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092835"/>
          </a:xfrm>
          <a:custGeom>
            <a:avLst/>
            <a:gdLst/>
            <a:ahLst/>
            <a:cxnLst/>
            <a:rect l="l" t="t" r="r" b="b"/>
            <a:pathLst>
              <a:path w="9144000" h="1092835">
                <a:moveTo>
                  <a:pt x="9144000" y="0"/>
                </a:moveTo>
                <a:lnTo>
                  <a:pt x="0" y="0"/>
                </a:lnTo>
                <a:lnTo>
                  <a:pt x="0" y="1092708"/>
                </a:lnTo>
                <a:lnTo>
                  <a:pt x="9144000" y="1092708"/>
                </a:lnTo>
                <a:lnTo>
                  <a:pt x="9144000" y="0"/>
                </a:lnTo>
                <a:close/>
              </a:path>
            </a:pathLst>
          </a:custGeom>
          <a:solidFill>
            <a:srgbClr val="408FC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0979" y="428244"/>
            <a:ext cx="1856232" cy="5791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5.jpg" /><Relationship Id="rId5" Type="http://schemas.openxmlformats.org/officeDocument/2006/relationships/hyperlink" Target="mailto:shama.medam@accenture.com" TargetMode="External" /><Relationship Id="rId4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4131" y="5850635"/>
            <a:ext cx="1912620" cy="896619"/>
          </a:xfrm>
          <a:prstGeom prst="rect">
            <a:avLst/>
          </a:prstGeom>
          <a:ln w="12700">
            <a:solidFill>
              <a:srgbClr val="778787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226695" indent="-191135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226695" algn="l"/>
                <a:tab pos="227329" algn="l"/>
              </a:tabLst>
            </a:pPr>
            <a:r>
              <a:rPr sz="900" spc="-5" dirty="0">
                <a:latin typeface="Arial MT"/>
                <a:cs typeface="Arial MT"/>
              </a:rPr>
              <a:t>PL/SQL</a:t>
            </a:r>
            <a:endParaRPr sz="900">
              <a:latin typeface="Arial MT"/>
              <a:cs typeface="Arial MT"/>
            </a:endParaRPr>
          </a:p>
          <a:p>
            <a:pPr marL="226695" indent="-191135">
              <a:lnSpc>
                <a:spcPct val="100000"/>
              </a:lnSpc>
              <a:spcBef>
                <a:spcPts val="160"/>
              </a:spcBef>
              <a:buFont typeface="Wingdings"/>
              <a:buChar char=""/>
              <a:tabLst>
                <a:tab pos="226695" algn="l"/>
                <a:tab pos="227329" algn="l"/>
              </a:tabLst>
            </a:pPr>
            <a:r>
              <a:rPr sz="900" spc="-5" dirty="0">
                <a:latin typeface="Arial MT"/>
                <a:cs typeface="Arial MT"/>
              </a:rPr>
              <a:t>Java</a:t>
            </a:r>
            <a:endParaRPr sz="900">
              <a:latin typeface="Arial MT"/>
              <a:cs typeface="Arial MT"/>
            </a:endParaRPr>
          </a:p>
          <a:p>
            <a:pPr marL="226695" indent="-191135">
              <a:lnSpc>
                <a:spcPct val="100000"/>
              </a:lnSpc>
              <a:spcBef>
                <a:spcPts val="165"/>
              </a:spcBef>
              <a:buFont typeface="Wingdings"/>
              <a:buChar char=""/>
              <a:tabLst>
                <a:tab pos="226695" algn="l"/>
                <a:tab pos="227329" algn="l"/>
              </a:tabLst>
            </a:pPr>
            <a:r>
              <a:rPr sz="900" spc="-25" dirty="0">
                <a:latin typeface="Arial MT"/>
                <a:cs typeface="Arial MT"/>
              </a:rPr>
              <a:t>ML</a:t>
            </a:r>
            <a:endParaRPr sz="900">
              <a:latin typeface="Arial MT"/>
              <a:cs typeface="Arial MT"/>
            </a:endParaRPr>
          </a:p>
          <a:p>
            <a:pPr marL="226695" indent="-191135">
              <a:lnSpc>
                <a:spcPct val="100000"/>
              </a:lnSpc>
              <a:spcBef>
                <a:spcPts val="155"/>
              </a:spcBef>
              <a:buFont typeface="Wingdings"/>
              <a:buChar char=""/>
              <a:tabLst>
                <a:tab pos="226695" algn="l"/>
                <a:tab pos="227329" algn="l"/>
              </a:tabLst>
            </a:pPr>
            <a:r>
              <a:rPr sz="900" spc="-10" dirty="0">
                <a:latin typeface="Arial MT"/>
                <a:cs typeface="Arial MT"/>
              </a:rPr>
              <a:t>DL</a:t>
            </a:r>
            <a:endParaRPr sz="900">
              <a:latin typeface="Arial MT"/>
              <a:cs typeface="Arial MT"/>
            </a:endParaRPr>
          </a:p>
          <a:p>
            <a:pPr marL="226695" indent="-191135">
              <a:lnSpc>
                <a:spcPct val="100000"/>
              </a:lnSpc>
              <a:spcBef>
                <a:spcPts val="170"/>
              </a:spcBef>
              <a:buFont typeface="Wingdings"/>
              <a:buChar char=""/>
              <a:tabLst>
                <a:tab pos="226695" algn="l"/>
                <a:tab pos="227329" algn="l"/>
              </a:tabLst>
            </a:pPr>
            <a:r>
              <a:rPr sz="900" spc="-5" dirty="0">
                <a:latin typeface="Arial MT"/>
                <a:cs typeface="Arial MT"/>
              </a:rPr>
              <a:t>Python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50208" y="1429510"/>
            <a:ext cx="5061585" cy="5349240"/>
          </a:xfrm>
          <a:custGeom>
            <a:avLst/>
            <a:gdLst/>
            <a:ahLst/>
            <a:cxnLst/>
            <a:rect l="l" t="t" r="r" b="b"/>
            <a:pathLst>
              <a:path w="5061584" h="5349240">
                <a:moveTo>
                  <a:pt x="0" y="5349240"/>
                </a:moveTo>
                <a:lnTo>
                  <a:pt x="5061203" y="5349240"/>
                </a:lnTo>
                <a:lnTo>
                  <a:pt x="5061203" y="0"/>
                </a:lnTo>
                <a:lnTo>
                  <a:pt x="0" y="0"/>
                </a:lnTo>
                <a:lnTo>
                  <a:pt x="0" y="5349240"/>
                </a:lnTo>
                <a:close/>
              </a:path>
            </a:pathLst>
          </a:custGeom>
          <a:ln w="1270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8059" y="1457706"/>
            <a:ext cx="3848735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GIC</a:t>
            </a:r>
            <a:r>
              <a:rPr sz="950" b="1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95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SYNERGY:</a:t>
            </a:r>
            <a:endParaRPr sz="95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Char char="•"/>
              <a:tabLst>
                <a:tab pos="184785" algn="l"/>
                <a:tab pos="185420" algn="l"/>
              </a:tabLst>
            </a:pPr>
            <a:r>
              <a:rPr sz="950" spc="-5" dirty="0">
                <a:latin typeface="Arial MT"/>
                <a:cs typeface="Arial MT"/>
              </a:rPr>
              <a:t>Role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: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Application</a:t>
            </a:r>
            <a:r>
              <a:rPr sz="950" spc="-2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Developer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(Top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Performer)</a:t>
            </a:r>
            <a:endParaRPr sz="950">
              <a:latin typeface="Arial MT"/>
              <a:cs typeface="Arial MT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sz="950" b="1" spc="-5" dirty="0">
                <a:latin typeface="Arial"/>
                <a:cs typeface="Arial"/>
              </a:rPr>
              <a:t>Experience</a:t>
            </a:r>
            <a:r>
              <a:rPr sz="950" b="1" spc="-20" dirty="0">
                <a:latin typeface="Arial"/>
                <a:cs typeface="Arial"/>
              </a:rPr>
              <a:t> </a:t>
            </a:r>
            <a:r>
              <a:rPr sz="950" spc="-5" dirty="0">
                <a:latin typeface="Arial MT"/>
                <a:cs typeface="Arial MT"/>
              </a:rPr>
              <a:t>:</a:t>
            </a:r>
            <a:r>
              <a:rPr sz="950" spc="-2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1.5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Years</a:t>
            </a:r>
            <a:endParaRPr sz="950">
              <a:latin typeface="Arial MT"/>
              <a:cs typeface="Arial MT"/>
            </a:endParaRPr>
          </a:p>
          <a:p>
            <a:pPr marL="184785" indent="-172720">
              <a:lnSpc>
                <a:spcPct val="100000"/>
              </a:lnSpc>
              <a:buChar char="•"/>
              <a:tabLst>
                <a:tab pos="184785" algn="l"/>
                <a:tab pos="185420" algn="l"/>
              </a:tabLst>
            </a:pPr>
            <a:r>
              <a:rPr sz="950" dirty="0">
                <a:latin typeface="Arial MT"/>
                <a:cs typeface="Arial MT"/>
              </a:rPr>
              <a:t>Worked</a:t>
            </a:r>
            <a:r>
              <a:rPr sz="950" spc="-3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on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Enhancing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several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sub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domains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of the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GEMS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application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7725" y="2037080"/>
            <a:ext cx="4137660" cy="894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95"/>
              </a:spcBef>
              <a:buChar char="•"/>
              <a:tabLst>
                <a:tab pos="182880" algn="l"/>
                <a:tab pos="183515" algn="l"/>
              </a:tabLst>
            </a:pPr>
            <a:r>
              <a:rPr sz="950" spc="-5" dirty="0">
                <a:latin typeface="Arial MT"/>
                <a:cs typeface="Arial MT"/>
              </a:rPr>
              <a:t>SDLC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–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Developing primarily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in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PL/SQL,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Java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classes</a:t>
            </a:r>
            <a:endParaRPr sz="950">
              <a:latin typeface="Arial MT"/>
              <a:cs typeface="Arial MT"/>
            </a:endParaRPr>
          </a:p>
          <a:p>
            <a:pPr marL="182880" indent="-170815">
              <a:lnSpc>
                <a:spcPct val="100000"/>
              </a:lnSpc>
              <a:buChar char="•"/>
              <a:tabLst>
                <a:tab pos="182880" algn="l"/>
                <a:tab pos="183515" algn="l"/>
              </a:tabLst>
            </a:pPr>
            <a:r>
              <a:rPr sz="950" spc="-5" dirty="0">
                <a:latin typeface="Arial MT"/>
                <a:cs typeface="Arial MT"/>
              </a:rPr>
              <a:t>Sometimes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enhancement</a:t>
            </a:r>
            <a:r>
              <a:rPr sz="950" spc="-2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in</a:t>
            </a:r>
            <a:r>
              <a:rPr sz="950" spc="-10" dirty="0">
                <a:latin typeface="Arial MT"/>
                <a:cs typeface="Arial MT"/>
              </a:rPr>
              <a:t> XML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and Angular</a:t>
            </a:r>
            <a:endParaRPr sz="950">
              <a:latin typeface="Arial MT"/>
              <a:cs typeface="Arial MT"/>
            </a:endParaRPr>
          </a:p>
          <a:p>
            <a:pPr marL="182880" marR="5080" indent="-170815">
              <a:lnSpc>
                <a:spcPct val="100000"/>
              </a:lnSpc>
              <a:buChar char="•"/>
              <a:tabLst>
                <a:tab pos="182880" algn="l"/>
                <a:tab pos="183515" algn="l"/>
              </a:tabLst>
            </a:pPr>
            <a:r>
              <a:rPr sz="950" dirty="0">
                <a:latin typeface="Arial MT"/>
                <a:cs typeface="Arial MT"/>
              </a:rPr>
              <a:t>Windows </a:t>
            </a:r>
            <a:r>
              <a:rPr sz="950" spc="-5" dirty="0">
                <a:latin typeface="Arial MT"/>
                <a:cs typeface="Arial MT"/>
              </a:rPr>
              <a:t>and Unix servers – </a:t>
            </a:r>
            <a:r>
              <a:rPr sz="950" dirty="0">
                <a:latin typeface="Arial MT"/>
                <a:cs typeface="Arial MT"/>
              </a:rPr>
              <a:t>for </a:t>
            </a:r>
            <a:r>
              <a:rPr sz="950" spc="-5" dirty="0">
                <a:latin typeface="Arial MT"/>
                <a:cs typeface="Arial MT"/>
              </a:rPr>
              <a:t>connectivity </a:t>
            </a:r>
            <a:r>
              <a:rPr sz="950" dirty="0">
                <a:latin typeface="Arial MT"/>
                <a:cs typeface="Arial MT"/>
              </a:rPr>
              <a:t>from </a:t>
            </a:r>
            <a:r>
              <a:rPr sz="950" spc="-5" dirty="0">
                <a:latin typeface="Arial MT"/>
                <a:cs typeface="Arial MT"/>
              </a:rPr>
              <a:t>PL/SQL or Java code to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Jobs</a:t>
            </a:r>
            <a:endParaRPr sz="950">
              <a:latin typeface="Arial MT"/>
              <a:cs typeface="Arial MT"/>
            </a:endParaRPr>
          </a:p>
          <a:p>
            <a:pPr marL="182880" indent="-170815">
              <a:lnSpc>
                <a:spcPct val="100000"/>
              </a:lnSpc>
              <a:buChar char="•"/>
              <a:tabLst>
                <a:tab pos="182880" algn="l"/>
                <a:tab pos="183515" algn="l"/>
              </a:tabLst>
            </a:pPr>
            <a:r>
              <a:rPr sz="950" spc="-5" dirty="0">
                <a:latin typeface="Arial MT"/>
                <a:cs typeface="Arial MT"/>
              </a:rPr>
              <a:t>Control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M –</a:t>
            </a:r>
            <a:r>
              <a:rPr sz="950" spc="-2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Job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management</a:t>
            </a:r>
            <a:endParaRPr sz="950">
              <a:latin typeface="Arial MT"/>
              <a:cs typeface="Arial MT"/>
            </a:endParaRPr>
          </a:p>
          <a:p>
            <a:pPr marL="182880" indent="-170815">
              <a:lnSpc>
                <a:spcPct val="100000"/>
              </a:lnSpc>
              <a:buChar char="•"/>
              <a:tabLst>
                <a:tab pos="182880" algn="l"/>
                <a:tab pos="183515" algn="l"/>
              </a:tabLst>
            </a:pPr>
            <a:r>
              <a:rPr sz="950" spc="-5" dirty="0">
                <a:latin typeface="Arial MT"/>
                <a:cs typeface="Arial MT"/>
              </a:rPr>
              <a:t>Git</a:t>
            </a:r>
            <a:r>
              <a:rPr sz="950" spc="-3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,</a:t>
            </a:r>
            <a:r>
              <a:rPr sz="950" spc="-3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Jira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8059" y="3050539"/>
            <a:ext cx="896619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GIC</a:t>
            </a:r>
            <a:r>
              <a:rPr sz="950" b="1" u="sng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95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ALLEGRO:</a:t>
            </a:r>
            <a:endParaRPr sz="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8059" y="3195574"/>
            <a:ext cx="3608070" cy="459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4785" algn="l"/>
                <a:tab pos="185420" algn="l"/>
              </a:tabLst>
            </a:pPr>
            <a:r>
              <a:rPr sz="950" spc="-5" dirty="0">
                <a:latin typeface="Arial MT"/>
                <a:cs typeface="Arial MT"/>
              </a:rPr>
              <a:t>Role</a:t>
            </a:r>
            <a:r>
              <a:rPr sz="950" spc="-3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: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dirty="0">
                <a:latin typeface="Arial MT"/>
                <a:cs typeface="Arial MT"/>
              </a:rPr>
              <a:t>Business</a:t>
            </a:r>
            <a:r>
              <a:rPr sz="950" spc="-2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Analyst</a:t>
            </a:r>
            <a:endParaRPr sz="950">
              <a:latin typeface="Arial MT"/>
              <a:cs typeface="Arial MT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sz="950" b="1" spc="-5" dirty="0">
                <a:latin typeface="Arial"/>
                <a:cs typeface="Arial"/>
              </a:rPr>
              <a:t>Experience</a:t>
            </a:r>
            <a:r>
              <a:rPr sz="950" b="1" spc="-25" dirty="0">
                <a:latin typeface="Arial"/>
                <a:cs typeface="Arial"/>
              </a:rPr>
              <a:t> </a:t>
            </a:r>
            <a:r>
              <a:rPr sz="950" spc="-5" dirty="0">
                <a:latin typeface="Arial MT"/>
                <a:cs typeface="Arial MT"/>
              </a:rPr>
              <a:t>:</a:t>
            </a:r>
            <a:r>
              <a:rPr sz="950" spc="-2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6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Months</a:t>
            </a:r>
            <a:endParaRPr sz="950">
              <a:latin typeface="Arial MT"/>
              <a:cs typeface="Arial MT"/>
            </a:endParaRPr>
          </a:p>
          <a:p>
            <a:pPr marL="184785" indent="-172720">
              <a:lnSpc>
                <a:spcPct val="100000"/>
              </a:lnSpc>
              <a:buChar char="•"/>
              <a:tabLst>
                <a:tab pos="184785" algn="l"/>
                <a:tab pos="185420" algn="l"/>
              </a:tabLst>
            </a:pPr>
            <a:r>
              <a:rPr sz="950" dirty="0">
                <a:latin typeface="Arial MT"/>
                <a:cs typeface="Arial MT"/>
              </a:rPr>
              <a:t>Worked</a:t>
            </a:r>
            <a:r>
              <a:rPr sz="950" spc="-3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on Developing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Feedprocs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dirty="0">
                <a:latin typeface="Arial MT"/>
                <a:cs typeface="Arial MT"/>
              </a:rPr>
              <a:t>for</a:t>
            </a:r>
            <a:r>
              <a:rPr sz="950" spc="-2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Master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Data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Management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57725" y="3629914"/>
            <a:ext cx="159004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95"/>
              </a:spcBef>
              <a:buChar char="•"/>
              <a:tabLst>
                <a:tab pos="182880" algn="l"/>
                <a:tab pos="183515" algn="l"/>
              </a:tabLst>
            </a:pPr>
            <a:r>
              <a:rPr sz="950" spc="-5" dirty="0">
                <a:latin typeface="Arial MT"/>
                <a:cs typeface="Arial MT"/>
              </a:rPr>
              <a:t>Requirement</a:t>
            </a:r>
            <a:r>
              <a:rPr sz="950" spc="-3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Analysis</a:t>
            </a:r>
            <a:endParaRPr sz="950">
              <a:latin typeface="Arial MT"/>
              <a:cs typeface="Arial MT"/>
            </a:endParaRPr>
          </a:p>
          <a:p>
            <a:pPr marL="182880" indent="-170815">
              <a:lnSpc>
                <a:spcPct val="100000"/>
              </a:lnSpc>
              <a:buChar char="•"/>
              <a:tabLst>
                <a:tab pos="182880" algn="l"/>
                <a:tab pos="183515" algn="l"/>
              </a:tabLst>
            </a:pPr>
            <a:r>
              <a:rPr sz="950" spc="-5" dirty="0">
                <a:latin typeface="Arial MT"/>
                <a:cs typeface="Arial MT"/>
              </a:rPr>
              <a:t>Data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Preprocessing</a:t>
            </a:r>
            <a:endParaRPr sz="950">
              <a:latin typeface="Arial MT"/>
              <a:cs typeface="Arial MT"/>
            </a:endParaRPr>
          </a:p>
          <a:p>
            <a:pPr marL="182880" indent="-170815">
              <a:lnSpc>
                <a:spcPct val="100000"/>
              </a:lnSpc>
              <a:buChar char="•"/>
              <a:tabLst>
                <a:tab pos="182880" algn="l"/>
                <a:tab pos="183515" algn="l"/>
              </a:tabLst>
            </a:pPr>
            <a:r>
              <a:rPr sz="950" spc="-5" dirty="0">
                <a:latin typeface="Arial MT"/>
                <a:cs typeface="Arial MT"/>
              </a:rPr>
              <a:t>Data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Transformation</a:t>
            </a:r>
            <a:endParaRPr sz="950">
              <a:latin typeface="Arial MT"/>
              <a:cs typeface="Arial MT"/>
            </a:endParaRPr>
          </a:p>
          <a:p>
            <a:pPr marL="182880" indent="-170815">
              <a:lnSpc>
                <a:spcPct val="100000"/>
              </a:lnSpc>
              <a:buChar char="•"/>
              <a:tabLst>
                <a:tab pos="182880" algn="l"/>
                <a:tab pos="183515" algn="l"/>
              </a:tabLst>
            </a:pPr>
            <a:r>
              <a:rPr sz="950" spc="-5" dirty="0">
                <a:latin typeface="Arial MT"/>
                <a:cs typeface="Arial MT"/>
              </a:rPr>
              <a:t>Feedproc</a:t>
            </a:r>
            <a:r>
              <a:rPr sz="950" spc="-3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creation</a:t>
            </a:r>
            <a:r>
              <a:rPr sz="950" spc="-35" dirty="0">
                <a:latin typeface="Arial MT"/>
                <a:cs typeface="Arial MT"/>
              </a:rPr>
              <a:t> </a:t>
            </a:r>
            <a:r>
              <a:rPr sz="950" dirty="0">
                <a:latin typeface="Arial MT"/>
                <a:cs typeface="Arial MT"/>
              </a:rPr>
              <a:t>for</a:t>
            </a:r>
            <a:r>
              <a:rPr sz="950" spc="-2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ETL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8059" y="4353814"/>
            <a:ext cx="56832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b="1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95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95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HERS: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8059" y="4498594"/>
            <a:ext cx="265747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4785" algn="l"/>
                <a:tab pos="185420" algn="l"/>
              </a:tabLst>
            </a:pPr>
            <a:r>
              <a:rPr sz="950" dirty="0">
                <a:latin typeface="Arial MT"/>
                <a:cs typeface="Arial MT"/>
              </a:rPr>
              <a:t>Business</a:t>
            </a:r>
            <a:r>
              <a:rPr sz="950" spc="-5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Analyst</a:t>
            </a:r>
            <a:endParaRPr sz="950">
              <a:latin typeface="Arial MT"/>
              <a:cs typeface="Arial MT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sz="950" b="1" spc="-5" dirty="0">
                <a:latin typeface="Arial"/>
                <a:cs typeface="Arial"/>
              </a:rPr>
              <a:t>Experience</a:t>
            </a:r>
            <a:r>
              <a:rPr sz="950" b="1" spc="-15" dirty="0">
                <a:latin typeface="Arial"/>
                <a:cs typeface="Arial"/>
              </a:rPr>
              <a:t> </a:t>
            </a:r>
            <a:r>
              <a:rPr sz="950" dirty="0">
                <a:latin typeface="Arial MT"/>
                <a:cs typeface="Arial MT"/>
              </a:rPr>
              <a:t>: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6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Months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(Final Year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Internship)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7725" y="4788534"/>
            <a:ext cx="230822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95"/>
              </a:spcBef>
              <a:buChar char="•"/>
              <a:tabLst>
                <a:tab pos="182880" algn="l"/>
                <a:tab pos="183515" algn="l"/>
              </a:tabLst>
            </a:pPr>
            <a:r>
              <a:rPr sz="950" dirty="0">
                <a:latin typeface="Arial MT"/>
                <a:cs typeface="Arial MT"/>
              </a:rPr>
              <a:t>Worked</a:t>
            </a:r>
            <a:r>
              <a:rPr sz="950" spc="-3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in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dirty="0">
                <a:latin typeface="Arial MT"/>
                <a:cs typeface="Arial MT"/>
              </a:rPr>
              <a:t>Business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Intelligence</a:t>
            </a:r>
            <a:r>
              <a:rPr sz="950" spc="-4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Project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57013" y="4933314"/>
            <a:ext cx="2898140" cy="459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4785" algn="l"/>
                <a:tab pos="185420" algn="l"/>
              </a:tabLst>
            </a:pPr>
            <a:r>
              <a:rPr sz="950" spc="-5" dirty="0">
                <a:latin typeface="Arial MT"/>
                <a:cs typeface="Arial MT"/>
              </a:rPr>
              <a:t>Data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Analysis</a:t>
            </a:r>
            <a:r>
              <a:rPr sz="950" spc="24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-</a:t>
            </a:r>
            <a:r>
              <a:rPr sz="950" spc="26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SSAS,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Talend</a:t>
            </a:r>
            <a:endParaRPr sz="950">
              <a:latin typeface="Arial MT"/>
              <a:cs typeface="Arial MT"/>
            </a:endParaRPr>
          </a:p>
          <a:p>
            <a:pPr marL="184785" indent="-172720">
              <a:lnSpc>
                <a:spcPct val="100000"/>
              </a:lnSpc>
              <a:buChar char="•"/>
              <a:tabLst>
                <a:tab pos="184785" algn="l"/>
                <a:tab pos="185420" algn="l"/>
              </a:tabLst>
            </a:pPr>
            <a:r>
              <a:rPr sz="950" spc="-5" dirty="0">
                <a:latin typeface="Arial MT"/>
                <a:cs typeface="Arial MT"/>
              </a:rPr>
              <a:t>Data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Preprocessing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and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Integration–</a:t>
            </a:r>
            <a:r>
              <a:rPr sz="950" spc="-3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SSIS,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Talend</a:t>
            </a:r>
            <a:endParaRPr sz="950">
              <a:latin typeface="Arial MT"/>
              <a:cs typeface="Arial MT"/>
            </a:endParaRPr>
          </a:p>
          <a:p>
            <a:pPr marL="184785" indent="-172720">
              <a:lnSpc>
                <a:spcPct val="100000"/>
              </a:lnSpc>
              <a:buChar char="•"/>
              <a:tabLst>
                <a:tab pos="184785" algn="l"/>
                <a:tab pos="185420" algn="l"/>
              </a:tabLst>
            </a:pPr>
            <a:r>
              <a:rPr sz="950" spc="-5" dirty="0">
                <a:latin typeface="Arial MT"/>
                <a:cs typeface="Arial MT"/>
              </a:rPr>
              <a:t>Report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generation  -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SSRS,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Power</a:t>
            </a:r>
            <a:r>
              <a:rPr sz="950" dirty="0">
                <a:latin typeface="Arial MT"/>
                <a:cs typeface="Arial MT"/>
              </a:rPr>
              <a:t> Bi,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Tableau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8059" y="5367654"/>
            <a:ext cx="2168525" cy="459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4785" algn="l"/>
                <a:tab pos="185420" algn="l"/>
              </a:tabLst>
            </a:pPr>
            <a:r>
              <a:rPr sz="950" spc="-5" dirty="0">
                <a:latin typeface="Arial MT"/>
                <a:cs typeface="Arial MT"/>
              </a:rPr>
              <a:t>Machine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Learning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and Deep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learning</a:t>
            </a:r>
            <a:endParaRPr sz="950">
              <a:latin typeface="Arial MT"/>
              <a:cs typeface="Arial MT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sz="950" b="1" spc="-5" dirty="0">
                <a:latin typeface="Arial"/>
                <a:cs typeface="Arial"/>
              </a:rPr>
              <a:t>Experience</a:t>
            </a:r>
            <a:r>
              <a:rPr sz="950" b="1" spc="-10" dirty="0">
                <a:latin typeface="Arial"/>
                <a:cs typeface="Arial"/>
              </a:rPr>
              <a:t> </a:t>
            </a:r>
            <a:r>
              <a:rPr sz="950" spc="-5" dirty="0">
                <a:latin typeface="Arial MT"/>
                <a:cs typeface="Arial MT"/>
              </a:rPr>
              <a:t>: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8 Months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(Internship)</a:t>
            </a:r>
            <a:endParaRPr sz="950">
              <a:latin typeface="Arial MT"/>
              <a:cs typeface="Arial MT"/>
            </a:endParaRPr>
          </a:p>
          <a:p>
            <a:pPr marL="812800" lvl="1" indent="-171450">
              <a:lnSpc>
                <a:spcPct val="100000"/>
              </a:lnSpc>
              <a:buChar char="•"/>
              <a:tabLst>
                <a:tab pos="812800" algn="l"/>
                <a:tab pos="813435" algn="l"/>
              </a:tabLst>
            </a:pPr>
            <a:r>
              <a:rPr sz="950" dirty="0">
                <a:latin typeface="Arial MT"/>
                <a:cs typeface="Arial MT"/>
              </a:rPr>
              <a:t>Worked</a:t>
            </a:r>
            <a:r>
              <a:rPr sz="950" spc="-4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as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ML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Engineer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57013" y="5801969"/>
            <a:ext cx="2766060" cy="894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4785" algn="l"/>
                <a:tab pos="185420" algn="l"/>
              </a:tabLst>
            </a:pPr>
            <a:r>
              <a:rPr sz="950" spc="-5" dirty="0">
                <a:latin typeface="Arial MT"/>
                <a:cs typeface="Arial MT"/>
              </a:rPr>
              <a:t>Data Analysis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–</a:t>
            </a:r>
            <a:r>
              <a:rPr sz="950" dirty="0">
                <a:latin typeface="Arial MT"/>
                <a:cs typeface="Arial MT"/>
              </a:rPr>
              <a:t> best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suited</a:t>
            </a:r>
            <a:r>
              <a:rPr sz="950" spc="-2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algorithm</a:t>
            </a:r>
            <a:endParaRPr sz="950">
              <a:latin typeface="Arial MT"/>
              <a:cs typeface="Arial MT"/>
            </a:endParaRPr>
          </a:p>
          <a:p>
            <a:pPr marL="184785" indent="-172720">
              <a:lnSpc>
                <a:spcPct val="100000"/>
              </a:lnSpc>
              <a:buChar char="•"/>
              <a:tabLst>
                <a:tab pos="184785" algn="l"/>
                <a:tab pos="185420" algn="l"/>
              </a:tabLst>
            </a:pPr>
            <a:r>
              <a:rPr sz="950" spc="-5" dirty="0">
                <a:latin typeface="Arial MT"/>
                <a:cs typeface="Arial MT"/>
              </a:rPr>
              <a:t>Data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Preprocessing</a:t>
            </a:r>
            <a:r>
              <a:rPr sz="950" spc="229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-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Numpy,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pandas</a:t>
            </a:r>
            <a:endParaRPr sz="950">
              <a:latin typeface="Arial MT"/>
              <a:cs typeface="Arial MT"/>
            </a:endParaRPr>
          </a:p>
          <a:p>
            <a:pPr marL="184785" indent="-172720">
              <a:lnSpc>
                <a:spcPct val="100000"/>
              </a:lnSpc>
              <a:buChar char="•"/>
              <a:tabLst>
                <a:tab pos="184785" algn="l"/>
                <a:tab pos="185420" algn="l"/>
              </a:tabLst>
            </a:pPr>
            <a:r>
              <a:rPr sz="950" spc="-5" dirty="0">
                <a:latin typeface="Arial MT"/>
                <a:cs typeface="Arial MT"/>
              </a:rPr>
              <a:t>Data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Visualization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–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seaborn,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matplotlib, sklearn</a:t>
            </a:r>
            <a:endParaRPr sz="950">
              <a:latin typeface="Arial MT"/>
              <a:cs typeface="Arial MT"/>
            </a:endParaRPr>
          </a:p>
          <a:p>
            <a:pPr marL="184785" indent="-172720">
              <a:lnSpc>
                <a:spcPct val="100000"/>
              </a:lnSpc>
              <a:buChar char="•"/>
              <a:tabLst>
                <a:tab pos="184785" algn="l"/>
                <a:tab pos="185420" algn="l"/>
              </a:tabLst>
            </a:pPr>
            <a:r>
              <a:rPr sz="950" spc="-5" dirty="0">
                <a:latin typeface="Arial MT"/>
                <a:cs typeface="Arial MT"/>
              </a:rPr>
              <a:t>Model</a:t>
            </a:r>
            <a:r>
              <a:rPr sz="950" spc="-3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building</a:t>
            </a:r>
            <a:endParaRPr sz="950">
              <a:latin typeface="Arial MT"/>
              <a:cs typeface="Arial MT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Char char="•"/>
              <a:tabLst>
                <a:tab pos="184785" algn="l"/>
                <a:tab pos="185420" algn="l"/>
              </a:tabLst>
            </a:pPr>
            <a:r>
              <a:rPr sz="950" spc="-5" dirty="0">
                <a:latin typeface="Arial MT"/>
                <a:cs typeface="Arial MT"/>
              </a:rPr>
              <a:t>Accuracy</a:t>
            </a:r>
            <a:r>
              <a:rPr sz="950" spc="-2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and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optimaizartion</a:t>
            </a:r>
            <a:endParaRPr sz="950">
              <a:latin typeface="Arial MT"/>
              <a:cs typeface="Arial MT"/>
            </a:endParaRPr>
          </a:p>
          <a:p>
            <a:pPr marL="184785" indent="-172720">
              <a:lnSpc>
                <a:spcPct val="100000"/>
              </a:lnSpc>
              <a:buChar char="•"/>
              <a:tabLst>
                <a:tab pos="184785" algn="l"/>
                <a:tab pos="185420" algn="l"/>
              </a:tabLst>
            </a:pPr>
            <a:r>
              <a:rPr sz="950" spc="-5" dirty="0">
                <a:latin typeface="Arial MT"/>
                <a:cs typeface="Arial MT"/>
              </a:rPr>
              <a:t>Front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end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– Flask</a:t>
            </a:r>
            <a:r>
              <a:rPr sz="950" spc="-2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and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python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43858" y="1135125"/>
            <a:ext cx="5074285" cy="300990"/>
            <a:chOff x="3943858" y="1135125"/>
            <a:chExt cx="5074285" cy="300990"/>
          </a:xfrm>
        </p:grpSpPr>
        <p:sp>
          <p:nvSpPr>
            <p:cNvPr id="16" name="object 16"/>
            <p:cNvSpPr/>
            <p:nvPr/>
          </p:nvSpPr>
          <p:spPr>
            <a:xfrm>
              <a:off x="3950208" y="1141475"/>
              <a:ext cx="5061585" cy="288290"/>
            </a:xfrm>
            <a:custGeom>
              <a:avLst/>
              <a:gdLst/>
              <a:ahLst/>
              <a:cxnLst/>
              <a:rect l="l" t="t" r="r" b="b"/>
              <a:pathLst>
                <a:path w="5061584" h="288290">
                  <a:moveTo>
                    <a:pt x="5061203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5061203" y="288036"/>
                  </a:lnTo>
                  <a:lnTo>
                    <a:pt x="5061203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50208" y="1141475"/>
              <a:ext cx="5061585" cy="288290"/>
            </a:xfrm>
            <a:custGeom>
              <a:avLst/>
              <a:gdLst/>
              <a:ahLst/>
              <a:cxnLst/>
              <a:rect l="l" t="t" r="r" b="b"/>
              <a:pathLst>
                <a:path w="5061584" h="288290">
                  <a:moveTo>
                    <a:pt x="0" y="288036"/>
                  </a:moveTo>
                  <a:lnTo>
                    <a:pt x="5061203" y="288036"/>
                  </a:lnTo>
                  <a:lnTo>
                    <a:pt x="5061203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12700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028059" y="1176654"/>
            <a:ext cx="1517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Relevant</a:t>
            </a:r>
            <a:r>
              <a:rPr sz="1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Experience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8411" y="3160776"/>
            <a:ext cx="3548379" cy="3624579"/>
          </a:xfrm>
          <a:custGeom>
            <a:avLst/>
            <a:gdLst/>
            <a:ahLst/>
            <a:cxnLst/>
            <a:rect l="l" t="t" r="r" b="b"/>
            <a:pathLst>
              <a:path w="3548379" h="3624579">
                <a:moveTo>
                  <a:pt x="0" y="3624072"/>
                </a:moveTo>
                <a:lnTo>
                  <a:pt x="3547872" y="3624072"/>
                </a:lnTo>
                <a:lnTo>
                  <a:pt x="3547872" y="0"/>
                </a:lnTo>
                <a:lnTo>
                  <a:pt x="0" y="0"/>
                </a:lnTo>
                <a:lnTo>
                  <a:pt x="0" y="3624072"/>
                </a:lnTo>
                <a:close/>
              </a:path>
            </a:pathLst>
          </a:custGeom>
          <a:ln w="1270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27152" y="3191637"/>
            <a:ext cx="3385185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950" spc="-5" dirty="0">
                <a:latin typeface="Arial MT"/>
                <a:cs typeface="Arial MT"/>
              </a:rPr>
              <a:t>Application</a:t>
            </a:r>
            <a:r>
              <a:rPr sz="950" spc="-3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Developer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Analyst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with 1.5</a:t>
            </a:r>
            <a:r>
              <a:rPr sz="950" spc="20" dirty="0"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years of</a:t>
            </a:r>
            <a:r>
              <a:rPr sz="950" spc="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programming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experience</a:t>
            </a:r>
            <a:r>
              <a:rPr sz="9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as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an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Oracle PL/SQL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and Java</a:t>
            </a:r>
            <a:r>
              <a:rPr sz="95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Developer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who</a:t>
            </a:r>
            <a:r>
              <a:rPr sz="95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was </a:t>
            </a:r>
            <a:r>
              <a:rPr sz="950" spc="-2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i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nvolved in</a:t>
            </a:r>
            <a:r>
              <a:rPr sz="95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all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phases</a:t>
            </a:r>
            <a:r>
              <a:rPr sz="9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of the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SDLC</a:t>
            </a:r>
            <a:r>
              <a:rPr sz="95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(Software</a:t>
            </a:r>
            <a:r>
              <a:rPr sz="9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Development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 Life </a:t>
            </a:r>
            <a:r>
              <a:rPr sz="950" spc="-24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Cycle) from</a:t>
            </a:r>
            <a:r>
              <a:rPr sz="9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analysis,</a:t>
            </a:r>
            <a:r>
              <a:rPr sz="9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design,</a:t>
            </a:r>
            <a:r>
              <a:rPr sz="9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development,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SIT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UAT.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7152" y="3915231"/>
            <a:ext cx="2929255" cy="46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Have</a:t>
            </a:r>
            <a:r>
              <a:rPr sz="950" spc="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good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experienced</a:t>
            </a:r>
            <a:r>
              <a:rPr sz="9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client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handling,</a:t>
            </a:r>
            <a:r>
              <a:rPr sz="9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requirement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gathering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9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business</a:t>
            </a:r>
            <a:r>
              <a:rPr sz="950" spc="-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user</a:t>
            </a:r>
            <a:r>
              <a:rPr sz="9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meeting.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7152" y="4495038"/>
            <a:ext cx="3357245" cy="459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Business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Analyst with 8 months of experience in Machine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Learning</a:t>
            </a:r>
            <a:r>
              <a:rPr sz="9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Deep</a:t>
            </a:r>
            <a:r>
              <a:rPr sz="95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Learning</a:t>
            </a:r>
            <a:r>
              <a:rPr sz="9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which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involved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 all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phases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950" spc="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Data </a:t>
            </a:r>
            <a:r>
              <a:rPr sz="950" spc="-2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analysis,</a:t>
            </a:r>
            <a:r>
              <a:rPr sz="9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preprocessing,</a:t>
            </a:r>
            <a:r>
              <a:rPr sz="9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 Building</a:t>
            </a:r>
            <a:r>
              <a:rPr sz="9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and Optimization.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7152" y="5074158"/>
            <a:ext cx="336867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Currently doing </a:t>
            </a:r>
            <a:r>
              <a:rPr sz="950" b="1" dirty="0">
                <a:solidFill>
                  <a:srgbClr val="212121"/>
                </a:solidFill>
                <a:latin typeface="Arial"/>
                <a:cs typeface="Arial"/>
              </a:rPr>
              <a:t>Master </a:t>
            </a:r>
            <a:r>
              <a:rPr sz="950" b="1" spc="-5" dirty="0">
                <a:solidFill>
                  <a:srgbClr val="212121"/>
                </a:solidFill>
                <a:latin typeface="Arial"/>
                <a:cs typeface="Arial"/>
              </a:rPr>
              <a:t>in Artificial Intelligence and Machine </a:t>
            </a:r>
            <a:r>
              <a:rPr sz="950" b="1" spc="-25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b="1" spc="-5" dirty="0">
                <a:solidFill>
                  <a:srgbClr val="212121"/>
                </a:solidFill>
                <a:latin typeface="Arial"/>
                <a:cs typeface="Arial"/>
              </a:rPr>
              <a:t>Learning</a:t>
            </a:r>
            <a:r>
              <a:rPr sz="95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b="1" spc="-5" dirty="0">
                <a:solidFill>
                  <a:srgbClr val="212121"/>
                </a:solidFill>
                <a:latin typeface="Arial"/>
                <a:cs typeface="Arial"/>
              </a:rPr>
              <a:t>in Bits Pilani</a:t>
            </a:r>
            <a:r>
              <a:rPr sz="95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b="1" spc="-5" dirty="0">
                <a:solidFill>
                  <a:srgbClr val="212121"/>
                </a:solidFill>
                <a:latin typeface="Arial"/>
                <a:cs typeface="Arial"/>
              </a:rPr>
              <a:t>(Distance</a:t>
            </a:r>
            <a:r>
              <a:rPr sz="95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b="1" spc="-5" dirty="0">
                <a:solidFill>
                  <a:srgbClr val="212121"/>
                </a:solidFill>
                <a:latin typeface="Arial"/>
                <a:cs typeface="Arial"/>
              </a:rPr>
              <a:t>Learning)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0979" y="1126236"/>
            <a:ext cx="3653154" cy="1742439"/>
            <a:chOff x="220979" y="1126236"/>
            <a:chExt cx="3653154" cy="1742439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979" y="1126236"/>
              <a:ext cx="3653028" cy="174193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48411" y="1153668"/>
              <a:ext cx="3548379" cy="1637030"/>
            </a:xfrm>
            <a:custGeom>
              <a:avLst/>
              <a:gdLst/>
              <a:ahLst/>
              <a:cxnLst/>
              <a:rect l="l" t="t" r="r" b="b"/>
              <a:pathLst>
                <a:path w="3548379" h="1637030">
                  <a:moveTo>
                    <a:pt x="3547872" y="0"/>
                  </a:moveTo>
                  <a:lnTo>
                    <a:pt x="0" y="0"/>
                  </a:lnTo>
                  <a:lnTo>
                    <a:pt x="0" y="1636776"/>
                  </a:lnTo>
                  <a:lnTo>
                    <a:pt x="3547872" y="1636776"/>
                  </a:lnTo>
                  <a:lnTo>
                    <a:pt x="35478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5419" y="1254239"/>
              <a:ext cx="1340358" cy="37110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8279" y="1615427"/>
              <a:ext cx="1425702" cy="288810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248411" y="1153667"/>
            <a:ext cx="3548379" cy="1637030"/>
          </a:xfrm>
          <a:prstGeom prst="rect">
            <a:avLst/>
          </a:prstGeom>
          <a:ln w="3175">
            <a:solidFill>
              <a:srgbClr val="666666"/>
            </a:solidFill>
          </a:ln>
        </p:spPr>
        <p:txBody>
          <a:bodyPr vert="horz" wrap="square" lIns="0" tIns="149860" rIns="0" bIns="0" rtlCol="0">
            <a:spAutoFit/>
          </a:bodyPr>
          <a:lstStyle/>
          <a:p>
            <a:pPr marL="1311275">
              <a:lnSpc>
                <a:spcPct val="100000"/>
              </a:lnSpc>
              <a:spcBef>
                <a:spcPts val="1180"/>
              </a:spcBef>
            </a:pPr>
            <a:r>
              <a:rPr sz="1300" spc="-5" dirty="0">
                <a:latin typeface="Arial MT"/>
                <a:cs typeface="Arial MT"/>
              </a:rPr>
              <a:t>Shama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Medam</a:t>
            </a:r>
            <a:endParaRPr sz="1300">
              <a:latin typeface="Arial MT"/>
              <a:cs typeface="Arial MT"/>
            </a:endParaRPr>
          </a:p>
          <a:p>
            <a:pPr marL="1311275">
              <a:lnSpc>
                <a:spcPct val="100000"/>
              </a:lnSpc>
              <a:spcBef>
                <a:spcPts val="1215"/>
              </a:spcBef>
            </a:pPr>
            <a:r>
              <a:rPr sz="1000" spc="-5" dirty="0">
                <a:latin typeface="Arial MT"/>
                <a:cs typeface="Arial MT"/>
              </a:rPr>
              <a:t>Data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Engineer</a:t>
            </a:r>
            <a:r>
              <a:rPr sz="1000" spc="-15" dirty="0">
                <a:latin typeface="Arial MT"/>
                <a:cs typeface="Arial MT"/>
              </a:rPr>
              <a:t> Analyst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Arial MT"/>
              <a:cs typeface="Arial MT"/>
            </a:endParaRPr>
          </a:p>
          <a:p>
            <a:pPr marL="1311275" marR="255904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Arial MT"/>
                <a:cs typeface="Arial MT"/>
              </a:rPr>
              <a:t>Email: </a:t>
            </a:r>
            <a:r>
              <a:rPr sz="900" spc="-5" dirty="0">
                <a:latin typeface="Arial MT"/>
                <a:cs typeface="Arial MT"/>
                <a:hlinkClick r:id="rId5"/>
              </a:rPr>
              <a:t>shama.medam@accenture.com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Mobile:+91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8015282408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8411" y="2866644"/>
            <a:ext cx="3548379" cy="294640"/>
          </a:xfrm>
          <a:prstGeom prst="rect">
            <a:avLst/>
          </a:prstGeom>
          <a:solidFill>
            <a:srgbClr val="FF9900"/>
          </a:solidFill>
          <a:ln w="12700">
            <a:solidFill>
              <a:srgbClr val="666666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405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Background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4772" y="5612079"/>
            <a:ext cx="10877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i="1" spc="-5" dirty="0">
                <a:latin typeface="Arial"/>
                <a:cs typeface="Arial"/>
              </a:rPr>
              <a:t>Re</a:t>
            </a:r>
            <a:r>
              <a:rPr sz="900" b="1" i="1" dirty="0">
                <a:latin typeface="Arial"/>
                <a:cs typeface="Arial"/>
              </a:rPr>
              <a:t>le</a:t>
            </a:r>
            <a:r>
              <a:rPr sz="900" b="1" i="1" spc="-5" dirty="0">
                <a:latin typeface="Arial"/>
                <a:cs typeface="Arial"/>
              </a:rPr>
              <a:t>va</a:t>
            </a:r>
            <a:r>
              <a:rPr sz="900" b="1" i="1" dirty="0">
                <a:latin typeface="Arial"/>
                <a:cs typeface="Arial"/>
              </a:rPr>
              <a:t>nt</a:t>
            </a:r>
            <a:r>
              <a:rPr sz="900" b="1" i="1" spc="-25" dirty="0">
                <a:latin typeface="Arial"/>
                <a:cs typeface="Arial"/>
              </a:rPr>
              <a:t> </a:t>
            </a:r>
            <a:r>
              <a:rPr sz="900" b="1" i="1" dirty="0">
                <a:latin typeface="Arial"/>
                <a:cs typeface="Arial"/>
              </a:rPr>
              <a:t>Exp</a:t>
            </a:r>
            <a:r>
              <a:rPr sz="900" b="1" i="1" spc="-5" dirty="0">
                <a:latin typeface="Arial"/>
                <a:cs typeface="Arial"/>
              </a:rPr>
              <a:t>e</a:t>
            </a:r>
            <a:r>
              <a:rPr sz="900" b="1" i="1" dirty="0">
                <a:latin typeface="Arial"/>
                <a:cs typeface="Arial"/>
              </a:rPr>
              <a:t>rtis</a:t>
            </a:r>
            <a:r>
              <a:rPr sz="900" b="1" i="1" spc="-5" dirty="0">
                <a:latin typeface="Arial"/>
                <a:cs typeface="Arial"/>
              </a:rPr>
              <a:t>e</a:t>
            </a:r>
            <a:r>
              <a:rPr sz="900" b="1" i="1" dirty="0">
                <a:latin typeface="Arial"/>
                <a:cs typeface="Arial"/>
              </a:rPr>
              <a:t>: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73629" y="5619089"/>
            <a:ext cx="10629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i="1" dirty="0">
                <a:latin typeface="Arial"/>
                <a:cs typeface="Arial"/>
              </a:rPr>
              <a:t>Indu</a:t>
            </a:r>
            <a:r>
              <a:rPr sz="900" b="1" i="1" spc="-5" dirty="0">
                <a:latin typeface="Arial"/>
                <a:cs typeface="Arial"/>
              </a:rPr>
              <a:t>stry</a:t>
            </a:r>
            <a:r>
              <a:rPr sz="900" b="1" i="1" spc="-10" dirty="0">
                <a:latin typeface="Arial"/>
                <a:cs typeface="Arial"/>
              </a:rPr>
              <a:t> </a:t>
            </a:r>
            <a:r>
              <a:rPr sz="900" b="1" i="1" spc="-5" dirty="0">
                <a:latin typeface="Arial"/>
                <a:cs typeface="Arial"/>
              </a:rPr>
              <a:t>Ex</a:t>
            </a:r>
            <a:r>
              <a:rPr sz="900" b="1" i="1" dirty="0">
                <a:latin typeface="Arial"/>
                <a:cs typeface="Arial"/>
              </a:rPr>
              <a:t>pertis</a:t>
            </a:r>
            <a:r>
              <a:rPr sz="900" b="1" i="1" spc="-5" dirty="0">
                <a:latin typeface="Arial"/>
                <a:cs typeface="Arial"/>
              </a:rPr>
              <a:t>e</a:t>
            </a:r>
            <a:r>
              <a:rPr sz="900" b="1" i="1" dirty="0">
                <a:latin typeface="Arial"/>
                <a:cs typeface="Arial"/>
              </a:rPr>
              <a:t>: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51532" y="5850635"/>
            <a:ext cx="1397635" cy="896619"/>
          </a:xfrm>
          <a:prstGeom prst="rect">
            <a:avLst/>
          </a:prstGeom>
          <a:ln w="12700">
            <a:solidFill>
              <a:srgbClr val="778787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226695" indent="-19113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226695" algn="l"/>
                <a:tab pos="227329" algn="l"/>
              </a:tabLst>
            </a:pPr>
            <a:r>
              <a:rPr sz="900" dirty="0">
                <a:latin typeface="Arial MT"/>
                <a:cs typeface="Arial MT"/>
              </a:rPr>
              <a:t>Public</a:t>
            </a:r>
            <a:r>
              <a:rPr sz="900" spc="-5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market</a:t>
            </a:r>
            <a:endParaRPr sz="900">
              <a:latin typeface="Arial MT"/>
              <a:cs typeface="Arial MT"/>
            </a:endParaRPr>
          </a:p>
          <a:p>
            <a:pPr marL="226695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Arial MT"/>
                <a:cs typeface="Arial MT"/>
              </a:rPr>
              <a:t>Applications</a:t>
            </a:r>
            <a:endParaRPr sz="900">
              <a:latin typeface="Arial MT"/>
              <a:cs typeface="Arial MT"/>
            </a:endParaRPr>
          </a:p>
          <a:p>
            <a:pPr marL="226695" indent="-191135">
              <a:lnSpc>
                <a:spcPct val="100000"/>
              </a:lnSpc>
              <a:spcBef>
                <a:spcPts val="155"/>
              </a:spcBef>
              <a:buFont typeface="Wingdings"/>
              <a:buChar char=""/>
              <a:tabLst>
                <a:tab pos="226695" algn="l"/>
                <a:tab pos="227329" algn="l"/>
              </a:tabLst>
            </a:pPr>
            <a:r>
              <a:rPr sz="900" spc="-15" dirty="0">
                <a:latin typeface="Arial MT"/>
                <a:cs typeface="Arial MT"/>
              </a:rPr>
              <a:t>Ml</a:t>
            </a:r>
            <a:r>
              <a:rPr sz="900" spc="-5" dirty="0">
                <a:latin typeface="Arial MT"/>
                <a:cs typeface="Arial MT"/>
              </a:rPr>
              <a:t> and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DL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models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34" name="object 3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4131" y="1190244"/>
            <a:ext cx="1139952" cy="15636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Template_for_Workday_Resumes_2016</dc:title>
  <dc:creator>Cazel, Douglas D.</dc:creator>
  <cp:lastModifiedBy>Vrs Lokesh</cp:lastModifiedBy>
  <cp:revision>1</cp:revision>
  <dcterms:created xsi:type="dcterms:W3CDTF">2023-07-21T02:05:34Z</dcterms:created>
  <dcterms:modified xsi:type="dcterms:W3CDTF">2023-07-21T02:05:50Z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2023-07-21T00:00:00Z</vt:filetime>
  </property>
</Properties>
</file>