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6" r:id="rId5"/>
    <p:sldId id="259" r:id="rId6"/>
    <p:sldId id="273" r:id="rId7"/>
    <p:sldId id="261" r:id="rId8"/>
    <p:sldId id="260" r:id="rId9"/>
    <p:sldId id="262" r:id="rId10"/>
    <p:sldId id="276" r:id="rId11"/>
    <p:sldId id="274" r:id="rId12"/>
    <p:sldId id="264" r:id="rId13"/>
    <p:sldId id="265" r:id="rId14"/>
    <p:sldId id="270" r:id="rId15"/>
    <p:sldId id="271" r:id="rId16"/>
    <p:sldId id="272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the Restaurant Market in South Mumbai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2805662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Coursera Capstone 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             </a:t>
            </a:r>
            <a:r>
              <a:rPr lang="en-US" sz="1600" dirty="0" smtClean="0"/>
              <a:t>By V R Shah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Types of Restaurant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American Restaurant                </a:t>
            </a:r>
          </a:p>
          <a:p>
            <a:r>
              <a:rPr lang="en-US" dirty="0" smtClean="0"/>
              <a:t>Asian Restaurant                   </a:t>
            </a:r>
          </a:p>
          <a:p>
            <a:r>
              <a:rPr lang="en-US" dirty="0" smtClean="0"/>
              <a:t>BBQ Joint                          </a:t>
            </a:r>
          </a:p>
          <a:p>
            <a:r>
              <a:rPr lang="en-US" dirty="0" smtClean="0"/>
              <a:t>Bakery                             </a:t>
            </a:r>
          </a:p>
          <a:p>
            <a:r>
              <a:rPr lang="en-US" dirty="0" smtClean="0"/>
              <a:t>Bar                                </a:t>
            </a:r>
          </a:p>
          <a:p>
            <a:r>
              <a:rPr lang="en-US" dirty="0" smtClean="0"/>
              <a:t>Bengali Restaurant                 </a:t>
            </a:r>
          </a:p>
          <a:p>
            <a:r>
              <a:rPr lang="en-US" dirty="0" smtClean="0"/>
              <a:t>Café                               </a:t>
            </a:r>
          </a:p>
          <a:p>
            <a:r>
              <a:rPr lang="en-US" dirty="0" err="1" smtClean="0"/>
              <a:t>Chaat</a:t>
            </a:r>
            <a:r>
              <a:rPr lang="en-US" dirty="0" smtClean="0"/>
              <a:t> Place                        </a:t>
            </a:r>
          </a:p>
          <a:p>
            <a:r>
              <a:rPr lang="en-US" dirty="0" smtClean="0"/>
              <a:t>Cheese Shop                        </a:t>
            </a:r>
          </a:p>
          <a:p>
            <a:r>
              <a:rPr lang="en-US" dirty="0" smtClean="0"/>
              <a:t>Chinese Restaurant                 </a:t>
            </a:r>
          </a:p>
          <a:p>
            <a:r>
              <a:rPr lang="en-US" dirty="0" smtClean="0"/>
              <a:t>Cocktail Bar                       </a:t>
            </a:r>
          </a:p>
          <a:p>
            <a:r>
              <a:rPr lang="en-US" dirty="0" smtClean="0"/>
              <a:t>Coffee Shop                        </a:t>
            </a:r>
          </a:p>
          <a:p>
            <a:r>
              <a:rPr lang="en-US" dirty="0" smtClean="0"/>
              <a:t>Cupcake Shop                       </a:t>
            </a:r>
          </a:p>
          <a:p>
            <a:r>
              <a:rPr lang="en-US" dirty="0" smtClean="0"/>
              <a:t>Deli / Bodega                      </a:t>
            </a:r>
          </a:p>
          <a:p>
            <a:r>
              <a:rPr lang="en-US" dirty="0" smtClean="0"/>
              <a:t>Dessert Shop                       </a:t>
            </a:r>
          </a:p>
          <a:p>
            <a:r>
              <a:rPr lang="en-US" dirty="0" smtClean="0"/>
              <a:t>Diner                              </a:t>
            </a:r>
          </a:p>
          <a:p>
            <a:r>
              <a:rPr lang="en-US" dirty="0" smtClean="0"/>
              <a:t>Donut Shop                         </a:t>
            </a:r>
          </a:p>
          <a:p>
            <a:r>
              <a:rPr lang="en-US" dirty="0" smtClean="0"/>
              <a:t>Fast Food Restaurant               </a:t>
            </a:r>
          </a:p>
          <a:p>
            <a:r>
              <a:rPr lang="en-US" dirty="0" smtClean="0"/>
              <a:t>French Restaurant    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7013"/>
            <a:ext cx="4038600" cy="58609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Fried Chicken Joint </a:t>
            </a:r>
          </a:p>
          <a:p>
            <a:r>
              <a:rPr lang="en-US" dirty="0" smtClean="0"/>
              <a:t>Hotel Bar                          </a:t>
            </a:r>
          </a:p>
          <a:p>
            <a:r>
              <a:rPr lang="en-US" dirty="0" smtClean="0"/>
              <a:t>Ice Cream Shop                     </a:t>
            </a:r>
          </a:p>
          <a:p>
            <a:r>
              <a:rPr lang="en-US" dirty="0" smtClean="0"/>
              <a:t>Indian Restaurant                  </a:t>
            </a:r>
          </a:p>
          <a:p>
            <a:r>
              <a:rPr lang="en-US" dirty="0" err="1" smtClean="0"/>
              <a:t>Irani</a:t>
            </a:r>
            <a:r>
              <a:rPr lang="en-US" dirty="0" smtClean="0"/>
              <a:t> Cafe                         </a:t>
            </a:r>
          </a:p>
          <a:p>
            <a:r>
              <a:rPr lang="en-US" dirty="0" smtClean="0"/>
              <a:t>Italian Restaurant                 </a:t>
            </a:r>
          </a:p>
          <a:p>
            <a:r>
              <a:rPr lang="en-US" dirty="0" smtClean="0"/>
              <a:t>Japanese Restaurant                </a:t>
            </a:r>
          </a:p>
          <a:p>
            <a:r>
              <a:rPr lang="en-US" dirty="0" smtClean="0"/>
              <a:t>Juice Bar                          </a:t>
            </a:r>
          </a:p>
          <a:p>
            <a:r>
              <a:rPr lang="en-US" dirty="0" smtClean="0"/>
              <a:t>Lounge                             </a:t>
            </a:r>
          </a:p>
          <a:p>
            <a:r>
              <a:rPr lang="en-US" dirty="0" smtClean="0"/>
              <a:t>Mediterranean Restaurant           </a:t>
            </a:r>
          </a:p>
          <a:p>
            <a:r>
              <a:rPr lang="en-US" dirty="0" smtClean="0"/>
              <a:t>Middle Eastern Restaurant          </a:t>
            </a:r>
          </a:p>
          <a:p>
            <a:r>
              <a:rPr lang="en-US" dirty="0" err="1" smtClean="0"/>
              <a:t>Multicuisine</a:t>
            </a:r>
            <a:r>
              <a:rPr lang="en-US" dirty="0" smtClean="0"/>
              <a:t> Indian Restaurant     </a:t>
            </a:r>
          </a:p>
          <a:p>
            <a:r>
              <a:rPr lang="en-US" dirty="0" smtClean="0"/>
              <a:t>Pizza Place                        </a:t>
            </a:r>
          </a:p>
          <a:p>
            <a:r>
              <a:rPr lang="en-US" dirty="0" smtClean="0"/>
              <a:t>Pub                                </a:t>
            </a:r>
          </a:p>
          <a:p>
            <a:r>
              <a:rPr lang="en-US" dirty="0" smtClean="0"/>
              <a:t>Restaurant                         </a:t>
            </a:r>
          </a:p>
          <a:p>
            <a:r>
              <a:rPr lang="en-US" dirty="0" smtClean="0"/>
              <a:t>Seafood Restaurant                 </a:t>
            </a:r>
          </a:p>
          <a:p>
            <a:r>
              <a:rPr lang="en-US" dirty="0" smtClean="0"/>
              <a:t>Snack Place                        </a:t>
            </a:r>
          </a:p>
          <a:p>
            <a:r>
              <a:rPr lang="en-US" dirty="0" smtClean="0"/>
              <a:t>Tea Room                           </a:t>
            </a:r>
          </a:p>
          <a:p>
            <a:r>
              <a:rPr lang="en-US" dirty="0" smtClean="0"/>
              <a:t>Vegetarian / Vegan Restaurant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Most Popular Restaurant  Food Type in South Mumbai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7620000" cy="81534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Indian Restaurant, i.e. </a:t>
            </a:r>
          </a:p>
          <a:p>
            <a:pPr>
              <a:buNone/>
            </a:pPr>
            <a:r>
              <a:rPr lang="en-US" sz="2400" dirty="0" smtClean="0"/>
              <a:t>restaurant that serves </a:t>
            </a:r>
          </a:p>
          <a:p>
            <a:pPr>
              <a:buNone/>
            </a:pPr>
            <a:r>
              <a:rPr lang="en-US" sz="2400" dirty="0" smtClean="0"/>
              <a:t>Indian Cuisine are most </a:t>
            </a:r>
          </a:p>
          <a:p>
            <a:pPr>
              <a:buNone/>
            </a:pPr>
            <a:r>
              <a:rPr lang="en-US" sz="2400" dirty="0" smtClean="0"/>
              <a:t>popular in the majority </a:t>
            </a:r>
          </a:p>
          <a:p>
            <a:pPr>
              <a:buNone/>
            </a:pPr>
            <a:r>
              <a:rPr lang="en-US" sz="2400" dirty="0" smtClean="0"/>
              <a:t>part of South Mumbai.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7013"/>
            <a:ext cx="4038600" cy="586098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143000"/>
            <a:ext cx="5486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of 5 Restaurant  Type in South Mumbai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057400"/>
            <a:ext cx="7620000" cy="8153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Indian Restaurant - 47 </a:t>
            </a:r>
          </a:p>
          <a:p>
            <a:r>
              <a:rPr lang="en-US" sz="3600" dirty="0" smtClean="0"/>
              <a:t>Café - 29 </a:t>
            </a:r>
          </a:p>
          <a:p>
            <a:r>
              <a:rPr lang="en-US" sz="3600" dirty="0" smtClean="0"/>
              <a:t>Fast Food Restaurant - 20 </a:t>
            </a:r>
          </a:p>
          <a:p>
            <a:r>
              <a:rPr lang="en-US" sz="3600" dirty="0" smtClean="0"/>
              <a:t>Chinese Restaurant - 17 </a:t>
            </a:r>
          </a:p>
          <a:p>
            <a:r>
              <a:rPr lang="en-US" sz="3600" dirty="0" smtClean="0"/>
              <a:t>Bakery – 15</a:t>
            </a:r>
          </a:p>
          <a:p>
            <a:endParaRPr lang="en-US" sz="3600" dirty="0" smtClean="0"/>
          </a:p>
          <a:p>
            <a:pPr>
              <a:buNone/>
            </a:pPr>
            <a:r>
              <a:rPr lang="en-US" sz="1500" dirty="0" smtClean="0"/>
              <a:t>Note: In India, Bakery and Cake shop etc also provide fast food kind of service in India.        Their menu also contains items like burger, pizza, puff  and some Indian fast foods like </a:t>
            </a:r>
          </a:p>
          <a:p>
            <a:pPr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samosa</a:t>
            </a:r>
            <a:r>
              <a:rPr lang="en-US" sz="1500" dirty="0" smtClean="0"/>
              <a:t>, </a:t>
            </a:r>
            <a:r>
              <a:rPr lang="en-US" sz="1500" dirty="0" err="1" smtClean="0"/>
              <a:t>vadapav</a:t>
            </a:r>
            <a:r>
              <a:rPr lang="en-US" sz="1500" dirty="0" smtClean="0"/>
              <a:t>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7013"/>
            <a:ext cx="4038600" cy="586098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of QSR Franchises in South Mumbai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057400"/>
            <a:ext cx="7620000" cy="8153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Café Coffee Day - 13</a:t>
            </a:r>
          </a:p>
          <a:p>
            <a:r>
              <a:rPr lang="en-US" sz="3600" dirty="0" smtClean="0"/>
              <a:t>Subway - 8</a:t>
            </a:r>
          </a:p>
          <a:p>
            <a:r>
              <a:rPr lang="en-US" sz="3600" dirty="0" smtClean="0"/>
              <a:t>Domino’s - 5</a:t>
            </a:r>
          </a:p>
          <a:p>
            <a:r>
              <a:rPr lang="en-US" sz="3600" dirty="0" smtClean="0"/>
              <a:t>McDonald’s  - 3</a:t>
            </a:r>
          </a:p>
          <a:p>
            <a:r>
              <a:rPr lang="en-US" sz="3600" dirty="0" err="1" smtClean="0"/>
              <a:t>Monginis</a:t>
            </a:r>
            <a:r>
              <a:rPr lang="en-US" sz="3600" dirty="0" smtClean="0"/>
              <a:t> - 3</a:t>
            </a:r>
          </a:p>
          <a:p>
            <a:r>
              <a:rPr lang="en-US" sz="3600" dirty="0" smtClean="0"/>
              <a:t>Baskin – Robbins – 3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7013"/>
            <a:ext cx="4038600" cy="586098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Popular Food in Restaurant is “Indian”.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saturated restaurant business area are </a:t>
            </a:r>
            <a:r>
              <a:rPr lang="en-US" dirty="0" err="1" smtClean="0"/>
              <a:t>Nariman</a:t>
            </a:r>
            <a:r>
              <a:rPr lang="en-US" dirty="0" smtClean="0"/>
              <a:t> Point, Marine Lines, </a:t>
            </a:r>
            <a:r>
              <a:rPr lang="en-US" dirty="0" err="1" smtClean="0"/>
              <a:t>Chaupati</a:t>
            </a:r>
            <a:r>
              <a:rPr lang="en-US" dirty="0" smtClean="0"/>
              <a:t>, </a:t>
            </a:r>
            <a:r>
              <a:rPr lang="en-US" dirty="0" err="1" smtClean="0"/>
              <a:t>Cumballa</a:t>
            </a:r>
            <a:r>
              <a:rPr lang="en-US" dirty="0" smtClean="0"/>
              <a:t> Hill,  </a:t>
            </a:r>
            <a:r>
              <a:rPr lang="en-US" dirty="0" err="1" smtClean="0"/>
              <a:t>Gowalia</a:t>
            </a:r>
            <a:r>
              <a:rPr lang="en-US" dirty="0" smtClean="0"/>
              <a:t> Tank, Opera House, </a:t>
            </a:r>
            <a:r>
              <a:rPr lang="en-US" dirty="0" err="1" smtClean="0"/>
              <a:t>Girgaon</a:t>
            </a:r>
            <a:r>
              <a:rPr lang="en-US" dirty="0" smtClean="0"/>
              <a:t> etc.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Apart from Indian dishes other popular food items are </a:t>
            </a:r>
          </a:p>
          <a:p>
            <a:pPr>
              <a:buNone/>
            </a:pPr>
            <a:r>
              <a:rPr lang="en-US" dirty="0" smtClean="0"/>
              <a:t>	1. Fast Foods  </a:t>
            </a:r>
          </a:p>
          <a:p>
            <a:pPr>
              <a:buNone/>
            </a:pPr>
            <a:r>
              <a:rPr lang="en-US" dirty="0" smtClean="0"/>
              <a:t>    Burgers, </a:t>
            </a:r>
            <a:r>
              <a:rPr lang="en-US" dirty="0" err="1" smtClean="0"/>
              <a:t>Vadapav</a:t>
            </a:r>
            <a:r>
              <a:rPr lang="en-US" dirty="0" smtClean="0"/>
              <a:t>, Pizza, </a:t>
            </a:r>
            <a:r>
              <a:rPr lang="en-US" dirty="0" err="1" smtClean="0"/>
              <a:t>Samosa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2. Chinese Dishes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Least saturated restaurant business area are </a:t>
            </a:r>
            <a:r>
              <a:rPr lang="en-US" dirty="0" err="1" smtClean="0"/>
              <a:t>Antop</a:t>
            </a:r>
            <a:r>
              <a:rPr lang="en-US" dirty="0" smtClean="0"/>
              <a:t> Hill, Chunabhatti, Mazagaon, </a:t>
            </a:r>
            <a:r>
              <a:rPr lang="en-US" dirty="0" err="1" smtClean="0"/>
              <a:t>Reay</a:t>
            </a:r>
            <a:r>
              <a:rPr lang="en-US" dirty="0" smtClean="0"/>
              <a:t> Road, </a:t>
            </a:r>
            <a:r>
              <a:rPr lang="en-US" dirty="0" err="1" smtClean="0"/>
              <a:t>Chinchbunder</a:t>
            </a:r>
            <a:r>
              <a:rPr lang="en-US" dirty="0" smtClean="0"/>
              <a:t>, Dockyard Road, Cotton Exchange etc.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8382000" cy="4525963"/>
          </a:xfrm>
        </p:spPr>
        <p:txBody>
          <a:bodyPr/>
          <a:lstStyle/>
          <a:p>
            <a:r>
              <a:rPr lang="en-US" dirty="0" smtClean="0"/>
              <a:t>Analysis is performed on limited data set.</a:t>
            </a:r>
          </a:p>
          <a:p>
            <a:endParaRPr lang="en-US" dirty="0" smtClean="0"/>
          </a:p>
          <a:p>
            <a:r>
              <a:rPr lang="en-US" dirty="0" smtClean="0"/>
              <a:t>Re-run  analysis with updated information.</a:t>
            </a:r>
          </a:p>
          <a:p>
            <a:endParaRPr lang="en-US" dirty="0" smtClean="0"/>
          </a:p>
          <a:p>
            <a:r>
              <a:rPr lang="en-US" dirty="0" smtClean="0"/>
              <a:t>Home delivery option for restaurant is also gaining momentum due to food apps like </a:t>
            </a:r>
            <a:r>
              <a:rPr lang="en-US" dirty="0" err="1" smtClean="0"/>
              <a:t>Zomato</a:t>
            </a:r>
            <a:r>
              <a:rPr lang="en-US" dirty="0" smtClean="0"/>
              <a:t>,  </a:t>
            </a:r>
            <a:r>
              <a:rPr lang="en-US" dirty="0" err="1" smtClean="0"/>
              <a:t>Foodpanda</a:t>
            </a:r>
            <a:r>
              <a:rPr lang="en-US" dirty="0" smtClean="0"/>
              <a:t>, </a:t>
            </a:r>
            <a:r>
              <a:rPr lang="en-US" dirty="0" err="1" smtClean="0"/>
              <a:t>Swiggy</a:t>
            </a:r>
            <a:r>
              <a:rPr lang="en-US" dirty="0" smtClean="0"/>
              <a:t> so location connectivity is also important</a:t>
            </a:r>
          </a:p>
          <a:p>
            <a:endParaRPr lang="en-US" dirty="0" smtClean="0"/>
          </a:p>
          <a:p>
            <a:r>
              <a:rPr lang="en-US" dirty="0" smtClean="0"/>
              <a:t>Property price is variable even for the same location.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7010400" cy="4525963"/>
          </a:xfrm>
        </p:spPr>
        <p:txBody>
          <a:bodyPr/>
          <a:lstStyle/>
          <a:p>
            <a:r>
              <a:rPr lang="en-US" dirty="0" smtClean="0"/>
              <a:t>Analysis is performed on limited data set gathered from “Foursquare” </a:t>
            </a:r>
          </a:p>
          <a:p>
            <a:endParaRPr lang="en-US" dirty="0" smtClean="0"/>
          </a:p>
          <a:p>
            <a:r>
              <a:rPr lang="en-US" dirty="0" smtClean="0"/>
              <a:t>Re-run  analysis with updated information for better approach.</a:t>
            </a:r>
          </a:p>
          <a:p>
            <a:endParaRPr lang="en-US" dirty="0" smtClean="0"/>
          </a:p>
          <a:p>
            <a:r>
              <a:rPr lang="en-US" dirty="0" smtClean="0"/>
              <a:t>Marine Lines and </a:t>
            </a:r>
            <a:r>
              <a:rPr lang="en-US" dirty="0" err="1" smtClean="0"/>
              <a:t>Nariman</a:t>
            </a:r>
            <a:r>
              <a:rPr lang="en-US" dirty="0" smtClean="0"/>
              <a:t> Point etc has high concentration of restaurant business . </a:t>
            </a:r>
            <a:r>
              <a:rPr lang="en-US" dirty="0" err="1" smtClean="0"/>
              <a:t>Wadala</a:t>
            </a:r>
            <a:r>
              <a:rPr lang="en-US" dirty="0" smtClean="0"/>
              <a:t> and </a:t>
            </a:r>
            <a:r>
              <a:rPr lang="en-US" dirty="0" err="1" smtClean="0"/>
              <a:t>Sion</a:t>
            </a:r>
            <a:r>
              <a:rPr lang="en-US" dirty="0" smtClean="0"/>
              <a:t> has good number of restaurants but not as many to count to saturated.</a:t>
            </a:r>
          </a:p>
          <a:p>
            <a:endParaRPr lang="en-US" dirty="0" smtClean="0"/>
          </a:p>
          <a:p>
            <a:r>
              <a:rPr lang="en-US" dirty="0" smtClean="0"/>
              <a:t>For restaurant type it is mentioned that Indian Restaurant is preferred one however saturation and competition needed to identify for a preferred venues.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14600"/>
            <a:ext cx="8229600" cy="10668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209800"/>
            <a:ext cx="5380953" cy="29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600200"/>
            <a:ext cx="8534400" cy="1014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Mumbai is the financial, commercial and entertainment capital of India and also one of the world's top ten hubs of commerce.</a:t>
            </a:r>
          </a:p>
          <a:p>
            <a:endParaRPr lang="en-US" dirty="0" smtClean="0"/>
          </a:p>
          <a:p>
            <a:r>
              <a:rPr lang="en-US" dirty="0" smtClean="0"/>
              <a:t>“South Mumbai “is the Mumbai </a:t>
            </a:r>
          </a:p>
          <a:p>
            <a:r>
              <a:rPr lang="en-US" dirty="0" smtClean="0"/>
              <a:t>City district comprises the city's</a:t>
            </a:r>
          </a:p>
          <a:p>
            <a:r>
              <a:rPr lang="en-US" dirty="0" smtClean="0"/>
              <a:t>main business localities, making</a:t>
            </a:r>
          </a:p>
          <a:p>
            <a:r>
              <a:rPr lang="en-US" dirty="0" smtClean="0"/>
              <a:t>it the wealthiest urban precinct</a:t>
            </a:r>
          </a:p>
          <a:p>
            <a:r>
              <a:rPr lang="en-US" dirty="0" smtClean="0"/>
              <a:t>in India and the world.</a:t>
            </a:r>
          </a:p>
          <a:p>
            <a:endParaRPr lang="en-US" dirty="0" smtClean="0"/>
          </a:p>
          <a:p>
            <a:r>
              <a:rPr lang="en-US" sz="2300" b="1" dirty="0" smtClean="0"/>
              <a:t>Problem Statement</a:t>
            </a:r>
            <a:r>
              <a:rPr lang="en-US" sz="2300" dirty="0" smtClean="0"/>
              <a:t>:</a:t>
            </a:r>
          </a:p>
          <a:p>
            <a:r>
              <a:rPr lang="en-US" dirty="0" smtClean="0"/>
              <a:t>If we are to consider an business</a:t>
            </a:r>
          </a:p>
          <a:p>
            <a:r>
              <a:rPr lang="en-US" dirty="0" smtClean="0"/>
              <a:t>or investment opportunity to </a:t>
            </a:r>
          </a:p>
          <a:p>
            <a:r>
              <a:rPr lang="en-US" dirty="0" smtClean="0"/>
              <a:t>open or expand a restaurant  in </a:t>
            </a:r>
          </a:p>
          <a:p>
            <a:r>
              <a:rPr lang="en-US" dirty="0" smtClean="0"/>
              <a:t>South Mumbai then,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What is an optimum location in a budget?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Which kind of restaurant service?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Data Gathered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325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To choose a right location and serving type, effective data analysis is essential. Data we collected are:</a:t>
            </a:r>
          </a:p>
          <a:p>
            <a:r>
              <a:rPr lang="en-US" dirty="0" smtClean="0"/>
              <a:t>1.	Property rate of different location (rent / purchase)</a:t>
            </a:r>
          </a:p>
          <a:p>
            <a:r>
              <a:rPr lang="en-US" dirty="0" smtClean="0"/>
              <a:t>2.	Demography of different location</a:t>
            </a:r>
          </a:p>
          <a:p>
            <a:r>
              <a:rPr lang="en-US" dirty="0" smtClean="0"/>
              <a:t>3.	Restaurants and their types in different locations</a:t>
            </a:r>
          </a:p>
          <a:p>
            <a:r>
              <a:rPr lang="en-US" dirty="0" smtClean="0"/>
              <a:t>4.	Cuisine type served by competitors or restaurants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sz="4800" dirty="0" smtClean="0"/>
              <a:t>Methodology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229600" cy="460857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Cleaning</a:t>
            </a:r>
          </a:p>
          <a:p>
            <a:r>
              <a:rPr lang="en-US" sz="4000" dirty="0" smtClean="0"/>
              <a:t>Data Filtering</a:t>
            </a:r>
          </a:p>
          <a:p>
            <a:r>
              <a:rPr lang="en-US" sz="4000" dirty="0" smtClean="0"/>
              <a:t>Data Transformation</a:t>
            </a:r>
          </a:p>
          <a:p>
            <a:r>
              <a:rPr lang="en-US" sz="4000" dirty="0" smtClean="0"/>
              <a:t>Data Visualization and Analysis</a:t>
            </a:r>
          </a:p>
          <a:p>
            <a:r>
              <a:rPr lang="en-US" sz="4000" dirty="0" smtClean="0"/>
              <a:t>Clustering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Property Map of South Mumbai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For Buy or </a:t>
            </a:r>
          </a:p>
          <a:p>
            <a:pPr>
              <a:buNone/>
            </a:pPr>
            <a:r>
              <a:rPr lang="en-US" dirty="0" smtClean="0"/>
              <a:t>Rent </a:t>
            </a:r>
          </a:p>
          <a:p>
            <a:pPr>
              <a:buNone/>
            </a:pPr>
            <a:r>
              <a:rPr lang="en-US" dirty="0" smtClean="0"/>
              <a:t>Restaurant </a:t>
            </a:r>
          </a:p>
          <a:p>
            <a:pPr>
              <a:buNone/>
            </a:pPr>
            <a:r>
              <a:rPr lang="en-US" dirty="0" smtClean="0"/>
              <a:t>Space</a:t>
            </a:r>
          </a:p>
          <a:p>
            <a:endParaRPr lang="en-US" dirty="0" smtClean="0"/>
          </a:p>
          <a:p>
            <a:r>
              <a:rPr lang="en-US" dirty="0" smtClean="0"/>
              <a:t>Given </a:t>
            </a:r>
          </a:p>
          <a:p>
            <a:pPr>
              <a:buNone/>
            </a:pPr>
            <a:r>
              <a:rPr lang="en-US" dirty="0" smtClean="0"/>
              <a:t>Property rate </a:t>
            </a:r>
          </a:p>
          <a:p>
            <a:pPr>
              <a:buNone/>
            </a:pPr>
            <a:r>
              <a:rPr lang="en-US" dirty="0" smtClean="0"/>
              <a:t>in Map is for </a:t>
            </a:r>
          </a:p>
          <a:p>
            <a:pPr>
              <a:buNone/>
            </a:pPr>
            <a:r>
              <a:rPr lang="en-US" dirty="0" smtClean="0"/>
              <a:t>buying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6213" y="1552575"/>
            <a:ext cx="6427787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5 Costliest Property Area of South Mumbai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229600" cy="453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Area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Avg. Price (Rs. Per Sq. Ft.)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Asvini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, Colaba , Colaba Bazar , </a:t>
                      </a: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Holiday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Camp , V.W.T.C.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68817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Prabhadevi Road , Prabhadevi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84831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Cumballa Hill , Cumballa Sea Face , Dr Deshmukh Marg , Gowalia Tank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94247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Nariman Point , New Yogakshema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109457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Malabar Hill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125761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Rajbhavan  (Mumbai)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125761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Population Density of South Mumbai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More</a:t>
            </a:r>
          </a:p>
          <a:p>
            <a:pPr>
              <a:buNone/>
            </a:pPr>
            <a:r>
              <a:rPr lang="en-US" sz="2400" dirty="0" smtClean="0"/>
              <a:t> Customers</a:t>
            </a:r>
          </a:p>
          <a:p>
            <a:r>
              <a:rPr lang="en-US" sz="2400" dirty="0" smtClean="0"/>
              <a:t>Faster </a:t>
            </a:r>
          </a:p>
          <a:p>
            <a:pPr>
              <a:buNone/>
            </a:pPr>
            <a:r>
              <a:rPr lang="en-US" sz="2400" dirty="0" smtClean="0"/>
              <a:t>Growth Rate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Factors:</a:t>
            </a:r>
            <a:endParaRPr 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1437" y="1419225"/>
            <a:ext cx="6532563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5 regions of South Mumbai with Highest Number of Restaurants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8457932" cy="384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'Top 5 regions of South Mumbai with Lowest Number of Restaurants'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698</TotalTime>
  <Words>643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Analysis of the Restaurant Market in South Mumbai</vt:lpstr>
      <vt:lpstr>Introduction      </vt:lpstr>
      <vt:lpstr>Data Gathered</vt:lpstr>
      <vt:lpstr>Methodology</vt:lpstr>
      <vt:lpstr>Property Map of South Mumbai</vt:lpstr>
      <vt:lpstr>Top 5 Costliest Property Area of South Mumbai</vt:lpstr>
      <vt:lpstr>Population Density of South Mumbai</vt:lpstr>
      <vt:lpstr>Top 5 regions of South Mumbai with Highest Number of Restaurants</vt:lpstr>
      <vt:lpstr>'Top 5 regions of South Mumbai with Lowest Number of Restaurants'</vt:lpstr>
      <vt:lpstr>Types of Restaurant Service</vt:lpstr>
      <vt:lpstr>Most Popular Restaurant  Food Type in South Mumbai </vt:lpstr>
      <vt:lpstr>Top of 5 Restaurant  Type in South Mumbai</vt:lpstr>
      <vt:lpstr>Top of QSR Franchises in South Mumbai</vt:lpstr>
      <vt:lpstr>Result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Restaurant Market in South Mumbai</dc:title>
  <dc:creator>Virag</dc:creator>
  <cp:lastModifiedBy>Virag</cp:lastModifiedBy>
  <cp:revision>108</cp:revision>
  <dcterms:created xsi:type="dcterms:W3CDTF">2006-08-16T00:00:00Z</dcterms:created>
  <dcterms:modified xsi:type="dcterms:W3CDTF">2018-12-30T04:28:47Z</dcterms:modified>
</cp:coreProperties>
</file>