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Century Gothic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AA7A57-44E0-44A7-93DE-0903AABB24AF}">
  <a:tblStyle styleId="{6EAA7A57-44E0-44A7-93DE-0903AABB24A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La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Lato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CenturyGothic-bold.fntdata"/><Relationship Id="rId30" Type="http://schemas.openxmlformats.org/officeDocument/2006/relationships/font" Target="fonts/CenturyGothic-regular.fntdata"/><Relationship Id="rId11" Type="http://schemas.openxmlformats.org/officeDocument/2006/relationships/slide" Target="slides/slide4.xml"/><Relationship Id="rId33" Type="http://schemas.openxmlformats.org/officeDocument/2006/relationships/font" Target="fonts/CenturyGothic-boldItalic.fntdata"/><Relationship Id="rId10" Type="http://schemas.openxmlformats.org/officeDocument/2006/relationships/slide" Target="slides/slide3.xml"/><Relationship Id="rId32" Type="http://schemas.openxmlformats.org/officeDocument/2006/relationships/font" Target="fonts/CenturyGothic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b224a47cf8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b224a47cf8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1c5c408dc_1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2b1c5c408dc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b1c5c408dc_1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b1c5c408dc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1c5c408dc_1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2b1c5c408dc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b1bfbd68e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b1bfbd68e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b1bfbd68e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b1bfbd68e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b1c5c408dc_1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2b1c5c408dc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b1c5c408dc_1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2b1c5c408dc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b224a47cf8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2b224a47cf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7" name="Google Shape;97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6" name="Google Shape;106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" name="Google Shape;128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9" name="Google Shape;129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" name="Google Shape;135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6" name="Google Shape;136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20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43" name="Google Shape;143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sverr@csd.auth.gr" TargetMode="External"/><Relationship Id="rId4" Type="http://schemas.openxmlformats.org/officeDocument/2006/relationships/hyperlink" Target="mailto:ckouros@csd.auth.gr" TargetMode="External"/><Relationship Id="rId5" Type="http://schemas.openxmlformats.org/officeDocument/2006/relationships/hyperlink" Target="mailto:ckouros@csd.auth.g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nap.stanford.edu/data/ca-GrQc.html" TargetMode="External"/><Relationship Id="rId4" Type="http://schemas.openxmlformats.org/officeDocument/2006/relationships/hyperlink" Target="https://snap.stanford.edu/data/gemsec-Facebook.html" TargetMode="External"/><Relationship Id="rId5" Type="http://schemas.openxmlformats.org/officeDocument/2006/relationships/hyperlink" Target="https://snap.stanford.edu/data/gemsec-Facebook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l" sz="2000">
                <a:latin typeface="Century Gothic"/>
                <a:ea typeface="Century Gothic"/>
                <a:cs typeface="Century Gothic"/>
                <a:sym typeface="Century Gothic"/>
              </a:rPr>
              <a:t>Data &amp; Web Science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l" sz="2000">
                <a:latin typeface="Century Gothic"/>
                <a:ea typeface="Century Gothic"/>
                <a:cs typeface="Century Gothic"/>
                <a:sym typeface="Century Gothic"/>
              </a:rPr>
              <a:t>MANAGING AND MINING COMPLEX NETWORKS</a:t>
            </a:r>
            <a:endParaRPr b="0"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l" sz="155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Exact and Approximate triangle counting Αlgorithms</a:t>
            </a:r>
            <a:endParaRPr sz="155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500"/>
              <a:buFont typeface="Arial"/>
              <a:buNone/>
            </a:pPr>
            <a:r>
              <a:rPr lang="el" sz="12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158 - Χρήστος Κούρος</a:t>
            </a:r>
            <a:endParaRPr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ts val="1500"/>
              <a:buFont typeface="Arial"/>
              <a:buNone/>
            </a:pPr>
            <a:r>
              <a:rPr lang="el" sz="12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166 - Στυλιανός Βέρρος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4800">
                <a:latin typeface="Century Gothic"/>
                <a:ea typeface="Century Gothic"/>
                <a:cs typeface="Century Gothic"/>
                <a:sym typeface="Century Gothic"/>
              </a:rPr>
              <a:t>Thanks you!!</a:t>
            </a:r>
            <a:endParaRPr sz="4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Any Question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                                                                                                                                                                                       </a:t>
            </a:r>
            <a:r>
              <a:rPr lang="el">
                <a:solidFill>
                  <a:schemeClr val="accent5"/>
                </a:solidFill>
              </a:rPr>
              <a:t>      </a:t>
            </a:r>
            <a:r>
              <a:rPr lang="el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l" u="sng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sverr@csd.auth.gr</a:t>
            </a:r>
            <a:endParaRPr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accent5"/>
                </a:solidFill>
              </a:rPr>
              <a:t>                                                                                                                                                                                       </a:t>
            </a:r>
            <a:r>
              <a:rPr lang="el" u="sng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ckouros@csd.auth.g</a:t>
            </a:r>
            <a:r>
              <a:rPr lang="el" sz="1150" u="sng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</a:t>
            </a:r>
            <a:endParaRPr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0" lang="el" sz="1200">
                <a:latin typeface="Century Gothic"/>
                <a:ea typeface="Century Gothic"/>
                <a:cs typeface="Century Gothic"/>
                <a:sym typeface="Century Gothic"/>
              </a:rPr>
              <a:t>The algorithm “all triplets” is brute force.</a:t>
            </a:r>
            <a:endParaRPr b="0"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entury Gothic"/>
              <a:buChar char="●"/>
            </a:pPr>
            <a:r>
              <a:rPr b="0" lang="el" sz="1200">
                <a:latin typeface="Century Gothic"/>
                <a:ea typeface="Century Gothic"/>
                <a:cs typeface="Century Gothic"/>
                <a:sym typeface="Century Gothic"/>
              </a:rPr>
              <a:t>The program will check if all nodes belong to each other and form a triangle.</a:t>
            </a:r>
            <a:endParaRPr b="0"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entury Gothic"/>
              <a:buChar char="●"/>
            </a:pPr>
            <a:r>
              <a:rPr b="0" lang="el" sz="1200">
                <a:latin typeface="Century Gothic"/>
                <a:ea typeface="Century Gothic"/>
                <a:cs typeface="Century Gothic"/>
                <a:sym typeface="Century Gothic"/>
              </a:rPr>
              <a:t>It will also check if the triangle has already been detected.</a:t>
            </a:r>
            <a:endParaRPr b="0"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26"/>
          <p:cNvSpPr txBox="1"/>
          <p:nvPr>
            <p:ph idx="2" type="body"/>
          </p:nvPr>
        </p:nvSpPr>
        <p:spPr>
          <a:xfrm>
            <a:off x="4560750" y="459375"/>
            <a:ext cx="457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l" sz="18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r>
              <a:rPr lang="el" sz="18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lgorithm</a:t>
            </a:r>
            <a:r>
              <a:rPr lang="el" sz="1800">
                <a:latin typeface="Century Gothic"/>
                <a:ea typeface="Century Gothic"/>
                <a:cs typeface="Century Gothic"/>
                <a:sym typeface="Century Gothic"/>
              </a:rPr>
              <a:t> All Triplets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9500" y="1318650"/>
            <a:ext cx="4594500" cy="3025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/>
        </p:nvSpPr>
        <p:spPr>
          <a:xfrm>
            <a:off x="1516311" y="3349766"/>
            <a:ext cx="1728300" cy="486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05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l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730000" y="1318650"/>
            <a:ext cx="3300900" cy="27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entury Gothic"/>
              <a:buChar char="●"/>
            </a:pPr>
            <a:r>
              <a:rPr b="0" lang="el" sz="1200">
                <a:latin typeface="Century Gothic"/>
                <a:ea typeface="Century Gothic"/>
                <a:cs typeface="Century Gothic"/>
                <a:sym typeface="Century Gothic"/>
              </a:rPr>
              <a:t>Another approach is to check for each node in G whether it forms any triangles with its neighbors. This algorithm iterates over all nodes in the graph.</a:t>
            </a:r>
            <a:endParaRPr b="0"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entury Gothic"/>
              <a:buChar char="●"/>
            </a:pPr>
            <a:r>
              <a:rPr b="0" lang="el" sz="1200">
                <a:latin typeface="Century Gothic"/>
                <a:ea typeface="Century Gothic"/>
                <a:cs typeface="Century Gothic"/>
                <a:sym typeface="Century Gothic"/>
              </a:rPr>
              <a:t>For each neighbor, it considers all possible pairs of nodes (u, w) and checks if they are connected by an edge.</a:t>
            </a:r>
            <a:endParaRPr b="0"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entury Gothic"/>
              <a:buChar char="●"/>
            </a:pPr>
            <a:r>
              <a:rPr b="0" lang="el" sz="1200">
                <a:latin typeface="Century Gothic"/>
                <a:ea typeface="Century Gothic"/>
                <a:cs typeface="Century Gothic"/>
                <a:sym typeface="Century Gothic"/>
              </a:rPr>
              <a:t>It also verifies if the triangle has already been detected.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p27"/>
          <p:cNvSpPr txBox="1"/>
          <p:nvPr>
            <p:ph idx="2" type="body"/>
          </p:nvPr>
        </p:nvSpPr>
        <p:spPr>
          <a:xfrm>
            <a:off x="4572000" y="466950"/>
            <a:ext cx="4572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2222"/>
              <a:buNone/>
            </a:pPr>
            <a:r>
              <a:rPr lang="el" sz="72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</a:t>
            </a:r>
            <a:r>
              <a:rPr lang="el" sz="7200">
                <a:solidFill>
                  <a:srgbClr val="7A7E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l" sz="72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Node Iterator</a:t>
            </a:r>
            <a:endParaRPr sz="72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2222"/>
              <a:buNone/>
            </a:pPr>
            <a:r>
              <a:t/>
            </a:r>
            <a:endParaRPr sz="7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3203" r="0" t="0"/>
          <a:stretch/>
        </p:blipFill>
        <p:spPr>
          <a:xfrm>
            <a:off x="4572000" y="1318658"/>
            <a:ext cx="4571999" cy="307299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/>
        </p:nvSpPr>
        <p:spPr>
          <a:xfrm>
            <a:off x="1382275" y="4029750"/>
            <a:ext cx="1862400" cy="534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l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730000" y="1318650"/>
            <a:ext cx="3300900" cy="20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entury Gothic"/>
              <a:buChar char="●"/>
            </a:pPr>
            <a:r>
              <a:rPr b="0" lang="el" sz="1200">
                <a:latin typeface="Century Gothic"/>
                <a:ea typeface="Century Gothic"/>
                <a:cs typeface="Century Gothic"/>
                <a:sym typeface="Century Gothic"/>
              </a:rPr>
              <a:t>For each edge in the graph, it checks the common neighbors of the two nodes of the edge. </a:t>
            </a:r>
            <a:endParaRPr b="0"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entury Gothic"/>
              <a:buChar char="●"/>
            </a:pPr>
            <a:r>
              <a:rPr b="0" lang="el" sz="1200">
                <a:latin typeface="Century Gothic"/>
                <a:ea typeface="Century Gothic"/>
                <a:cs typeface="Century Gothic"/>
                <a:sym typeface="Century Gothic"/>
              </a:rPr>
              <a:t>For each common neighbor, it checks if there is a triangle formed by the three nodes (u, v, w). It verifies that the nodes are distinct from each other and that there are edges connecting the nodes to each other</a:t>
            </a:r>
            <a:endParaRPr b="0"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p2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87" name="Google Shape;187;p28"/>
          <p:cNvSpPr txBox="1"/>
          <p:nvPr>
            <p:ph idx="2" type="body"/>
          </p:nvPr>
        </p:nvSpPr>
        <p:spPr>
          <a:xfrm>
            <a:off x="4572000" y="466950"/>
            <a:ext cx="4572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2222"/>
              <a:buNone/>
            </a:pPr>
            <a:r>
              <a:rPr lang="el" sz="72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Compact Forward Algorithm</a:t>
            </a:r>
            <a:endParaRPr sz="72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2222"/>
              <a:buNone/>
            </a:pPr>
            <a:r>
              <a:t/>
            </a:r>
            <a:endParaRPr sz="72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2222"/>
              <a:buNone/>
            </a:pPr>
            <a:r>
              <a:t/>
            </a:r>
            <a:endParaRPr sz="7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5425" y="1352617"/>
            <a:ext cx="4572000" cy="329985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 txBox="1"/>
          <p:nvPr/>
        </p:nvSpPr>
        <p:spPr>
          <a:xfrm>
            <a:off x="1516300" y="3891816"/>
            <a:ext cx="1728300" cy="486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70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l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730000" y="1318650"/>
            <a:ext cx="3300900" cy="3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Char char="●"/>
            </a:pPr>
            <a:r>
              <a:rPr b="0" lang="el" sz="1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Doulion Algorithm is used to </a:t>
            </a:r>
            <a:r>
              <a:rPr b="0" lang="el" sz="1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sparsify </a:t>
            </a:r>
            <a:r>
              <a:rPr b="0" lang="el" sz="1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</a:t>
            </a:r>
            <a:r>
              <a:rPr b="0" lang="el" sz="1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</a:t>
            </a:r>
            <a:endParaRPr b="0" sz="12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Char char="●"/>
            </a:pPr>
            <a:r>
              <a:rPr b="0" lang="el" sz="1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iterates through each edge of the original </a:t>
            </a:r>
            <a:r>
              <a:rPr b="0" lang="el" sz="1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</a:t>
            </a:r>
            <a:r>
              <a:rPr b="0" lang="el" sz="1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based on a specified </a:t>
            </a:r>
            <a:r>
              <a:rPr b="0" lang="el" sz="1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probability</a:t>
            </a:r>
            <a:r>
              <a:rPr b="0" lang="el" sz="1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‘p’ we decide if we want to keep an edge</a:t>
            </a:r>
            <a:endParaRPr b="0" sz="12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Char char="●"/>
            </a:pPr>
            <a:r>
              <a:rPr b="0" lang="el" sz="1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resulting sparsified graph which now contains a subset of the original </a:t>
            </a:r>
            <a:r>
              <a:rPr b="0" lang="el" sz="1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edges is now saved in a new CSV file</a:t>
            </a:r>
            <a:endParaRPr b="0" sz="12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b="0" lang="el" sz="1300">
                <a:latin typeface="Century Gothic"/>
                <a:ea typeface="Century Gothic"/>
                <a:cs typeface="Century Gothic"/>
                <a:sym typeface="Century Gothic"/>
              </a:rPr>
              <a:t>Complexity</a:t>
            </a:r>
            <a:r>
              <a:rPr lang="el" sz="1300">
                <a:latin typeface="Century Gothic"/>
                <a:ea typeface="Century Gothic"/>
                <a:cs typeface="Century Gothic"/>
                <a:sym typeface="Century Gothic"/>
              </a:rPr>
              <a:t>: O(E)</a:t>
            </a:r>
            <a:endParaRPr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1197" y="1064472"/>
            <a:ext cx="4593624" cy="407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9"/>
          <p:cNvSpPr txBox="1"/>
          <p:nvPr>
            <p:ph idx="2" type="body"/>
          </p:nvPr>
        </p:nvSpPr>
        <p:spPr>
          <a:xfrm>
            <a:off x="4572000" y="466950"/>
            <a:ext cx="45720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72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Doulion Algorithm</a:t>
            </a:r>
            <a:endParaRPr sz="72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730000" y="1318650"/>
            <a:ext cx="3300900" cy="35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2971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entury Gothic"/>
              <a:buChar char="●"/>
            </a:pPr>
            <a:r>
              <a:rPr b="0" lang="el" sz="1200">
                <a:latin typeface="Century Gothic"/>
                <a:ea typeface="Century Gothic"/>
                <a:cs typeface="Century Gothic"/>
                <a:sym typeface="Century Gothic"/>
              </a:rPr>
              <a:t>Triest is a streaming algorithm</a:t>
            </a:r>
            <a:endParaRPr b="0"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entury Gothic"/>
              <a:buChar char="●"/>
            </a:pPr>
            <a:r>
              <a:rPr b="0" lang="el" sz="1200">
                <a:latin typeface="Century Gothic"/>
                <a:ea typeface="Century Gothic"/>
                <a:cs typeface="Century Gothic"/>
                <a:sym typeface="Century Gothic"/>
              </a:rPr>
              <a:t>Iterates the graph and based on a coin flip, It decides whether </a:t>
            </a:r>
            <a:r>
              <a:rPr b="0" lang="el" sz="1200"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r>
              <a:rPr b="0" lang="el" sz="1200">
                <a:latin typeface="Century Gothic"/>
                <a:ea typeface="Century Gothic"/>
                <a:cs typeface="Century Gothic"/>
                <a:sym typeface="Century Gothic"/>
              </a:rPr>
              <a:t> new edge should be included in the reservoir. </a:t>
            </a:r>
            <a:endParaRPr b="0"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entury Gothic"/>
              <a:buChar char="●"/>
            </a:pPr>
            <a:r>
              <a:rPr b="0" lang="el" sz="1200">
                <a:latin typeface="Century Gothic"/>
                <a:ea typeface="Century Gothic"/>
                <a:cs typeface="Century Gothic"/>
                <a:sym typeface="Century Gothic"/>
              </a:rPr>
              <a:t>Handles insertions of each new edges</a:t>
            </a:r>
            <a:endParaRPr b="0"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entury Gothic"/>
              <a:buChar char="●"/>
            </a:pPr>
            <a:r>
              <a:rPr b="0" lang="el" sz="1200">
                <a:latin typeface="Century Gothic"/>
                <a:ea typeface="Century Gothic"/>
                <a:cs typeface="Century Gothic"/>
                <a:sym typeface="Century Gothic"/>
              </a:rPr>
              <a:t>Updates the count of triangles after inserting a new edge</a:t>
            </a:r>
            <a:endParaRPr b="0"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latin typeface="Century Gothic"/>
                <a:ea typeface="Century Gothic"/>
                <a:cs typeface="Century Gothic"/>
                <a:sym typeface="Century Gothic"/>
              </a:rPr>
              <a:t>                  </a:t>
            </a:r>
            <a:r>
              <a:rPr b="0" lang="el" sz="1400">
                <a:latin typeface="Century Gothic"/>
                <a:ea typeface="Century Gothic"/>
                <a:cs typeface="Century Gothic"/>
                <a:sym typeface="Century Gothic"/>
              </a:rPr>
              <a:t> Complexity</a:t>
            </a:r>
            <a:r>
              <a:rPr lang="el" sz="1200"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i="1" lang="el" sz="145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l" sz="145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l" sz="145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l" sz="145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l" sz="1188">
                <a:solidFill>
                  <a:srgbClr val="37415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parameter controls the trade-off between accuracy and memory usage. A larger </a:t>
            </a:r>
            <a:r>
              <a:rPr b="0" i="1" lang="el" sz="1188">
                <a:solidFill>
                  <a:srgbClr val="37415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</a:t>
            </a:r>
            <a:r>
              <a:rPr b="0" lang="el" sz="1188">
                <a:solidFill>
                  <a:srgbClr val="37415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allows for greater accuracy but requires more memory.</a:t>
            </a:r>
            <a:endParaRPr b="0" sz="1188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p30"/>
          <p:cNvSpPr txBox="1"/>
          <p:nvPr>
            <p:ph idx="2" type="body"/>
          </p:nvPr>
        </p:nvSpPr>
        <p:spPr>
          <a:xfrm>
            <a:off x="4572000" y="466950"/>
            <a:ext cx="45720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72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Triest Algorithm</a:t>
            </a:r>
            <a:endParaRPr sz="72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0"/>
          <p:cNvPicPr preferRelativeResize="0"/>
          <p:nvPr/>
        </p:nvPicPr>
        <p:blipFill rotWithShape="1">
          <a:blip r:embed="rId3">
            <a:alphaModFix/>
          </a:blip>
          <a:srcRect b="3352" l="0" r="0" t="4549"/>
          <a:stretch/>
        </p:blipFill>
        <p:spPr>
          <a:xfrm>
            <a:off x="4572000" y="953250"/>
            <a:ext cx="4428910" cy="317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0"/>
          <p:cNvPicPr preferRelativeResize="0"/>
          <p:nvPr/>
        </p:nvPicPr>
        <p:blipFill rotWithShape="1">
          <a:blip r:embed="rId4">
            <a:alphaModFix/>
          </a:blip>
          <a:srcRect b="32125" l="0" r="0" t="0"/>
          <a:stretch/>
        </p:blipFill>
        <p:spPr>
          <a:xfrm>
            <a:off x="5079425" y="4126450"/>
            <a:ext cx="4064575" cy="101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l" sz="2000">
                <a:latin typeface="Century Gothic"/>
                <a:ea typeface="Century Gothic"/>
                <a:cs typeface="Century Gothic"/>
                <a:sym typeface="Century Gothic"/>
              </a:rPr>
              <a:t>Graphs from Snap &amp; NetworkX Graphs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graphicFrame>
        <p:nvGraphicFramePr>
          <p:cNvPr id="211" name="Google Shape;211;p31"/>
          <p:cNvGraphicFramePr/>
          <p:nvPr/>
        </p:nvGraphicFramePr>
        <p:xfrm>
          <a:off x="952525" y="198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{6EAA7A57-44E0-44A7-93DE-0903AABB24AF}</a:tableStyleId>
              </a:tblPr>
              <a:tblGrid>
                <a:gridCol w="1217575"/>
                <a:gridCol w="1083975"/>
                <a:gridCol w="1083975"/>
                <a:gridCol w="1058975"/>
                <a:gridCol w="3021125"/>
              </a:tblGrid>
              <a:tr h="408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l" sz="12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Name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l" sz="12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Type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l" sz="12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Nodes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l" sz="12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Edges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l" sz="12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Description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517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l" sz="1000" u="none" cap="none" strike="noStrike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GR-QC</a:t>
                      </a:r>
                      <a:endParaRPr sz="1000" u="none" cap="none" strike="noStrike">
                        <a:solidFill>
                          <a:schemeClr val="dk2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l" sz="1000" u="none" cap="none" strike="noStrike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Undirected</a:t>
                      </a:r>
                      <a:endParaRPr sz="1000" u="none" cap="none" strike="noStrike">
                        <a:solidFill>
                          <a:schemeClr val="dk2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l" sz="1000" u="none" cap="none" strike="noStrike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5242</a:t>
                      </a:r>
                      <a:endParaRPr sz="1000" u="none" cap="none" strike="noStrike">
                        <a:solidFill>
                          <a:schemeClr val="dk2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l" sz="1000" u="none" cap="none" strike="noStrike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14.496</a:t>
                      </a:r>
                      <a:endParaRPr sz="1000" u="none" cap="none" strike="noStrike">
                        <a:solidFill>
                          <a:schemeClr val="dk2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l" sz="1000" u="sng" cap="none" strike="noStrike">
                          <a:solidFill>
                            <a:schemeClr val="hlink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  <a:hlinkClick r:id="rId3"/>
                        </a:rPr>
                        <a:t>Collaboration network of Arxiv General Relativity category</a:t>
                      </a:r>
                      <a:endParaRPr sz="1000" u="none" cap="none" strike="noStrike">
                        <a:solidFill>
                          <a:schemeClr val="dk2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/>
                </a:tc>
              </a:tr>
              <a:tr h="50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l" sz="1000" u="none" cap="none" strike="noStrike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New Sites</a:t>
                      </a:r>
                      <a:endParaRPr sz="1000" u="none" cap="none" strike="noStrike">
                        <a:solidFill>
                          <a:schemeClr val="dk2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l" sz="1000" u="none" cap="none" strike="noStrike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Undirected</a:t>
                      </a:r>
                      <a:endParaRPr sz="1000" u="none" cap="none" strike="noStrike">
                        <a:solidFill>
                          <a:schemeClr val="dk2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l" sz="1000" u="none" cap="none" strike="noStrike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27,917</a:t>
                      </a:r>
                      <a:endParaRPr sz="1000" u="none" cap="none" strike="noStrike">
                        <a:solidFill>
                          <a:schemeClr val="dk2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l" sz="1000" u="none" cap="none" strike="noStrike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206</a:t>
                      </a:r>
                      <a:r>
                        <a:rPr lang="el" sz="1000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.</a:t>
                      </a:r>
                      <a:r>
                        <a:rPr lang="el" sz="1000" u="none" cap="none" strike="noStrike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259</a:t>
                      </a:r>
                      <a:endParaRPr sz="1000" u="none" cap="none" strike="noStrike">
                        <a:solidFill>
                          <a:schemeClr val="dk2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l" sz="1000" u="sng" cap="none" strike="noStrike">
                          <a:solidFill>
                            <a:schemeClr val="hlink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  <a:hlinkClick r:id="rId4"/>
                        </a:rPr>
                        <a:t>Facebook data from February 13 2018</a:t>
                      </a:r>
                      <a:endParaRPr sz="1000" u="none" cap="none" strike="noStrike">
                        <a:solidFill>
                          <a:schemeClr val="dk2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/>
                </a:tc>
              </a:tr>
              <a:tr h="42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l" sz="1000" u="none" cap="none" strike="noStrike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Artist</a:t>
                      </a:r>
                      <a:endParaRPr sz="1000" u="none" cap="none" strike="noStrike">
                        <a:solidFill>
                          <a:schemeClr val="dk2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l" sz="1000" u="none" cap="none" strike="noStrike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Undirected</a:t>
                      </a:r>
                      <a:endParaRPr sz="1000" u="none" cap="none" strike="noStrike">
                        <a:solidFill>
                          <a:schemeClr val="dk2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l" sz="1000" u="none" cap="none" strike="noStrike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50,515</a:t>
                      </a:r>
                      <a:endParaRPr sz="1000" u="none" cap="none" strike="noStrike">
                        <a:solidFill>
                          <a:schemeClr val="dk2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l" sz="1000" u="none" cap="none" strike="noStrike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819</a:t>
                      </a:r>
                      <a:r>
                        <a:rPr lang="el" sz="1000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.</a:t>
                      </a:r>
                      <a:r>
                        <a:rPr lang="el" sz="1000" u="none" cap="none" strike="noStrike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306</a:t>
                      </a:r>
                      <a:endParaRPr sz="1000" u="none" cap="none" strike="noStrike">
                        <a:solidFill>
                          <a:schemeClr val="dk2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l" sz="1000" u="sng" cap="none" strike="noStrike">
                          <a:solidFill>
                            <a:schemeClr val="hlink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  <a:hlinkClick r:id="rId5"/>
                        </a:rPr>
                        <a:t>Facebook data from February 13 2018</a:t>
                      </a:r>
                      <a:endParaRPr sz="1000" u="none" cap="none" strike="noStrike">
                        <a:solidFill>
                          <a:schemeClr val="dk2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l" sz="2000">
                <a:latin typeface="Century Gothic"/>
                <a:ea typeface="Century Gothic"/>
                <a:cs typeface="Century Gothic"/>
                <a:sym typeface="Century Gothic"/>
              </a:rPr>
              <a:t>Graphs from Snap &amp; NetworkX Graphs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graphicFrame>
        <p:nvGraphicFramePr>
          <p:cNvPr id="217" name="Google Shape;217;p32"/>
          <p:cNvGraphicFramePr/>
          <p:nvPr/>
        </p:nvGraphicFramePr>
        <p:xfrm>
          <a:off x="353725" y="207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{6EAA7A57-44E0-44A7-93DE-0903AABB24AF}</a:tableStyleId>
              </a:tblPr>
              <a:tblGrid>
                <a:gridCol w="1350250"/>
                <a:gridCol w="1091875"/>
                <a:gridCol w="116825"/>
                <a:gridCol w="1173425"/>
                <a:gridCol w="990225"/>
                <a:gridCol w="1263350"/>
                <a:gridCol w="987800"/>
                <a:gridCol w="1255000"/>
              </a:tblGrid>
              <a:tr h="2743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l" sz="12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Αλγόριθμος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l" sz="1200" u="none" cap="none" strike="noStrike">
                          <a:solidFill>
                            <a:schemeClr val="lt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GR-QC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666666"/>
                    </a:solidFill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l" sz="1200" u="none" cap="none" strike="noStrike">
                          <a:solidFill>
                            <a:schemeClr val="lt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New Sites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l" sz="1200" u="none" cap="none" strike="noStrike">
                          <a:solidFill>
                            <a:schemeClr val="lt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Artist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 hMerge="1"/>
              </a:tr>
              <a:tr h="274300">
                <a:tc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l" sz="12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Run time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6666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l" sz="12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N-triangles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l" sz="12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Run time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l" sz="12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N-triangles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l" sz="12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Run time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l" sz="12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N-triangles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l" sz="1000" u="none" cap="none" strike="noStrike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All Triplets</a:t>
                      </a:r>
                      <a:endParaRPr sz="1000" u="none" cap="none" strike="noStrike">
                        <a:solidFill>
                          <a:schemeClr val="dk2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l" sz="1000" u="none" cap="none" strike="noStrike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2.059</a:t>
                      </a:r>
                      <a:endParaRPr sz="1000" u="none" cap="none" strike="noStrike">
                        <a:solidFill>
                          <a:schemeClr val="dk2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l" sz="1000" u="none" cap="none" strike="noStrike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48.260</a:t>
                      </a:r>
                      <a:endParaRPr sz="1000" u="none" cap="none" strike="noStrike">
                        <a:solidFill>
                          <a:schemeClr val="dk2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l" sz="1000" u="none" cap="none" strike="noStrike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68.656</a:t>
                      </a:r>
                      <a:endParaRPr sz="1000" u="none" cap="none" strike="noStrike">
                        <a:solidFill>
                          <a:schemeClr val="dk2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l" sz="1000" u="none" cap="none" strike="noStrike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387.444</a:t>
                      </a:r>
                      <a:endParaRPr sz="1000" u="none" cap="none" strike="noStrike">
                        <a:solidFill>
                          <a:schemeClr val="dk2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l" sz="1000" u="none" cap="none" strike="noStrike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846.823</a:t>
                      </a:r>
                      <a:endParaRPr sz="1000" u="none" cap="none" strike="noStrike">
                        <a:solidFill>
                          <a:schemeClr val="dk2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l" sz="1000" u="none" cap="none" strike="noStrike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2.273.700</a:t>
                      </a:r>
                      <a:endParaRPr sz="1000" u="none" cap="none" strike="noStrike">
                        <a:solidFill>
                          <a:schemeClr val="dk2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l" sz="1000" u="none" cap="none" strike="noStrike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Node Iterator</a:t>
                      </a:r>
                      <a:endParaRPr sz="1000" u="none" cap="none" strike="noStrike">
                        <a:solidFill>
                          <a:schemeClr val="dk2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l" sz="1000" u="none" cap="none" strike="noStrike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1.609</a:t>
                      </a:r>
                      <a:endParaRPr sz="1000" u="none" cap="none" strike="noStrike">
                        <a:solidFill>
                          <a:schemeClr val="dk2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l" sz="1000" u="none" cap="none" strike="noStrike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48.260</a:t>
                      </a:r>
                      <a:endParaRPr sz="1000" u="none" cap="none" strike="noStrike">
                        <a:solidFill>
                          <a:schemeClr val="dk2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l" sz="1000" u="none" cap="none" strike="noStrike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18.451</a:t>
                      </a:r>
                      <a:endParaRPr sz="1000" u="none" cap="none" strike="noStrike">
                        <a:solidFill>
                          <a:schemeClr val="dk2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l" sz="1000" u="none" cap="none" strike="noStrike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387.444</a:t>
                      </a:r>
                      <a:endParaRPr sz="1000" u="none" cap="none" strike="noStrike">
                        <a:solidFill>
                          <a:schemeClr val="dk2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l" sz="1000" u="none" cap="none" strike="noStrik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151.738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l" sz="1000" u="none" cap="none" strike="noStrike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2.273.700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l" sz="1000" u="none" cap="none" strike="noStrike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Compact Forward</a:t>
                      </a:r>
                      <a:endParaRPr sz="1000" u="none" cap="none" strike="noStrike">
                        <a:solidFill>
                          <a:schemeClr val="dk2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l" sz="1000" u="none" cap="none" strike="noStrike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1.288</a:t>
                      </a:r>
                      <a:endParaRPr sz="1000" u="none" cap="none" strike="noStrike">
                        <a:solidFill>
                          <a:schemeClr val="dk2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l" sz="1000" u="none" cap="none" strike="noStrike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48.260</a:t>
                      </a:r>
                      <a:endParaRPr sz="1000" u="none" cap="none" strike="noStrike">
                        <a:solidFill>
                          <a:schemeClr val="dk2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l" sz="1000" u="none" cap="none" strike="noStrike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29.882</a:t>
                      </a:r>
                      <a:endParaRPr sz="1000" u="none" cap="none" strike="noStrike">
                        <a:solidFill>
                          <a:schemeClr val="dk2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l" sz="1000" u="none" cap="none" strike="noStrike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387.444</a:t>
                      </a:r>
                      <a:endParaRPr sz="1000" u="none" cap="none" strike="noStrike">
                        <a:solidFill>
                          <a:schemeClr val="dk2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l" sz="1000" u="none" cap="none" strike="noStrike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328.705</a:t>
                      </a:r>
                      <a:endParaRPr sz="1000" u="none" cap="none" strike="noStrike">
                        <a:solidFill>
                          <a:schemeClr val="dk2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l" sz="1000" u="none" cap="none" strike="noStrike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2.273.700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l" sz="1000" u="none" cap="none" strike="noStrike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Doulion</a:t>
                      </a:r>
                      <a:endParaRPr sz="1000" u="none" cap="none" strike="noStrike">
                        <a:solidFill>
                          <a:schemeClr val="dk2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l" sz="1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0.760</a:t>
                      </a:r>
                      <a:endParaRPr sz="10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l" sz="1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24.523</a:t>
                      </a:r>
                      <a:endParaRPr sz="10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l" sz="1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6.565</a:t>
                      </a:r>
                      <a:endParaRPr sz="10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l" sz="1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197.650</a:t>
                      </a:r>
                      <a:endParaRPr sz="10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l" sz="1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36.157</a:t>
                      </a:r>
                      <a:endParaRPr sz="10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l" sz="1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1.165.588</a:t>
                      </a:r>
                      <a:endParaRPr sz="10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l" sz="1000" u="none" cap="none" strike="noStrike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Triest</a:t>
                      </a:r>
                      <a:endParaRPr sz="1000" u="none" cap="none" strike="noStrike">
                        <a:solidFill>
                          <a:schemeClr val="dk2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l" sz="1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4.480</a:t>
                      </a:r>
                      <a:endParaRPr sz="10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l" sz="1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8.451</a:t>
                      </a:r>
                      <a:endParaRPr sz="10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l" sz="1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15.807</a:t>
                      </a:r>
                      <a:endParaRPr sz="10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l" sz="1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139.157</a:t>
                      </a:r>
                      <a:endParaRPr sz="10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l" sz="1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29.325</a:t>
                      </a:r>
                      <a:endParaRPr sz="10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l" sz="1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630.000</a:t>
                      </a:r>
                      <a:endParaRPr sz="10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idx="4294967295" type="body"/>
          </p:nvPr>
        </p:nvSpPr>
        <p:spPr>
          <a:xfrm>
            <a:off x="723300" y="4447475"/>
            <a:ext cx="76974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 u="sng">
                <a:latin typeface="Century Gothic"/>
                <a:ea typeface="Century Gothic"/>
                <a:cs typeface="Century Gothic"/>
                <a:sym typeface="Century Gothic"/>
              </a:rPr>
              <a:t>Results &amp; Comments</a:t>
            </a:r>
            <a:endParaRPr sz="2400" u="sng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950" y="102450"/>
            <a:ext cx="3304176" cy="20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3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2442" y="135750"/>
            <a:ext cx="3439908" cy="2009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3" title="Points sco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7050" y="2274962"/>
            <a:ext cx="4069875" cy="20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