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sldIdLst>
    <p:sldId id="256" r:id="rId2"/>
    <p:sldId id="357" r:id="rId3"/>
    <p:sldId id="261" r:id="rId4"/>
    <p:sldId id="379" r:id="rId5"/>
    <p:sldId id="331" r:id="rId6"/>
    <p:sldId id="332" r:id="rId7"/>
    <p:sldId id="344" r:id="rId8"/>
    <p:sldId id="345" r:id="rId9"/>
    <p:sldId id="346" r:id="rId10"/>
    <p:sldId id="347" r:id="rId11"/>
    <p:sldId id="380" r:id="rId12"/>
    <p:sldId id="349" r:id="rId13"/>
    <p:sldId id="361" r:id="rId14"/>
    <p:sldId id="359" r:id="rId15"/>
    <p:sldId id="360" r:id="rId16"/>
    <p:sldId id="365" r:id="rId17"/>
    <p:sldId id="368" r:id="rId18"/>
    <p:sldId id="381" r:id="rId19"/>
    <p:sldId id="362" r:id="rId20"/>
    <p:sldId id="358" r:id="rId21"/>
    <p:sldId id="350" r:id="rId22"/>
    <p:sldId id="373" r:id="rId23"/>
    <p:sldId id="374" r:id="rId24"/>
    <p:sldId id="375" r:id="rId25"/>
    <p:sldId id="35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ya Rudas" initials="VR" lastIdx="1" clrIdx="0">
    <p:extLst>
      <p:ext uri="{19B8F6BF-5375-455C-9EA6-DF929625EA0E}">
        <p15:presenceInfo xmlns:p15="http://schemas.microsoft.com/office/powerpoint/2012/main" userId="S::v.rudas@spdua.onmicrosoft.com::7b0942be-d2e9-4442-a511-12ce150313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586BF-5B95-4FAC-BD87-2B5C8507DABA}" v="13" dt="2021-11-01T23:15:19.710"/>
    <p1510:client id="{CC96316D-6E4A-4B63-8A34-FB37E1BE9307}" v="86" dt="2021-11-01T23:00:53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92" autoAdjust="0"/>
    <p:restoredTop sz="88101" autoAdjust="0"/>
  </p:normalViewPr>
  <p:slideViewPr>
    <p:cSldViewPr snapToGrid="0">
      <p:cViewPr varScale="1">
        <p:scale>
          <a:sx n="119" d="100"/>
          <a:sy n="119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C424B402-17D2-4C65-BCF7-0FCF8D457738}"/>
    <pc:docChg chg="custSel modSld">
      <pc:chgData name="Yaroslav Brahinets" userId="21b0ef620fff3801" providerId="LiveId" clId="{C424B402-17D2-4C65-BCF7-0FCF8D457738}" dt="2021-11-01T23:22:16.408" v="2" actId="1076"/>
      <pc:docMkLst>
        <pc:docMk/>
      </pc:docMkLst>
      <pc:sldChg chg="delSp modSp mod">
        <pc:chgData name="Yaroslav Brahinets" userId="21b0ef620fff3801" providerId="LiveId" clId="{C424B402-17D2-4C65-BCF7-0FCF8D457738}" dt="2021-11-01T23:22:16.408" v="2" actId="1076"/>
        <pc:sldMkLst>
          <pc:docMk/>
          <pc:sldMk cId="3223700334" sldId="331"/>
        </pc:sldMkLst>
        <pc:spChg chg="del">
          <ac:chgData name="Yaroslav Brahinets" userId="21b0ef620fff3801" providerId="LiveId" clId="{C424B402-17D2-4C65-BCF7-0FCF8D457738}" dt="2021-11-01T23:22:12.677" v="1" actId="478"/>
          <ac:spMkLst>
            <pc:docMk/>
            <pc:sldMk cId="3223700334" sldId="331"/>
            <ac:spMk id="2" creationId="{C06C2314-1A05-43C6-9367-9F4D76BF1150}"/>
          </ac:spMkLst>
        </pc:spChg>
        <pc:spChg chg="mod">
          <ac:chgData name="Yaroslav Brahinets" userId="21b0ef620fff3801" providerId="LiveId" clId="{C424B402-17D2-4C65-BCF7-0FCF8D457738}" dt="2021-11-01T23:22:16.408" v="2" actId="1076"/>
          <ac:spMkLst>
            <pc:docMk/>
            <pc:sldMk cId="3223700334" sldId="331"/>
            <ac:spMk id="9" creationId="{9B28FFBD-4206-40C6-B36C-8AF15FB5188D}"/>
          </ac:spMkLst>
        </pc:spChg>
      </pc:sldChg>
      <pc:sldChg chg="delSp mod">
        <pc:chgData name="Yaroslav Brahinets" userId="21b0ef620fff3801" providerId="LiveId" clId="{C424B402-17D2-4C65-BCF7-0FCF8D457738}" dt="2021-11-01T23:22:10.858" v="0" actId="478"/>
        <pc:sldMkLst>
          <pc:docMk/>
          <pc:sldMk cId="2478981263" sldId="379"/>
        </pc:sldMkLst>
        <pc:spChg chg="del">
          <ac:chgData name="Yaroslav Brahinets" userId="21b0ef620fff3801" providerId="LiveId" clId="{C424B402-17D2-4C65-BCF7-0FCF8D457738}" dt="2021-11-01T23:22:10.858" v="0" actId="478"/>
          <ac:spMkLst>
            <pc:docMk/>
            <pc:sldMk cId="2478981263" sldId="379"/>
            <ac:spMk id="3" creationId="{E3EB60D3-5AFA-4982-AF22-DC0A863D6B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1E6-0256-43E9-BC00-FD6AEADE0B2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2ACF-8CBE-46E1-8319-40131CE74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8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6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3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3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2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4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24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0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63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90980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5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5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43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86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25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95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A90B2C51-5890-490E-B5FE-9637AEB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tbrains.com/plugin/1065-checkstyle-idea" TargetMode="External"/><Relationship Id="rId2" Type="http://schemas.openxmlformats.org/officeDocument/2006/relationships/hyperlink" Target="https://www.jetbrains.com/help/idea/managing-plugi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lugins.jetbrains.com/plugin/7973-sonarlint" TargetMode="External"/><Relationship Id="rId13" Type="http://schemas.openxmlformats.org/officeDocument/2006/relationships/image" Target="../media/image30.png"/><Relationship Id="rId3" Type="http://schemas.openxmlformats.org/officeDocument/2006/relationships/hyperlink" Target="https://plugins.jetbrains.com/plugin/8554-ide-features-trainer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hyperlink" Target="https://plugins.jetbrains.com/plugin/9792-key-promoter-x/" TargetMode="Externa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hyperlink" Target="https://plugins.jetbrains.com/plugin/13308-indent-rainbow" TargetMode="External"/><Relationship Id="rId15" Type="http://schemas.openxmlformats.org/officeDocument/2006/relationships/image" Target="../media/image32.gif"/><Relationship Id="rId10" Type="http://schemas.openxmlformats.org/officeDocument/2006/relationships/image" Target="../media/image27.png"/><Relationship Id="rId4" Type="http://schemas.openxmlformats.org/officeDocument/2006/relationships/hyperlink" Target="https://plugins.jetbrains.com/plugin/10080-rainbow-brackets" TargetMode="External"/><Relationship Id="rId9" Type="http://schemas.openxmlformats.org/officeDocument/2006/relationships/hyperlink" Target="https://plugins.jetbrains.com/plugin/8575-nyan-progress-bar" TargetMode="External"/><Relationship Id="rId14" Type="http://schemas.openxmlformats.org/officeDocument/2006/relationships/image" Target="../media/image3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s://www.jetbrains.com/idea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hyperlink" Target="https://www.oracle.com/java/technologies/downloads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#_description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s-students.stanford.edu/~blynn/gitmagic/intl/r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lhub.com/help" TargetMode="External"/><Relationship Id="rId4" Type="http://schemas.openxmlformats.org/officeDocument/2006/relationships/hyperlink" Target="https://try.github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ettings/profi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kXsD49Z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4892" y="1882600"/>
            <a:ext cx="11324708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Lesson 1 - GitHub + IntelliJ IDEA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23A41-DB70-4D0D-873E-FE979734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3460611" cy="4736400"/>
          </a:xfrm>
        </p:spPr>
        <p:txBody>
          <a:bodyPr/>
          <a:lstStyle/>
          <a:p>
            <a:pPr marL="152396" indent="0">
              <a:lnSpc>
                <a:spcPct val="150000"/>
              </a:lnSpc>
              <a:buNone/>
            </a:pPr>
            <a:r>
              <a:rPr lang="en-US" sz="2400" dirty="0">
                <a:solidFill>
                  <a:prstClr val="black"/>
                </a:solidFill>
              </a:rPr>
              <a:t>Input your login and password (or token) for </a:t>
            </a:r>
            <a:r>
              <a:rPr lang="en-US" sz="2400" b="1" dirty="0">
                <a:solidFill>
                  <a:prstClr val="black"/>
                </a:solidFill>
              </a:rPr>
              <a:t>GitHub.com</a:t>
            </a:r>
            <a:r>
              <a:rPr lang="en-US" sz="2400" dirty="0">
                <a:solidFill>
                  <a:prstClr val="black"/>
                </a:solidFill>
              </a:rPr>
              <a:t> if required</a:t>
            </a:r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10</a:t>
            </a:fld>
            <a:endParaRPr lang="en-US"/>
          </a:p>
        </p:txBody>
      </p:sp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2FB821E-99F7-41DC-B201-ACE9152AECB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ACD0299-67D9-4F4C-BF23-90F8BC168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52" y="374411"/>
            <a:ext cx="4461481" cy="3365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7F502-8ACE-42EA-AE10-A1A716B6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516" y="4106763"/>
            <a:ext cx="4294490" cy="1386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53CA3-1B1A-49EB-8AC8-E0C5A8A7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684" y="2927518"/>
            <a:ext cx="2677349" cy="37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14A5-4D30-478C-ADC6-BCE9FB82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JDK via IDEA 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D9DB-33EF-4915-B95D-F9DB9B08B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C8FBE1-0756-43D5-84C2-147D49BC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0" y="1853323"/>
            <a:ext cx="7269245" cy="376394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BB213D-C539-4A81-9F1F-4B30C3714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8" y="1007697"/>
            <a:ext cx="3509062" cy="1691253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6BEAF8-9810-48A6-B88F-D799CF667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8" y="2895600"/>
            <a:ext cx="3509062" cy="2489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CABBE-83F8-4A98-89C4-92D3E6CC8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70" y="5688807"/>
            <a:ext cx="350568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4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Project SDK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B52C7E-7985-4118-9727-612C19A7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3837600" cy="4736400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Install Java. 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Open project in IDEA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Choose </a:t>
            </a:r>
            <a:r>
              <a:rPr lang="en-US" sz="1800" b="1" dirty="0">
                <a:solidFill>
                  <a:prstClr val="black"/>
                </a:solidFill>
              </a:rPr>
              <a:t>“Project”</a:t>
            </a:r>
            <a:r>
              <a:rPr lang="en-US" sz="1800" dirty="0">
                <a:solidFill>
                  <a:prstClr val="black"/>
                </a:solidFill>
              </a:rPr>
              <a:t> tab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Add new JDK for IDEA by clicking </a:t>
            </a:r>
            <a:r>
              <a:rPr lang="en-US" sz="1800" b="1" dirty="0">
                <a:solidFill>
                  <a:prstClr val="black"/>
                </a:solidFill>
              </a:rPr>
              <a:t>“Edit” </a:t>
            </a:r>
            <a:r>
              <a:rPr lang="en-US" sz="1800" dirty="0">
                <a:solidFill>
                  <a:prstClr val="black"/>
                </a:solidFill>
              </a:rPr>
              <a:t>button, if required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Choose </a:t>
            </a:r>
            <a:r>
              <a:rPr lang="en-US" sz="1800" b="1" dirty="0">
                <a:solidFill>
                  <a:prstClr val="black"/>
                </a:solidFill>
              </a:rPr>
              <a:t>JDK 17</a:t>
            </a:r>
            <a:r>
              <a:rPr lang="en-US" sz="1800" dirty="0">
                <a:solidFill>
                  <a:prstClr val="black"/>
                </a:solidFill>
              </a:rPr>
              <a:t> for your project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Choose </a:t>
            </a:r>
            <a:r>
              <a:rPr lang="en-US" sz="1800" b="1" dirty="0">
                <a:solidFill>
                  <a:prstClr val="black"/>
                </a:solidFill>
              </a:rPr>
              <a:t>“Project language level”</a:t>
            </a:r>
            <a:r>
              <a:rPr lang="en-US" sz="1800" dirty="0">
                <a:solidFill>
                  <a:prstClr val="black"/>
                </a:solidFill>
              </a:rPr>
              <a:t>: 17 – Sealed types…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Click </a:t>
            </a:r>
            <a:r>
              <a:rPr lang="en-US" sz="1800" b="1" dirty="0">
                <a:solidFill>
                  <a:prstClr val="black"/>
                </a:solidFill>
              </a:rPr>
              <a:t>“OK”</a:t>
            </a:r>
            <a:endParaRPr lang="en-US" sz="1800" dirty="0"/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12</a:t>
            </a:fld>
            <a:endParaRPr lang="en-US"/>
          </a:p>
        </p:txBody>
      </p:sp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E485C9D7-284B-4EF9-8550-B7FAC30F60C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74063D4-A2DB-4CEA-9517-49B6A9D7F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99" y="2070838"/>
            <a:ext cx="6749340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7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FE08C1-1AC9-8846-AA17-7C7BA799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 P</a:t>
            </a:r>
            <a:r>
              <a:rPr lang="en-UA" dirty="0"/>
              <a:t>lugin</a:t>
            </a:r>
            <a:r>
              <a:rPr lang="en-US" dirty="0"/>
              <a:t>s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FB14-C29D-B844-9886-7EFBC9AA7BF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62688"/>
            <a:ext cx="731837" cy="417512"/>
          </a:xfrm>
        </p:spPr>
        <p:txBody>
          <a:bodyPr/>
          <a:lstStyle/>
          <a:p>
            <a:fld id="{A90B2C51-5890-490E-B5FE-9637AEB78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300B-8738-7E4B-A5A0-ABFC01C9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Setup CheckStyle Plugin for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C06E-E948-4A42-8460-EE624E83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599" y="1831451"/>
            <a:ext cx="10453937" cy="4736400"/>
          </a:xfrm>
        </p:spPr>
        <p:txBody>
          <a:bodyPr/>
          <a:lstStyle/>
          <a:p>
            <a:r>
              <a:rPr lang="en-UA" dirty="0"/>
              <a:t>How to install plugin in Intellij IDEA </a:t>
            </a:r>
            <a:r>
              <a:rPr lang="en-US" dirty="0"/>
              <a:t>read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GB" dirty="0"/>
              <a:t>Install required </a:t>
            </a:r>
            <a:r>
              <a:rPr lang="en-GB" dirty="0" err="1">
                <a:hlinkClick r:id="rId3"/>
              </a:rPr>
              <a:t>CheckStyle</a:t>
            </a:r>
            <a:r>
              <a:rPr lang="en-GB" dirty="0">
                <a:hlinkClick r:id="rId3"/>
              </a:rPr>
              <a:t> plugin</a:t>
            </a:r>
            <a:endParaRPr lang="en-GB" dirty="0"/>
          </a:p>
          <a:p>
            <a:pPr lvl="1"/>
            <a:endParaRPr lang="en-GB" dirty="0"/>
          </a:p>
          <a:p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4AAD4-32B3-A942-8973-7D299BFE4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29C671-02AE-4920-AE01-426D08D2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66" y="3143250"/>
            <a:ext cx="8265034" cy="33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8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300B-8738-7E4B-A5A0-ABFC01C9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Setup CheckStyle Plugin for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C06E-E948-4A42-8460-EE624E83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598" y="1831451"/>
            <a:ext cx="3266102" cy="4736400"/>
          </a:xfrm>
        </p:spPr>
        <p:txBody>
          <a:bodyPr/>
          <a:lstStyle/>
          <a:p>
            <a:r>
              <a:rPr lang="en-UA" sz="2800" dirty="0"/>
              <a:t>Go to IDEA Preferences (</a:t>
            </a:r>
            <a:r>
              <a:rPr lang="en-UA" sz="2800" b="1" dirty="0"/>
              <a:t>Ctrl + Alt + S</a:t>
            </a:r>
            <a:r>
              <a:rPr lang="en-UA" sz="2800" dirty="0"/>
              <a:t>)</a:t>
            </a:r>
          </a:p>
          <a:p>
            <a:r>
              <a:rPr lang="en-UA" sz="2800" dirty="0"/>
              <a:t>Find CheckStyle settings</a:t>
            </a:r>
          </a:p>
          <a:p>
            <a:r>
              <a:rPr lang="en-UA" sz="2800" dirty="0"/>
              <a:t>Set CheckStyle version “</a:t>
            </a:r>
            <a:r>
              <a:rPr lang="en-US" sz="2800" b="1" dirty="0"/>
              <a:t>9</a:t>
            </a:r>
            <a:r>
              <a:rPr lang="en-UA" sz="2800" b="1" dirty="0"/>
              <a:t>.</a:t>
            </a:r>
            <a:r>
              <a:rPr lang="en-US" sz="2800" b="1" dirty="0"/>
              <a:t>0</a:t>
            </a:r>
            <a:r>
              <a:rPr lang="en-UA" sz="2800" b="1" dirty="0"/>
              <a:t>.</a:t>
            </a:r>
            <a:r>
              <a:rPr lang="en-US" sz="2800" b="1" dirty="0"/>
              <a:t>1</a:t>
            </a:r>
            <a:r>
              <a:rPr lang="en-UA" sz="2800" dirty="0"/>
              <a:t>” (</a:t>
            </a:r>
            <a:r>
              <a:rPr lang="en-UA" sz="2800" dirty="0">
                <a:solidFill>
                  <a:srgbClr val="FF0000"/>
                </a:solidFill>
              </a:rPr>
              <a:t>important</a:t>
            </a:r>
            <a:r>
              <a:rPr lang="en-UA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4AAD4-32B3-A942-8973-7D299BFE4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0AC591-11EA-431B-A8E9-A06518D3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80" y="1730061"/>
            <a:ext cx="6355407" cy="49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300B-8738-7E4B-A5A0-ABFC01C9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Setup CheckStyle Plugin for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C06E-E948-4A42-8460-EE624E83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598" y="1831451"/>
            <a:ext cx="10192681" cy="4736400"/>
          </a:xfrm>
        </p:spPr>
        <p:txBody>
          <a:bodyPr/>
          <a:lstStyle/>
          <a:p>
            <a:r>
              <a:rPr lang="en-UA" dirty="0"/>
              <a:t>Add custom checkstyle rules(</a:t>
            </a:r>
            <a:r>
              <a:rPr lang="en-UA" u="sng" dirty="0"/>
              <a:t>/config/checkstyle/checkstyle.xml</a:t>
            </a:r>
            <a:r>
              <a:rPr lang="en-UA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4AAD4-32B3-A942-8973-7D299BFE4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99E2A-31A4-4452-A7CF-EBD98C35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1" y="2922838"/>
            <a:ext cx="2947409" cy="3528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0A56B2-7E8B-4799-BD7F-5C708A46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77" y="3017824"/>
            <a:ext cx="3817968" cy="3362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1ECA00-AC9E-406B-90C6-5B07A11AF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992" y="3017823"/>
            <a:ext cx="3817968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7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300B-8738-7E4B-A5A0-ABFC01C9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Setup CheckStyle Plugin for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C06E-E948-4A42-8460-EE624E83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598" y="1831451"/>
            <a:ext cx="10192681" cy="4736400"/>
          </a:xfrm>
        </p:spPr>
        <p:txBody>
          <a:bodyPr/>
          <a:lstStyle/>
          <a:p>
            <a:r>
              <a:rPr lang="en-UA" dirty="0"/>
              <a:t>Set a “GeekHub Checks” as a default for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4AAD4-32B3-A942-8973-7D299BFE4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CDA6B-1930-418A-86F0-B394E0AD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990" y="2557694"/>
            <a:ext cx="5305051" cy="41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5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70DA-D6DE-4DFD-BAA2-155186B0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and fun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D814C-F416-49CD-AF57-3D4057A0A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5128989" cy="4736400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 Promoter X</a:t>
            </a: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IDE Features Trainer</a:t>
            </a:r>
            <a:endParaRPr lang="en-US" sz="1600" b="1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Rainbow brackets</a:t>
            </a: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</a:t>
            </a:r>
            <a:r>
              <a:rPr lang="en-US" sz="1600" b="1" i="0" dirty="0">
                <a:solidFill>
                  <a:srgbClr val="27282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Indent Rainbow</a:t>
            </a:r>
            <a:endParaRPr lang="en-US" sz="1600" b="1" i="0" dirty="0">
              <a:solidFill>
                <a:srgbClr val="27282C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AE80E-ECD4-4A69-A359-9BD375D55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18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806B72-6B5B-4768-B1FE-8CC63B08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8" y="2561774"/>
            <a:ext cx="2771603" cy="9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Storm - 10 советов для повышения продуктивности">
            <a:extLst>
              <a:ext uri="{FF2B5EF4-FFF2-40B4-BE49-F238E27FC236}">
                <a16:creationId xmlns:a16="http://schemas.microsoft.com/office/drawing/2014/main" id="{6E2FF7BB-A91C-4590-8E33-2E187DBA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81" y="4881523"/>
            <a:ext cx="3588794" cy="10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DCFB93-C078-445E-BA3A-14E41E930F60}"/>
              </a:ext>
            </a:extLst>
          </p:cNvPr>
          <p:cNvSpPr txBox="1">
            <a:spLocks/>
          </p:cNvSpPr>
          <p:nvPr/>
        </p:nvSpPr>
        <p:spPr>
          <a:xfrm>
            <a:off x="7199369" y="1745849"/>
            <a:ext cx="4567516" cy="260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600" dirty="0" err="1">
                <a:hlinkClick r:id="rId8"/>
              </a:rPr>
              <a:t>Sonarlint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hlinkClick r:id="rId9"/>
            </a:endParaRPr>
          </a:p>
          <a:p>
            <a:endParaRPr lang="en-US" sz="1600" dirty="0">
              <a:hlinkClick r:id="rId9"/>
            </a:endParaRPr>
          </a:p>
          <a:p>
            <a:endParaRPr lang="en-US" sz="1600" dirty="0">
              <a:hlinkClick r:id="rId9"/>
            </a:endParaRPr>
          </a:p>
          <a:p>
            <a:r>
              <a:rPr lang="en-US" sz="1600" dirty="0">
                <a:hlinkClick r:id="rId9"/>
              </a:rPr>
              <a:t>Nyan Progress Bar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74C1814-DBA1-4208-A8C2-47E057FC9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0004" y="1326246"/>
            <a:ext cx="1696791" cy="1696791"/>
          </a:xfrm>
          <a:prstGeom prst="rect">
            <a:avLst/>
          </a:prstGeom>
        </p:spPr>
      </p:pic>
      <p:pic>
        <p:nvPicPr>
          <p:cNvPr id="1038" name="Picture 14" descr="IDE Features Trainer - IntelliJ IDEs Plugin | Marketplace">
            <a:extLst>
              <a:ext uri="{FF2B5EF4-FFF2-40B4-BE49-F238E27FC236}">
                <a16:creationId xmlns:a16="http://schemas.microsoft.com/office/drawing/2014/main" id="{BB8F71C6-8850-4AFD-974F-565BCD8F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77" y="2394388"/>
            <a:ext cx="1160618" cy="11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A09FD9-115F-4012-9461-739A321252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7308" y="5019653"/>
            <a:ext cx="2706812" cy="922526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8869067-B39B-429F-89D2-910F9D7257F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81" y="6034428"/>
            <a:ext cx="1834088" cy="3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724E1F0-BED8-4F8D-BF7D-592A5EE234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346" y="6034427"/>
            <a:ext cx="1604829" cy="3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A84DE8-4D78-48F2-A089-E30156AF59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74266" y="5019653"/>
            <a:ext cx="1563365" cy="9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F63EA7-95EE-8842-B387-3C8EF4618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300" y="3683633"/>
            <a:ext cx="10128542" cy="1546400"/>
          </a:xfrm>
        </p:spPr>
        <p:txBody>
          <a:bodyPr/>
          <a:lstStyle/>
          <a:p>
            <a:r>
              <a:rPr lang="en-UA" dirty="0"/>
              <a:t>.gitignore and first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24B4-CA9A-5047-8FDC-F1F7DF988BC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62688"/>
            <a:ext cx="731837" cy="417512"/>
          </a:xfrm>
        </p:spPr>
        <p:txBody>
          <a:bodyPr/>
          <a:lstStyle/>
          <a:p>
            <a:fld id="{A90B2C51-5890-490E-B5FE-9637AEB78E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D273B-7B13-E74A-9AAF-F6E45FF2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b="1" dirty="0"/>
              <a:t>Software to Download and Install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09CB6-7593-D440-8930-834A3F1E0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A" dirty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  <a:p>
            <a:pPr marL="711183" lvl="1" indent="0">
              <a:lnSpc>
                <a:spcPct val="150000"/>
              </a:lnSpc>
              <a:buNone/>
            </a:pPr>
            <a:r>
              <a:rPr lang="en-GB" dirty="0">
                <a:hlinkClick r:id="rId3"/>
              </a:rPr>
              <a:t>https://git-scm.com/downloads</a:t>
            </a:r>
            <a:endParaRPr lang="en-GB" dirty="0"/>
          </a:p>
          <a:p>
            <a:pPr>
              <a:lnSpc>
                <a:spcPct val="150000"/>
              </a:lnSpc>
              <a:buSzPct val="150000"/>
              <a:buBlip>
                <a:blip r:embed="rId4"/>
              </a:buBlip>
            </a:pPr>
            <a:r>
              <a:rPr lang="en-GB" dirty="0"/>
              <a:t>JDK 17</a:t>
            </a:r>
          </a:p>
          <a:p>
            <a:pPr marL="711183" lvl="1" indent="0">
              <a:lnSpc>
                <a:spcPct val="150000"/>
              </a:lnSpc>
              <a:buNone/>
            </a:pPr>
            <a:r>
              <a:rPr lang="en-GB" dirty="0">
                <a:hlinkClick r:id="rId5"/>
              </a:rPr>
              <a:t>https://www.oracle.com/java/technologies/downloads</a:t>
            </a:r>
            <a:r>
              <a:rPr lang="en-GB" dirty="0"/>
              <a:t> </a:t>
            </a:r>
          </a:p>
          <a:p>
            <a:pPr>
              <a:lnSpc>
                <a:spcPct val="150000"/>
              </a:lnSpc>
              <a:buSzPct val="150000"/>
              <a:buBlip>
                <a:blip r:embed="rId6"/>
              </a:buBlip>
            </a:pPr>
            <a:r>
              <a:rPr lang="en-GB" dirty="0"/>
              <a:t>IntelliJ IDEA Community Edition</a:t>
            </a:r>
          </a:p>
          <a:p>
            <a:pPr marL="711183" lvl="1" indent="0">
              <a:lnSpc>
                <a:spcPct val="150000"/>
              </a:lnSpc>
              <a:buNone/>
            </a:pPr>
            <a:r>
              <a:rPr lang="en-GB" dirty="0">
                <a:hlinkClick r:id="rId7"/>
              </a:rPr>
              <a:t>https://www.jetbrains.com/idea/download</a:t>
            </a:r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2FA57-3776-524E-9CE6-AEF25AC08A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4F21-B740-FD4F-8AC2-8B21DF6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Create .gitignore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AFCE-7EEE-D649-9212-D1B655C0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info about </a:t>
            </a:r>
            <a:r>
              <a:rPr lang="en-GB" dirty="0">
                <a:hlinkClick r:id="rId2"/>
              </a:rPr>
              <a:t>.gitignore</a:t>
            </a:r>
            <a:endParaRPr lang="en-GB" dirty="0"/>
          </a:p>
          <a:p>
            <a:r>
              <a:rPr lang="en-GB" dirty="0"/>
              <a:t>Find .</a:t>
            </a:r>
            <a:r>
              <a:rPr lang="en-GB" dirty="0" err="1"/>
              <a:t>gitignore</a:t>
            </a:r>
            <a:r>
              <a:rPr lang="en-GB" dirty="0"/>
              <a:t> file in a root of project folder</a:t>
            </a:r>
          </a:p>
          <a:p>
            <a:r>
              <a:rPr lang="en-GB" dirty="0"/>
              <a:t>Add missing lines:</a:t>
            </a:r>
          </a:p>
          <a:p>
            <a:pPr marL="761981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.idea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*.</a:t>
            </a:r>
            <a:r>
              <a:rPr lang="en-GB" dirty="0" err="1">
                <a:latin typeface="Consolas" panose="020B0609020204030204" pitchFamily="49" charset="0"/>
              </a:rPr>
              <a:t>iml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out/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build/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classes/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gradle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/libs/</a:t>
            </a:r>
            <a:br>
              <a:rPr lang="en-GB" dirty="0"/>
            </a:b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741B-FB69-F64C-82D1-1733E32ECF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859FF7C3-D6FD-4742-8AC0-79D9565F7B6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5601117" cy="38115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have made some changes, it’s time to commit and push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Ctrl+K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  <a:r>
              <a:rPr lang="en-US" sz="2400" dirty="0">
                <a:solidFill>
                  <a:prstClr val="black"/>
                </a:solidFill>
              </a:rPr>
              <a:t> to make commit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files that should be committed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understandable and informative </a:t>
            </a:r>
            <a:r>
              <a:rPr lang="en-US" sz="2400" b="1" dirty="0">
                <a:solidFill>
                  <a:prstClr val="black"/>
                </a:solidFill>
              </a:rPr>
              <a:t>“L## Commit Message”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checkboxes: </a:t>
            </a:r>
            <a:r>
              <a:rPr lang="en-US" sz="2400" b="1" dirty="0">
                <a:solidFill>
                  <a:prstClr val="black"/>
                </a:solidFill>
              </a:rPr>
              <a:t>“Perform code analysis”,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“Check TODO”</a:t>
            </a:r>
            <a:r>
              <a:rPr lang="en-US" sz="2400" dirty="0">
                <a:solidFill>
                  <a:prstClr val="black"/>
                </a:solidFill>
              </a:rPr>
              <a:t> and </a:t>
            </a:r>
            <a:r>
              <a:rPr lang="en-US" sz="2400" b="1" dirty="0">
                <a:solidFill>
                  <a:prstClr val="black"/>
                </a:solidFill>
              </a:rPr>
              <a:t>“Scan with </a:t>
            </a:r>
            <a:r>
              <a:rPr lang="en-US" sz="2400" b="1" dirty="0" err="1">
                <a:solidFill>
                  <a:prstClr val="black"/>
                </a:solidFill>
              </a:rPr>
              <a:t>CheckStyle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“Commit”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282358-77FD-401A-B2C0-F48E67954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9" y="1276872"/>
            <a:ext cx="4622145" cy="239908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7EF4ED-6BCF-4993-8E9A-1C20BB3FA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27" y="3969270"/>
            <a:ext cx="3994634" cy="2754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993886-121C-4AD5-9A3F-095D24EB9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3289" y="2689464"/>
            <a:ext cx="1729944" cy="19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8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C8B86D-BAD1-8B4F-B0FD-205DB4B5D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Git</a:t>
            </a:r>
            <a:r>
              <a:rPr lang="en-US" dirty="0"/>
              <a:t>Hub</a:t>
            </a:r>
            <a:r>
              <a:rPr lang="en-UA" dirty="0"/>
              <a:t>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AEA7-4CB3-B047-A934-CAFCEFB2288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62688"/>
            <a:ext cx="731837" cy="417512"/>
          </a:xfrm>
        </p:spPr>
        <p:txBody>
          <a:bodyPr/>
          <a:lstStyle/>
          <a:p>
            <a:fld id="{A90B2C51-5890-490E-B5FE-9637AEB78E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D2F9E9-A0D8-2D49-BA47-5FC342BB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Create issue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41A86-3E48-914C-99BB-80CA86F15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4FB433-EC2F-46CB-AA4F-671CB981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27" y="2094294"/>
            <a:ext cx="7827084" cy="38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8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D2F9E9-A0D8-2D49-BA47-5FC342BB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Create issue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074C5-AA20-EA45-9485-0BD5F1B0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4405834" cy="4736400"/>
          </a:xfrm>
        </p:spPr>
        <p:txBody>
          <a:bodyPr/>
          <a:lstStyle/>
          <a:p>
            <a:r>
              <a:rPr lang="en-UA" dirty="0"/>
              <a:t>Title: L## Homework Review</a:t>
            </a:r>
          </a:p>
          <a:p>
            <a:r>
              <a:rPr lang="en-UA" dirty="0"/>
              <a:t>Assignee: Lector that was on 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41A86-3E48-914C-99BB-80CA86F15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FF9EBE-6683-4111-96C8-F698843A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0" y="884184"/>
            <a:ext cx="6464968" cy="2848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310631-AE99-49BE-9DA6-17487F15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64" y="4218509"/>
            <a:ext cx="7909653" cy="20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</p:spPr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0C50-E6E1-4F41-9062-1A164F20A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Gamified </a:t>
            </a:r>
            <a:r>
              <a:rPr lang="en-US" dirty="0">
                <a:hlinkClick r:id="rId3"/>
              </a:rPr>
              <a:t>git tutorial from Stanford </a:t>
            </a:r>
          </a:p>
          <a:p>
            <a:r>
              <a:rPr lang="en-US" dirty="0">
                <a:hlinkClick r:id="rId3"/>
              </a:rPr>
              <a:t>https://git-scm.com/book/en/v2</a:t>
            </a:r>
            <a:endParaRPr lang="en-US" dirty="0"/>
          </a:p>
          <a:p>
            <a:r>
              <a:rPr lang="en-US" dirty="0">
                <a:hlinkClick r:id="rId4"/>
              </a:rPr>
              <a:t>https://try.github.io</a:t>
            </a:r>
          </a:p>
          <a:p>
            <a:r>
              <a:rPr lang="en-US" dirty="0">
                <a:solidFill>
                  <a:srgbClr val="3C6B9A"/>
                </a:solidFill>
                <a:hlinkClick r:id="rId5"/>
              </a:rPr>
              <a:t>https://gitlhub.com/help</a:t>
            </a:r>
            <a:endParaRPr lang="en-US" dirty="0">
              <a:solidFill>
                <a:srgbClr val="3C6B9A"/>
              </a:solidFill>
            </a:endParaRPr>
          </a:p>
          <a:p>
            <a:endParaRPr lang="en-US" dirty="0">
              <a:hlinkClick r:id="rId4"/>
            </a:endParaRPr>
          </a:p>
          <a:p>
            <a:endParaRPr lang="en-UA" dirty="0"/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8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71232" y="1690688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on GitHub.com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32765-8482-43C6-83AF-7131CEDC3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Go to </a:t>
            </a:r>
            <a:r>
              <a:rPr lang="en-US" dirty="0">
                <a:solidFill>
                  <a:prstClr val="black"/>
                </a:solidFill>
                <a:hlinkClick r:id="rId3"/>
              </a:rPr>
              <a:t>https://github.com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pPr marL="609585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Register using your </a:t>
            </a:r>
            <a:r>
              <a:rPr lang="en-US" b="1" dirty="0">
                <a:solidFill>
                  <a:schemeClr val="tx1"/>
                </a:solidFill>
              </a:rPr>
              <a:t>Full Name </a:t>
            </a:r>
            <a:r>
              <a:rPr lang="en-US" dirty="0">
                <a:solidFill>
                  <a:schemeClr val="tx1"/>
                </a:solidFill>
              </a:rPr>
              <a:t>(ex. Yaroslav Brahinets)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Go to </a:t>
            </a:r>
            <a:r>
              <a:rPr lang="en-US" sz="2400" dirty="0">
                <a:solidFill>
                  <a:prstClr val="black"/>
                </a:solidFill>
                <a:hlinkClick r:id="rId4"/>
              </a:rPr>
              <a:t>https://github.com/settings/profile</a:t>
            </a:r>
            <a:endParaRPr lang="en-US" sz="2400" dirty="0">
              <a:solidFill>
                <a:prstClr val="black"/>
              </a:solidFill>
            </a:endParaRPr>
          </a:p>
          <a:p>
            <a:pPr marL="609585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Upload your photo (same as for </a:t>
            </a:r>
            <a:r>
              <a:rPr lang="en-US" b="1" dirty="0">
                <a:solidFill>
                  <a:schemeClr val="tx1"/>
                </a:solidFill>
              </a:rPr>
              <a:t>slack</a:t>
            </a:r>
            <a:r>
              <a:rPr lang="en-US" dirty="0">
                <a:solidFill>
                  <a:schemeClr val="tx1"/>
                </a:solidFill>
              </a:rPr>
              <a:t>) as avatar</a:t>
            </a:r>
          </a:p>
          <a:p>
            <a:endParaRPr lang="en-US" dirty="0"/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71232" y="1690688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on GitHub.com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D13CF-1D6A-4A89-AC87-F175F5A6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61" y="1869569"/>
            <a:ext cx="7724339" cy="46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8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9B28FFBD-4206-40C6-B36C-8AF15FB5188D}"/>
              </a:ext>
            </a:extLst>
          </p:cNvPr>
          <p:cNvSpPr txBox="1">
            <a:spLocks/>
          </p:cNvSpPr>
          <p:nvPr/>
        </p:nvSpPr>
        <p:spPr>
          <a:xfrm>
            <a:off x="1191600" y="1953126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Join the Classroom via 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 or QR</a:t>
            </a:r>
            <a:endParaRPr lang="en-UA" sz="2400" dirty="0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the classroom</a:t>
            </a:r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044A3-9C35-40D6-B4B0-D55C2889D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274" y="365125"/>
            <a:ext cx="5805959" cy="6256421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58DF8AF-B008-4197-949A-C6257400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00" y="3340819"/>
            <a:ext cx="3074611" cy="307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0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 </a:t>
            </a:r>
            <a:r>
              <a:rPr lang="en-US" b="1" dirty="0" err="1"/>
              <a:t>GeekHub</a:t>
            </a:r>
            <a:r>
              <a:rPr lang="en-US" b="1" dirty="0"/>
              <a:t> 11 Classroom setup</a:t>
            </a:r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C1FD-6AD4-4F06-8284-8FB8BBB9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01" y="2258858"/>
            <a:ext cx="7466797" cy="36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8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3A2F42-C9BA-4F3D-BF2B-9C8DA723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4206568" cy="4736400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“Details”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HTTPS </a:t>
            </a:r>
            <a:r>
              <a:rPr lang="en-US" sz="2400" dirty="0">
                <a:solidFill>
                  <a:prstClr val="black"/>
                </a:solidFill>
              </a:rPr>
              <a:t>type of link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Copy link to your repository</a:t>
            </a:r>
          </a:p>
          <a:p>
            <a:endParaRPr lang="en-US" dirty="0"/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7</a:t>
            </a:fld>
            <a:endParaRPr lang="en-US"/>
          </a:p>
        </p:txBody>
      </p:sp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45542BD3-E249-4202-97AB-7721C568D56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3647B-67F3-4740-B8D3-15B0FFD7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41" y="1634540"/>
            <a:ext cx="5852492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76F9FC-CF98-4D57-B75D-A2D111113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Open </a:t>
            </a:r>
            <a:r>
              <a:rPr lang="en-US" sz="2400" b="1" dirty="0">
                <a:solidFill>
                  <a:prstClr val="black"/>
                </a:solidFill>
              </a:rPr>
              <a:t>IntelliJ IDEA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“Get from VCS”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“Git”</a:t>
            </a:r>
          </a:p>
          <a:p>
            <a:endParaRPr lang="en-US" dirty="0"/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8</a:t>
            </a:fld>
            <a:endParaRPr lang="en-US"/>
          </a:p>
        </p:txBody>
      </p:sp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659132B-D882-4BC9-87AC-77DDF1CB5CAA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8E08565-B81E-474D-BFF4-8985AF56C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32" y="1686534"/>
            <a:ext cx="6342401" cy="4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A2CE3D-8B48-4D47-B3A6-B50C1D8C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3736011" cy="4736400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Paste copied link of repository into just opened window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“Clone”</a:t>
            </a:r>
          </a:p>
          <a:p>
            <a:endParaRPr lang="en-US" dirty="0"/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9</a:t>
            </a:fld>
            <a:endParaRPr lang="en-US"/>
          </a:p>
        </p:txBody>
      </p:sp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5EAA3DB-B5CC-406C-824E-1858FC665666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62699-5641-460E-858F-849DF0C2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11" y="1690688"/>
            <a:ext cx="6379822" cy="47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9536"/>
      </p:ext>
    </p:extLst>
  </p:cSld>
  <p:clrMapOvr>
    <a:masterClrMapping/>
  </p:clrMapOvr>
</p:sld>
</file>

<file path=ppt/theme/theme1.xml><?xml version="1.0" encoding="utf-8"?>
<a:theme xmlns:a="http://schemas.openxmlformats.org/drawingml/2006/main" name="gh9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9" id="{9390503B-F057-4175-800F-788FC51FBFED}" vid="{A696FA48-F81C-448F-B043-25B82A44530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</TotalTime>
  <Words>547</Words>
  <Application>Microsoft Office PowerPoint</Application>
  <PresentationFormat>Widescreen</PresentationFormat>
  <Paragraphs>115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Lato</vt:lpstr>
      <vt:lpstr>Raleway</vt:lpstr>
      <vt:lpstr>gh9</vt:lpstr>
      <vt:lpstr>Lesson 1 - GitHub + IntelliJ IDEA </vt:lpstr>
      <vt:lpstr>Software to Download and Install</vt:lpstr>
      <vt:lpstr>Register on GitHub.com</vt:lpstr>
      <vt:lpstr>Register on GitHub.com</vt:lpstr>
      <vt:lpstr>Join the classroom</vt:lpstr>
      <vt:lpstr>Complete GeekHub 11 Classroom setup</vt:lpstr>
      <vt:lpstr>Import project into IDEA</vt:lpstr>
      <vt:lpstr>Import project into IDEA</vt:lpstr>
      <vt:lpstr>Import project into IDEA</vt:lpstr>
      <vt:lpstr>Import project into IDEA</vt:lpstr>
      <vt:lpstr>Setup JDK via IDEA Assistant</vt:lpstr>
      <vt:lpstr>Setup Project SDK</vt:lpstr>
      <vt:lpstr>IDE Plugins</vt:lpstr>
      <vt:lpstr>Setup CheckStyle Plugin for IDEA</vt:lpstr>
      <vt:lpstr>Setup CheckStyle Plugin for IDEA</vt:lpstr>
      <vt:lpstr>Setup CheckStyle Plugin for IDEA</vt:lpstr>
      <vt:lpstr>Setup CheckStyle Plugin for IDEA</vt:lpstr>
      <vt:lpstr>Faster and fun development</vt:lpstr>
      <vt:lpstr>.gitignore and first commit</vt:lpstr>
      <vt:lpstr>Create .gitignore file</vt:lpstr>
      <vt:lpstr>First Commit and Push to Git</vt:lpstr>
      <vt:lpstr>GitHub issue</vt:lpstr>
      <vt:lpstr>Create issue</vt:lpstr>
      <vt:lpstr>Create issue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Lifecycle</dc:title>
  <dc:creator>Oleksandr Kucher</dc:creator>
  <cp:lastModifiedBy>Yaroslav Brahinets</cp:lastModifiedBy>
  <cp:revision>131</cp:revision>
  <dcterms:created xsi:type="dcterms:W3CDTF">2018-07-23T22:21:14Z</dcterms:created>
  <dcterms:modified xsi:type="dcterms:W3CDTF">2021-11-01T23:22:31Z</dcterms:modified>
</cp:coreProperties>
</file>