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/>
      <a:tcStyle>
        <a:tcBdr/>
        <a:fill>
          <a:solidFill>
            <a:srgbClr val="E7ED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CACF"/>
          </a:solidFill>
        </a:fill>
      </a:tcStyle>
    </a:wholeTbl>
    <a:band2H>
      <a:tcTxStyle/>
      <a:tcStyle>
        <a:tcBdr/>
        <a:fill>
          <a:solidFill>
            <a:srgbClr val="FCE6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7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B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5D7"/>
          </a:solidFill>
        </a:fill>
      </a:tcStyle>
    </a:wholeTbl>
    <a:band2H>
      <a:tcTxStyle/>
      <a:tcStyle>
        <a:tcBdr/>
        <a:fill>
          <a:solidFill>
            <a:srgbClr val="EAEB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5225" y="2762724"/>
            <a:ext cx="6736500" cy="115980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6" name="Google Shape;11;p2"/>
          <p:cNvSpPr/>
          <p:nvPr/>
        </p:nvSpPr>
        <p:spPr>
          <a:xfrm>
            <a:off x="5938246" y="2533163"/>
            <a:ext cx="7218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" name="Google Shape;12;p2"/>
          <p:cNvSpPr/>
          <p:nvPr/>
        </p:nvSpPr>
        <p:spPr>
          <a:xfrm>
            <a:off x="6659860" y="2533163"/>
            <a:ext cx="7218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Google Shape;13;p2"/>
          <p:cNvSpPr/>
          <p:nvPr/>
        </p:nvSpPr>
        <p:spPr>
          <a:xfrm>
            <a:off x="-2" y="2533163"/>
            <a:ext cx="7218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Google Shape;14;p2"/>
          <p:cNvSpPr/>
          <p:nvPr/>
        </p:nvSpPr>
        <p:spPr>
          <a:xfrm>
            <a:off x="721424" y="2533163"/>
            <a:ext cx="52167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767262"/>
            <a:ext cx="2133600" cy="386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93700" y="1373587"/>
            <a:ext cx="6462601" cy="3552301"/>
          </a:xfrm>
          <a:prstGeom prst="rect">
            <a:avLst/>
          </a:prstGeom>
        </p:spPr>
        <p:txBody>
          <a:bodyPr>
            <a:normAutofit/>
          </a:bodyPr>
          <a:lstStyle>
            <a:lvl1pPr indent="-34290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Google Shape;34;p5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" name="Google Shape;35;p5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Google Shape;36;p5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Google Shape;37;p5"/>
          <p:cNvSpPr/>
          <p:nvPr/>
        </p:nvSpPr>
        <p:spPr>
          <a:xfrm>
            <a:off x="893709" y="5066324"/>
            <a:ext cx="6462601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09" y="5066324"/>
            <a:ext cx="6462601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93625" y="1200150"/>
            <a:ext cx="3136801" cy="3725701"/>
          </a:xfrm>
          <a:prstGeom prst="rect">
            <a:avLst/>
          </a:prstGeom>
        </p:spPr>
        <p:txBody>
          <a:bodyPr>
            <a:normAutofit/>
          </a:bodyPr>
          <a:lstStyle>
            <a:lvl1pPr indent="-355600">
              <a:buSzPts val="2000"/>
              <a:defRPr sz="2000"/>
            </a:lvl1pPr>
            <a:lvl2pPr indent="-355600">
              <a:buSzPts val="2000"/>
              <a:defRPr sz="2000"/>
            </a:lvl2pPr>
            <a:lvl3pPr indent="-355600">
              <a:buSzPts val="2000"/>
              <a:defRPr sz="2000"/>
            </a:lvl3pPr>
            <a:lvl4pPr indent="-355600">
              <a:buSzPts val="2000"/>
              <a:defRPr sz="2000"/>
            </a:lvl4pPr>
            <a:lvl5pPr indent="-355600">
              <a:buSzPts val="2000"/>
              <a:defRPr sz="2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sz="half" idx="21"/>
          </p:nvPr>
        </p:nvSpPr>
        <p:spPr>
          <a:xfrm>
            <a:off x="4219456" y="1200149"/>
            <a:ext cx="3136801" cy="3725702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55600">
              <a:buSzPts val="2000"/>
              <a:defRPr sz="2000"/>
            </a:pPr>
            <a:endParaRPr/>
          </a:p>
        </p:txBody>
      </p:sp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9;p7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Google Shape;50;p7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Google Shape;51;p7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Google Shape;52;p7"/>
          <p:cNvSpPr/>
          <p:nvPr/>
        </p:nvSpPr>
        <p:spPr>
          <a:xfrm>
            <a:off x="893709" y="5066324"/>
            <a:ext cx="6462601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93700" y="1200150"/>
            <a:ext cx="2371201" cy="3725701"/>
          </a:xfrm>
          <a:prstGeom prst="rect">
            <a:avLst/>
          </a:prstGeom>
        </p:spPr>
        <p:txBody>
          <a:bodyPr>
            <a:normAutofit/>
          </a:bodyPr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0" name="Google Shape;55;p7"/>
          <p:cNvSpPr txBox="1">
            <a:spLocks noGrp="1"/>
          </p:cNvSpPr>
          <p:nvPr>
            <p:ph type="body" sz="quarter" idx="21"/>
          </p:nvPr>
        </p:nvSpPr>
        <p:spPr>
          <a:xfrm>
            <a:off x="3386404" y="1200149"/>
            <a:ext cx="2371201" cy="3725702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61" name="Google Shape;56;p7"/>
          <p:cNvSpPr txBox="1">
            <a:spLocks noGrp="1"/>
          </p:cNvSpPr>
          <p:nvPr>
            <p:ph type="body" sz="quarter" idx="22"/>
          </p:nvPr>
        </p:nvSpPr>
        <p:spPr>
          <a:xfrm>
            <a:off x="5879107" y="1200149"/>
            <a:ext cx="2371201" cy="3725702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6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93700" y="1373587"/>
            <a:ext cx="6462601" cy="3552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59;p8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Google Shape;60;p8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Google Shape;61;p8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Google Shape;62;p8"/>
          <p:cNvSpPr/>
          <p:nvPr/>
        </p:nvSpPr>
        <p:spPr>
          <a:xfrm>
            <a:off x="893709" y="5066324"/>
            <a:ext cx="6462601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9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p11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80;p11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Google Shape;81;p11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Google Shape;82;p11"/>
          <p:cNvSpPr/>
          <p:nvPr/>
        </p:nvSpPr>
        <p:spPr>
          <a:xfrm>
            <a:off x="893709" y="5066324"/>
            <a:ext cx="6462601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Текст заголовка</a:t>
            </a:r>
          </a:p>
        </p:txBody>
      </p:sp>
      <p:sp>
        <p:nvSpPr>
          <p:cNvPr id="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▷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1pPr>
      <a:lvl2pPr marL="914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2pPr>
      <a:lvl3pPr marL="1371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3pPr>
      <a:lvl4pPr marL="1828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4pPr>
      <a:lvl5pPr marL="22860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5pPr>
      <a:lvl6pPr marL="2743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6pPr>
      <a:lvl7pPr marL="3200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7pPr>
      <a:lvl8pPr marL="3657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8pPr>
      <a:lvl9pPr marL="4114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ava-stack-heap" TargetMode="External"/><Relationship Id="rId3" Type="http://schemas.openxmlformats.org/officeDocument/2006/relationships/hyperlink" Target="https://docs.oracle.com/javase/tutorial/java/nutsandbolts/index.html" TargetMode="External"/><Relationship Id="rId7" Type="http://schemas.openxmlformats.org/officeDocument/2006/relationships/hyperlink" Target="https://docs.oracle.com/javase/tutorial/java/nutsandbolts/arrays.html" TargetMode="External"/><Relationship Id="rId2" Type="http://schemas.openxmlformats.org/officeDocument/2006/relationships/hyperlink" Target="https://docs.oracle.com/javase/tutorial/getStarted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data/strings.html" TargetMode="External"/><Relationship Id="rId5" Type="http://schemas.openxmlformats.org/officeDocument/2006/relationships/hyperlink" Target="https://docs.oracle.com/javase/tutorial/java/data/autoboxing.html" TargetMode="External"/><Relationship Id="rId4" Type="http://schemas.openxmlformats.org/officeDocument/2006/relationships/hyperlink" Target="https://docs.oracle.com/javase/tutorial/java/javaOO/index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plugins.jetbrains.com/plugin/8554-ide-features-train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mp"/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88;p12"/>
          <p:cNvSpPr txBox="1">
            <a:spLocks noGrp="1"/>
          </p:cNvSpPr>
          <p:nvPr>
            <p:ph type="title"/>
          </p:nvPr>
        </p:nvSpPr>
        <p:spPr>
          <a:xfrm>
            <a:off x="718377" y="1354549"/>
            <a:ext cx="6736499" cy="1159801"/>
          </a:xfrm>
          <a:prstGeom prst="rect">
            <a:avLst/>
          </a:prstGeom>
        </p:spPr>
        <p:txBody>
          <a:bodyPr/>
          <a:lstStyle/>
          <a:p>
            <a:r>
              <a:t>Lesson 2 - Basics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Java Syntax</a:t>
            </a:r>
          </a:p>
        </p:txBody>
      </p:sp>
      <p:sp>
        <p:nvSpPr>
          <p:cNvPr id="188" name="Объект 2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6462602" cy="3552301"/>
          </a:xfrm>
          <a:prstGeom prst="rect">
            <a:avLst/>
          </a:prstGeom>
        </p:spPr>
        <p:txBody>
          <a:bodyPr lIns="34290" tIns="34290" rIns="34290" bIns="34290"/>
          <a:lstStyle/>
          <a:p>
            <a:pPr>
              <a:lnSpc>
                <a:spcPct val="135000"/>
              </a:lnSpc>
              <a:buSzPts val="1500"/>
              <a:defRPr sz="1500"/>
            </a:pPr>
            <a:r>
              <a:t>Static typed</a:t>
            </a:r>
            <a:endParaRPr sz="2000"/>
          </a:p>
          <a:p>
            <a:pPr>
              <a:lnSpc>
                <a:spcPct val="135000"/>
              </a:lnSpc>
              <a:buSzPts val="1500"/>
              <a:defRPr sz="1500"/>
            </a:pPr>
            <a:r>
              <a:t>Case sensitive</a:t>
            </a:r>
            <a:endParaRPr sz="2000"/>
          </a:p>
          <a:p>
            <a:pPr>
              <a:lnSpc>
                <a:spcPct val="135000"/>
              </a:lnSpc>
              <a:buSzPts val="1500"/>
              <a:defRPr sz="1500"/>
            </a:pPr>
            <a:r>
              <a:t>Statements separated by semicolon </a:t>
            </a:r>
            <a:r>
              <a:rPr b="1"/>
              <a:t>;</a:t>
            </a:r>
            <a:endParaRPr sz="2000"/>
          </a:p>
          <a:p>
            <a:pPr>
              <a:lnSpc>
                <a:spcPct val="135000"/>
              </a:lnSpc>
              <a:buSzPts val="1500"/>
              <a:defRPr sz="1500"/>
            </a:pPr>
            <a:r>
              <a:t>Wrap blocks in braces </a:t>
            </a:r>
            <a:r>
              <a:rPr b="1"/>
              <a:t>{}</a:t>
            </a:r>
            <a:endParaRPr sz="2000"/>
          </a:p>
          <a:p>
            <a:pPr>
              <a:lnSpc>
                <a:spcPct val="135000"/>
              </a:lnSpc>
              <a:buSzPts val="1500"/>
              <a:defRPr sz="1500"/>
            </a:pPr>
            <a:r>
              <a:t>Spaces (4) vs </a:t>
            </a:r>
            <a:r>
              <a:rPr strike="sngStrike"/>
              <a:t>tabulation</a:t>
            </a:r>
            <a:endParaRPr sz="2000"/>
          </a:p>
          <a:p>
            <a:pPr>
              <a:lnSpc>
                <a:spcPct val="135000"/>
              </a:lnSpc>
              <a:buSzPts val="1500"/>
              <a:defRPr sz="1500"/>
            </a:pPr>
            <a:r>
              <a:t>Comments </a:t>
            </a:r>
            <a:endParaRPr sz="2000"/>
          </a:p>
          <a:p>
            <a:pPr lvl="1">
              <a:lnSpc>
                <a:spcPct val="135000"/>
              </a:lnSpc>
              <a:spcBef>
                <a:spcPts val="0"/>
              </a:spcBef>
              <a:buClr>
                <a:srgbClr val="677480"/>
              </a:buClr>
              <a:buSzPts val="1500"/>
              <a:defRPr sz="1500">
                <a:solidFill>
                  <a:srgbClr val="104363"/>
                </a:solidFill>
              </a:defRPr>
            </a:pPr>
            <a:r>
              <a:t>// one line</a:t>
            </a:r>
            <a:endParaRPr sz="2000"/>
          </a:p>
          <a:p>
            <a:pPr lvl="1">
              <a:lnSpc>
                <a:spcPct val="135000"/>
              </a:lnSpc>
              <a:spcBef>
                <a:spcPts val="0"/>
              </a:spcBef>
              <a:buClr>
                <a:srgbClr val="677480"/>
              </a:buClr>
              <a:buSzPts val="1500"/>
              <a:defRPr sz="1500">
                <a:solidFill>
                  <a:srgbClr val="104363"/>
                </a:solidFill>
              </a:defRPr>
            </a:pPr>
            <a:r>
              <a:t>/* multiline */</a:t>
            </a:r>
            <a:endParaRPr sz="2000"/>
          </a:p>
          <a:p>
            <a:pPr lvl="1">
              <a:lnSpc>
                <a:spcPct val="135000"/>
              </a:lnSpc>
              <a:spcBef>
                <a:spcPts val="0"/>
              </a:spcBef>
              <a:buClr>
                <a:srgbClr val="677480"/>
              </a:buClr>
              <a:buSzPts val="1500"/>
              <a:defRPr sz="1500">
                <a:solidFill>
                  <a:schemeClr val="accent6"/>
                </a:solidFill>
              </a:defRPr>
            </a:pPr>
            <a:r>
              <a:t>/**Java doc */</a:t>
            </a:r>
          </a:p>
        </p:txBody>
      </p:sp>
      <p:sp>
        <p:nvSpPr>
          <p:cNvPr id="189" name="Місце для номера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  <p:sp>
        <p:nvSpPr>
          <p:cNvPr id="192" name="Объект 2"/>
          <p:cNvSpPr txBox="1">
            <a:spLocks noGrp="1"/>
          </p:cNvSpPr>
          <p:nvPr>
            <p:ph type="body" sz="half" idx="1"/>
          </p:nvPr>
        </p:nvSpPr>
        <p:spPr>
          <a:xfrm>
            <a:off x="1281644" y="2233828"/>
            <a:ext cx="6462602" cy="24798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200">
                <a:solidFill>
                  <a:srgbClr val="0070C0"/>
                </a:solidFill>
              </a:defRPr>
            </a:pPr>
            <a:r>
              <a:t>int</a:t>
            </a:r>
            <a:r>
              <a:rPr>
                <a:solidFill>
                  <a:srgbClr val="677480"/>
                </a:solidFill>
              </a:rPr>
              <a:t> size = 41;</a:t>
            </a:r>
          </a:p>
        </p:txBody>
      </p:sp>
      <p:sp>
        <p:nvSpPr>
          <p:cNvPr id="193" name="Місце для номера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8662256" y="4696933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pSp>
        <p:nvGrpSpPr>
          <p:cNvPr id="196" name="Group 7"/>
          <p:cNvGrpSpPr/>
          <p:nvPr/>
        </p:nvGrpSpPr>
        <p:grpSpPr>
          <a:xfrm>
            <a:off x="3680526" y="2919323"/>
            <a:ext cx="1120737" cy="974766"/>
            <a:chOff x="0" y="0"/>
            <a:chExt cx="1120735" cy="974764"/>
          </a:xfrm>
        </p:grpSpPr>
        <p:sp>
          <p:nvSpPr>
            <p:cNvPr id="194" name="Straight Arrow Connector 8"/>
            <p:cNvSpPr/>
            <p:nvPr/>
          </p:nvSpPr>
          <p:spPr>
            <a:xfrm flipV="1">
              <a:off x="551153" y="-1"/>
              <a:ext cx="7621" cy="426722"/>
            </a:xfrm>
            <a:prstGeom prst="line">
              <a:avLst/>
            </a:prstGeom>
            <a:noFill/>
            <a:ln w="28575" cap="flat">
              <a:solidFill>
                <a:srgbClr val="1C83C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Rectangle 12"/>
            <p:cNvSpPr txBox="1"/>
            <p:nvPr/>
          </p:nvSpPr>
          <p:spPr>
            <a:xfrm>
              <a:off x="0" y="426720"/>
              <a:ext cx="1120736" cy="548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00000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grpSp>
        <p:nvGrpSpPr>
          <p:cNvPr id="199" name="Group 5"/>
          <p:cNvGrpSpPr/>
          <p:nvPr/>
        </p:nvGrpSpPr>
        <p:grpSpPr>
          <a:xfrm>
            <a:off x="3201068" y="1381923"/>
            <a:ext cx="872292" cy="1038696"/>
            <a:chOff x="0" y="0"/>
            <a:chExt cx="872291" cy="1038695"/>
          </a:xfrm>
        </p:grpSpPr>
        <p:sp>
          <p:nvSpPr>
            <p:cNvPr id="197" name="Straight Arrow Connector 6"/>
            <p:cNvSpPr/>
            <p:nvPr/>
          </p:nvSpPr>
          <p:spPr>
            <a:xfrm flipH="1">
              <a:off x="433738" y="639043"/>
              <a:ext cx="1" cy="399653"/>
            </a:xfrm>
            <a:prstGeom prst="line">
              <a:avLst/>
            </a:prstGeom>
            <a:noFill/>
            <a:ln w="28575" cap="flat">
              <a:solidFill>
                <a:srgbClr val="1C83C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Rectangle 14"/>
            <p:cNvSpPr txBox="1"/>
            <p:nvPr/>
          </p:nvSpPr>
          <p:spPr>
            <a:xfrm>
              <a:off x="0" y="0"/>
              <a:ext cx="872292" cy="548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000000"/>
                  </a:solidFill>
                </a:defRPr>
              </a:lvl1pPr>
            </a:lstStyle>
            <a:p>
              <a:r>
                <a:t>type</a:t>
              </a:r>
            </a:p>
          </p:txBody>
        </p:sp>
      </p:grpSp>
      <p:grpSp>
        <p:nvGrpSpPr>
          <p:cNvPr id="202" name="Group 9"/>
          <p:cNvGrpSpPr/>
          <p:nvPr/>
        </p:nvGrpSpPr>
        <p:grpSpPr>
          <a:xfrm>
            <a:off x="4748139" y="1350120"/>
            <a:ext cx="1075691" cy="1058754"/>
            <a:chOff x="0" y="0"/>
            <a:chExt cx="1075689" cy="1058753"/>
          </a:xfrm>
        </p:grpSpPr>
        <p:sp>
          <p:nvSpPr>
            <p:cNvPr id="200" name="Straight Arrow Connector 10"/>
            <p:cNvSpPr/>
            <p:nvPr/>
          </p:nvSpPr>
          <p:spPr>
            <a:xfrm flipH="1">
              <a:off x="528710" y="659101"/>
              <a:ext cx="7622" cy="399653"/>
            </a:xfrm>
            <a:prstGeom prst="line">
              <a:avLst/>
            </a:prstGeom>
            <a:noFill/>
            <a:ln w="28575" cap="flat">
              <a:solidFill>
                <a:srgbClr val="1C83C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Rectangle 15"/>
            <p:cNvSpPr txBox="1"/>
            <p:nvPr/>
          </p:nvSpPr>
          <p:spPr>
            <a:xfrm>
              <a:off x="0" y="0"/>
              <a:ext cx="1075690" cy="548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000000"/>
                  </a:solidFill>
                </a:defRPr>
              </a:lvl1pPr>
            </a:lstStyle>
            <a:p>
              <a:r>
                <a:t>value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2" animBg="1" advAuto="0"/>
      <p:bldP spid="199" grpId="1" animBg="1" advAuto="0"/>
      <p:bldP spid="202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Primitive types</a:t>
            </a:r>
          </a:p>
        </p:txBody>
      </p:sp>
      <p:sp>
        <p:nvSpPr>
          <p:cNvPr id="205" name="Місце для номера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06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2" y="1192927"/>
            <a:ext cx="6315503" cy="3876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98;p24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Keywords</a:t>
            </a:r>
          </a:p>
        </p:txBody>
      </p:sp>
      <p:graphicFrame>
        <p:nvGraphicFramePr>
          <p:cNvPr id="209" name="Google Shape;199;p24"/>
          <p:cNvGraphicFramePr/>
          <p:nvPr/>
        </p:nvGraphicFramePr>
        <p:xfrm>
          <a:off x="893700" y="1215787"/>
          <a:ext cx="7315200" cy="36270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5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>
                          <a:solidFill>
                            <a:srgbClr val="C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Primitive types and void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>
                      <a:solidFill>
                        <a:schemeClr val="accent2"/>
                      </a:solidFill>
                    </a:lnB>
                    <a:solidFill>
                      <a:srgbClr val="CBE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>
                          <a:solidFill>
                            <a:srgbClr val="C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Modifiers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>
                      <a:solidFill>
                        <a:schemeClr val="accent2"/>
                      </a:solidFill>
                    </a:lnB>
                    <a:solidFill>
                      <a:srgbClr val="CBE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>
                          <a:solidFill>
                            <a:srgbClr val="C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Declarations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>
                      <a:solidFill>
                        <a:schemeClr val="accent2"/>
                      </a:solidFill>
                    </a:lnB>
                    <a:solidFill>
                      <a:srgbClr val="CBE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>
                          <a:solidFill>
                            <a:srgbClr val="C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Control Flow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>
                      <a:solidFill>
                        <a:schemeClr val="accent2"/>
                      </a:solidFill>
                    </a:lnB>
                    <a:solidFill>
                      <a:srgbClr val="CBE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>
                          <a:solidFill>
                            <a:srgbClr val="C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Misc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>
                      <a:solidFill>
                        <a:schemeClr val="accent2"/>
                      </a:solidFill>
                    </a:lnB>
                    <a:solidFill>
                      <a:srgbClr val="CBE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boolean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public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if, else 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this, super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byte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protected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interface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67748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/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new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char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private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enum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try, catch, finally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_ (underscore)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short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abstract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extends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do, while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import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static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implements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continue, break, return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instanceof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long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final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package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throw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null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float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transient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throws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default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true, false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double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volatile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67748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/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for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assert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void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synchronized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67748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/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case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strictfp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>
                      <a:solidFill>
                        <a:schemeClr val="accent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97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/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 w="12700">
                      <a:solidFill>
                        <a:srgbClr val="9FD0E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native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 w="12700">
                      <a:solidFill>
                        <a:srgbClr val="9FD0E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67748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/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 w="12700">
                      <a:solidFill>
                        <a:srgbClr val="9FD0E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switch</a:t>
                      </a:r>
                    </a:p>
                  </a:txBody>
                  <a:tcPr marL="68575" marR="68575" marT="68575" marB="68575" anchor="ctr" horzOverflow="overflow">
                    <a:lnL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 w="12700">
                      <a:solidFill>
                        <a:srgbClr val="9FD0E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goto</a:t>
                      </a:r>
                    </a:p>
                  </a:txBody>
                  <a:tcPr marL="68575" marR="68575" marT="68575" marB="68575" anchor="ctr" horzOverflow="overflow">
                    <a:lnL w="76200">
                      <a:solidFill>
                        <a:schemeClr val="accent1">
                          <a:alpha val="0"/>
                        </a:schemeClr>
                      </a:solidFill>
                    </a:lnL>
                    <a:lnR w="76200">
                      <a:solidFill>
                        <a:schemeClr val="accent1">
                          <a:alpha val="0"/>
                        </a:schemeClr>
                      </a:solidFill>
                    </a:lnR>
                    <a:lnT>
                      <a:solidFill>
                        <a:schemeClr val="accent2"/>
                      </a:solidFill>
                    </a:lnT>
                    <a:lnB w="12700">
                      <a:solidFill>
                        <a:srgbClr val="9FD0E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/>
                    </a:p>
                  </a:txBody>
                  <a:tcPr marL="68575" marR="68575" marT="68575" marB="6857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FD0EF"/>
                      </a:solidFill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67748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/>
                    </a:p>
                  </a:txBody>
                  <a:tcPr marL="68575" marR="68575" marT="68575" marB="6857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FD0EF"/>
                      </a:solidFill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67748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/>
                    </a:p>
                  </a:txBody>
                  <a:tcPr marL="68575" marR="68575" marT="68575" marB="6857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FD0EF"/>
                      </a:solidFill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67748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/>
                    </a:p>
                  </a:txBody>
                  <a:tcPr marL="68575" marR="68575" marT="68575" marB="6857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FD0EF"/>
                      </a:solidFill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const</a:t>
                      </a:r>
                    </a:p>
                  </a:txBody>
                  <a:tcPr marL="68575" marR="68575" marT="68575" marB="6857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FD0EF"/>
                      </a:solidFill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0" name="Google Shape;200;p24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Operators</a:t>
            </a:r>
          </a:p>
        </p:txBody>
      </p:sp>
      <p:sp>
        <p:nvSpPr>
          <p:cNvPr id="213" name="Місце для номера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1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16" y="-1041"/>
            <a:ext cx="4563244" cy="514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What will be printed?</a:t>
            </a:r>
          </a:p>
        </p:txBody>
      </p:sp>
      <p:sp>
        <p:nvSpPr>
          <p:cNvPr id="217" name="Text Placeholder 9"/>
          <p:cNvSpPr txBox="1">
            <a:spLocks noGrp="1"/>
          </p:cNvSpPr>
          <p:nvPr>
            <p:ph type="body" idx="1"/>
          </p:nvPr>
        </p:nvSpPr>
        <p:spPr>
          <a:xfrm>
            <a:off x="893700" y="1219995"/>
            <a:ext cx="8417940" cy="3552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HelloWorld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public static void </a:t>
            </a:r>
            <a:r>
              <a:rPr b="0">
                <a:solidFill>
                  <a:srgbClr val="000000"/>
                </a:solidFill>
              </a:rPr>
              <a:t>main(String args[])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 = </a:t>
            </a:r>
            <a:r>
              <a:rPr b="0">
                <a:solidFill>
                  <a:srgbClr val="0000FF"/>
                </a:solidFill>
              </a:rPr>
              <a:t>5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b = a;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a = </a:t>
            </a:r>
            <a:r>
              <a:rPr b="0">
                <a:solidFill>
                  <a:srgbClr val="0000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.println(b);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}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18" name="Місце для номера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19" name="Rectangle 1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Conditional operator </a:t>
            </a:r>
            <a:r>
              <a:rPr b="1"/>
              <a:t>if else</a:t>
            </a:r>
          </a:p>
        </p:txBody>
      </p:sp>
      <p:sp>
        <p:nvSpPr>
          <p:cNvPr id="222" name="Text Placeholder 8"/>
          <p:cNvSpPr txBox="1">
            <a:spLocks noGrp="1"/>
          </p:cNvSpPr>
          <p:nvPr>
            <p:ph type="body" idx="1"/>
          </p:nvPr>
        </p:nvSpPr>
        <p:spPr>
          <a:xfrm>
            <a:off x="893700" y="1373587"/>
            <a:ext cx="7937880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200000"/>
              </a:lnSpc>
              <a:buSzTx/>
              <a:buNone/>
              <a:defRPr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677480"/>
                </a:solidFill>
              </a:rPr>
              <a:t>n = </a:t>
            </a:r>
            <a:r>
              <a:rPr b="0" i="1">
                <a:solidFill>
                  <a:srgbClr val="677480"/>
                </a:solidFill>
              </a:rPr>
              <a:t>readNumber</a:t>
            </a:r>
            <a:r>
              <a:rPr b="0">
                <a:solidFill>
                  <a:srgbClr val="677480"/>
                </a:solidFill>
              </a:rPr>
              <a:t>();</a:t>
            </a:r>
            <a:br>
              <a:rPr b="0">
                <a:solidFill>
                  <a:srgbClr val="677480"/>
                </a:solidFill>
              </a:rPr>
            </a:br>
            <a:r>
              <a:t>if </a:t>
            </a:r>
            <a:r>
              <a:rPr b="0">
                <a:solidFill>
                  <a:srgbClr val="677480"/>
                </a:solidFill>
              </a:rPr>
              <a:t>(n == </a:t>
            </a:r>
            <a:r>
              <a:rPr b="0">
                <a:solidFill>
                  <a:srgbClr val="0000FF"/>
                </a:solidFill>
              </a:rPr>
              <a:t>1</a:t>
            </a:r>
            <a:r>
              <a:rPr b="0">
                <a:solidFill>
                  <a:srgbClr val="677480"/>
                </a:solidFill>
              </a:rPr>
              <a:t>)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67748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"1"</a:t>
            </a:r>
            <a:r>
              <a:rPr b="0">
                <a:solidFill>
                  <a:srgbClr val="677480"/>
                </a:solidFill>
              </a:rPr>
              <a:t>);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} </a:t>
            </a:r>
            <a:r>
              <a:t>else if </a:t>
            </a:r>
            <a:r>
              <a:rPr b="0">
                <a:solidFill>
                  <a:srgbClr val="677480"/>
                </a:solidFill>
              </a:rPr>
              <a:t>(n == </a:t>
            </a:r>
            <a:r>
              <a:rPr b="0">
                <a:solidFill>
                  <a:srgbClr val="0000FF"/>
                </a:solidFill>
              </a:rPr>
              <a:t>2 </a:t>
            </a:r>
            <a:r>
              <a:rPr b="0">
                <a:solidFill>
                  <a:srgbClr val="677480"/>
                </a:solidFill>
              </a:rPr>
              <a:t>|| n == </a:t>
            </a:r>
            <a:r>
              <a:rPr b="0">
                <a:solidFill>
                  <a:srgbClr val="0000FF"/>
                </a:solidFill>
              </a:rPr>
              <a:t>3</a:t>
            </a:r>
            <a:r>
              <a:rPr b="0">
                <a:solidFill>
                  <a:srgbClr val="677480"/>
                </a:solidFill>
              </a:rPr>
              <a:t>)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67748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"2 or 3"</a:t>
            </a:r>
            <a:r>
              <a:rPr b="0">
                <a:solidFill>
                  <a:srgbClr val="677480"/>
                </a:solidFill>
              </a:rPr>
              <a:t>);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} </a:t>
            </a:r>
            <a:r>
              <a:t>else </a:t>
            </a:r>
            <a:r>
              <a:rPr b="0">
                <a:solidFill>
                  <a:srgbClr val="677480"/>
                </a:solidFill>
              </a:rPr>
              <a:t>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67748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"4"</a:t>
            </a:r>
            <a:r>
              <a:rPr b="0">
                <a:solidFill>
                  <a:srgbClr val="677480"/>
                </a:solidFill>
              </a:rPr>
              <a:t>);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}</a:t>
            </a:r>
          </a:p>
        </p:txBody>
      </p:sp>
      <p:sp>
        <p:nvSpPr>
          <p:cNvPr id="223" name="Місце для номера слайда 5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24" name="Rectangle 2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Conditional operator </a:t>
            </a:r>
            <a:r>
              <a:rPr b="1"/>
              <a:t>switch</a:t>
            </a:r>
          </a:p>
        </p:txBody>
      </p:sp>
      <p:sp>
        <p:nvSpPr>
          <p:cNvPr id="227" name="Text Placeholder 7"/>
          <p:cNvSpPr txBox="1">
            <a:spLocks noGrp="1"/>
          </p:cNvSpPr>
          <p:nvPr>
            <p:ph type="body" idx="1"/>
          </p:nvPr>
        </p:nvSpPr>
        <p:spPr>
          <a:xfrm>
            <a:off x="893700" y="1030687"/>
            <a:ext cx="7175880" cy="3552301"/>
          </a:xfrm>
          <a:prstGeom prst="rect">
            <a:avLst/>
          </a:prstGeom>
        </p:spPr>
        <p:txBody>
          <a:bodyPr/>
          <a:lstStyle/>
          <a:p>
            <a:pPr marL="0" indent="112013" defTabSz="896111">
              <a:lnSpc>
                <a:spcPct val="150000"/>
              </a:lnSpc>
              <a:spcBef>
                <a:spcPts val="500"/>
              </a:spcBef>
              <a:buSzTx/>
              <a:buNone/>
              <a:defRPr sz="1372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677480"/>
                </a:solidFill>
              </a:rPr>
              <a:t>n = </a:t>
            </a:r>
            <a:r>
              <a:rPr b="0" i="1">
                <a:solidFill>
                  <a:srgbClr val="677480"/>
                </a:solidFill>
              </a:rPr>
              <a:t>readNumber</a:t>
            </a:r>
            <a:r>
              <a:rPr b="0">
                <a:solidFill>
                  <a:srgbClr val="677480"/>
                </a:solidFill>
              </a:rPr>
              <a:t>();</a:t>
            </a:r>
            <a:br>
              <a:rPr b="0">
                <a:solidFill>
                  <a:srgbClr val="677480"/>
                </a:solidFill>
              </a:rPr>
            </a:br>
            <a:r>
              <a:t>switch </a:t>
            </a:r>
            <a:r>
              <a:rPr b="0">
                <a:solidFill>
                  <a:srgbClr val="677480"/>
                </a:solidFill>
              </a:rPr>
              <a:t>(n)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</a:t>
            </a:r>
            <a:r>
              <a:t>case </a:t>
            </a:r>
            <a:r>
              <a:rPr b="0">
                <a:solidFill>
                  <a:srgbClr val="0000FF"/>
                </a:solidFill>
              </a:rPr>
              <a:t>1</a:t>
            </a:r>
            <a:r>
              <a:rPr b="0">
                <a:solidFill>
                  <a:srgbClr val="677480"/>
                </a:solidFill>
              </a:rPr>
              <a:t>: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67748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"1"</a:t>
            </a:r>
            <a:r>
              <a:rPr b="0">
                <a:solidFill>
                  <a:srgbClr val="677480"/>
                </a:solidFill>
              </a:rPr>
              <a:t>);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    </a:t>
            </a:r>
            <a:r>
              <a:t>break</a:t>
            </a:r>
            <a:r>
              <a:rPr b="0">
                <a:solidFill>
                  <a:srgbClr val="677480"/>
                </a:solidFill>
              </a:rPr>
              <a:t>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</a:t>
            </a:r>
            <a:r>
              <a:t>case </a:t>
            </a:r>
            <a:r>
              <a:rPr b="0">
                <a:solidFill>
                  <a:srgbClr val="0000FF"/>
                </a:solidFill>
              </a:rPr>
              <a:t>2</a:t>
            </a:r>
            <a:r>
              <a:rPr b="0">
                <a:solidFill>
                  <a:srgbClr val="677480"/>
                </a:solidFill>
              </a:rPr>
              <a:t>: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</a:t>
            </a:r>
            <a:r>
              <a:t>case </a:t>
            </a:r>
            <a:r>
              <a:rPr b="0">
                <a:solidFill>
                  <a:srgbClr val="0000FF"/>
                </a:solidFill>
              </a:rPr>
              <a:t>3</a:t>
            </a:r>
            <a:r>
              <a:rPr b="0">
                <a:solidFill>
                  <a:srgbClr val="677480"/>
                </a:solidFill>
              </a:rPr>
              <a:t>: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67748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"2 or 3"</a:t>
            </a:r>
            <a:r>
              <a:rPr b="0">
                <a:solidFill>
                  <a:srgbClr val="677480"/>
                </a:solidFill>
              </a:rPr>
              <a:t>);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    </a:t>
            </a:r>
            <a:r>
              <a:t>break</a:t>
            </a:r>
            <a:r>
              <a:rPr b="0">
                <a:solidFill>
                  <a:srgbClr val="677480"/>
                </a:solidFill>
              </a:rPr>
              <a:t>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</a:t>
            </a:r>
            <a:r>
              <a:t>default </a:t>
            </a:r>
            <a:r>
              <a:rPr b="0">
                <a:solidFill>
                  <a:srgbClr val="0000FF"/>
                </a:solidFill>
              </a:rPr>
              <a:t>4</a:t>
            </a:r>
            <a:r>
              <a:rPr b="0">
                <a:solidFill>
                  <a:srgbClr val="677480"/>
                </a:solidFill>
              </a:rPr>
              <a:t>: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67748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"4"</a:t>
            </a:r>
            <a:r>
              <a:rPr b="0">
                <a:solidFill>
                  <a:srgbClr val="677480"/>
                </a:solidFill>
              </a:rPr>
              <a:t>);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}</a:t>
            </a:r>
          </a:p>
        </p:txBody>
      </p:sp>
      <p:sp>
        <p:nvSpPr>
          <p:cNvPr id="228" name="Місце для номера слайда 6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29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Loop</a:t>
            </a:r>
            <a:r>
              <a:rPr b="1"/>
              <a:t> while “do”</a:t>
            </a:r>
          </a:p>
        </p:txBody>
      </p:sp>
      <p:sp>
        <p:nvSpPr>
          <p:cNvPr id="232" name="Місце для номера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33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  <p:sp>
        <p:nvSpPr>
          <p:cNvPr id="234" name="Прямоугольник 6"/>
          <p:cNvSpPr txBox="1"/>
          <p:nvPr/>
        </p:nvSpPr>
        <p:spPr>
          <a:xfrm>
            <a:off x="2898600" y="2892743"/>
            <a:ext cx="448056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count = 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t>while </a:t>
            </a:r>
            <a:r>
              <a:rPr b="0">
                <a:solidFill>
                  <a:srgbClr val="000000"/>
                </a:solidFill>
              </a:rPr>
              <a:t>(count &lt; </a:t>
            </a:r>
            <a:r>
              <a:rPr b="0">
                <a:solidFill>
                  <a:srgbClr val="0000FF"/>
                </a:solidFill>
              </a:rPr>
              <a:t>5</a:t>
            </a:r>
            <a:r>
              <a:rPr b="0">
                <a:solidFill>
                  <a:srgbClr val="000000"/>
                </a:solidFill>
              </a:rPr>
              <a:t>)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.println(count);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count++;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5" name="Прямоугольник 7"/>
          <p:cNvSpPr txBox="1"/>
          <p:nvPr/>
        </p:nvSpPr>
        <p:spPr>
          <a:xfrm>
            <a:off x="939419" y="1373587"/>
            <a:ext cx="4480561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</a:t>
            </a:r>
            <a:r>
              <a:rPr b="0">
                <a:solidFill>
                  <a:srgbClr val="000000"/>
                </a:solidFill>
              </a:rPr>
              <a:t>(condition)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i="1">
                <a:solidFill>
                  <a:srgbClr val="660E7A"/>
                </a:solidFill>
              </a:rPr>
              <a:t>statement;</a:t>
            </a:r>
            <a:br>
              <a:rPr i="1">
                <a:solidFill>
                  <a:srgbClr val="660E7A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Loop</a:t>
            </a:r>
            <a:r>
              <a:rPr b="1"/>
              <a:t> “do” while</a:t>
            </a:r>
          </a:p>
        </p:txBody>
      </p:sp>
      <p:sp>
        <p:nvSpPr>
          <p:cNvPr id="238" name="Місце для номера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39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  <p:sp>
        <p:nvSpPr>
          <p:cNvPr id="240" name="Прямоугольник 6"/>
          <p:cNvSpPr txBox="1"/>
          <p:nvPr/>
        </p:nvSpPr>
        <p:spPr>
          <a:xfrm>
            <a:off x="2901937" y="2894563"/>
            <a:ext cx="5807268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count = 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t>do </a:t>
            </a: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.println(count);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count++;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 </a:t>
            </a:r>
            <a:r>
              <a:t>while </a:t>
            </a:r>
            <a:r>
              <a:rPr b="0">
                <a:solidFill>
                  <a:srgbClr val="000000"/>
                </a:solidFill>
              </a:rPr>
              <a:t>(count &lt; </a:t>
            </a:r>
            <a:r>
              <a:rPr b="0">
                <a:solidFill>
                  <a:srgbClr val="0000FF"/>
                </a:solidFill>
              </a:rPr>
              <a:t>5</a:t>
            </a:r>
            <a:r>
              <a:rPr b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241" name="Прямоугольник 7"/>
          <p:cNvSpPr txBox="1"/>
          <p:nvPr/>
        </p:nvSpPr>
        <p:spPr>
          <a:xfrm>
            <a:off x="939419" y="1373587"/>
            <a:ext cx="4480561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 {</a:t>
            </a:r>
            <a:br/>
            <a:r>
              <a:t>    </a:t>
            </a:r>
            <a:r>
              <a:rPr b="1" i="1">
                <a:solidFill>
                  <a:srgbClr val="660E7A"/>
                </a:solidFill>
              </a:rPr>
              <a:t>statement;</a:t>
            </a:r>
            <a:br>
              <a:rPr b="1" i="1">
                <a:solidFill>
                  <a:srgbClr val="660E7A"/>
                </a:solidFill>
              </a:rPr>
            </a:br>
            <a:r>
              <a:t>} </a:t>
            </a:r>
            <a:r>
              <a:rPr b="1">
                <a:solidFill>
                  <a:srgbClr val="000080"/>
                </a:solidFill>
              </a:rPr>
              <a:t>while </a:t>
            </a:r>
            <a:r>
              <a:t>(condition);</a:t>
            </a:r>
          </a:p>
        </p:txBody>
      </p:sp>
      <p:sp>
        <p:nvSpPr>
          <p:cNvPr id="242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93;p13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Lesson goals</a:t>
            </a:r>
          </a:p>
        </p:txBody>
      </p:sp>
      <p:sp>
        <p:nvSpPr>
          <p:cNvPr id="102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893700" y="1215787"/>
            <a:ext cx="4859476" cy="372570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What is Java</a:t>
            </a:r>
          </a:p>
          <a:p>
            <a:pPr lvl="1">
              <a:spcBef>
                <a:spcPts val="0"/>
              </a:spcBef>
              <a:buClr>
                <a:srgbClr val="677480"/>
              </a:buClr>
            </a:pPr>
            <a:r>
              <a:t>Variables</a:t>
            </a:r>
          </a:p>
          <a:p>
            <a:pPr lvl="1">
              <a:spcBef>
                <a:spcPts val="0"/>
              </a:spcBef>
              <a:buClr>
                <a:srgbClr val="677480"/>
              </a:buClr>
            </a:pPr>
            <a:r>
              <a:t>Datatypes</a:t>
            </a:r>
          </a:p>
          <a:p>
            <a:pPr lvl="1">
              <a:spcBef>
                <a:spcPts val="0"/>
              </a:spcBef>
              <a:buClr>
                <a:srgbClr val="677480"/>
              </a:buClr>
            </a:pPr>
            <a:r>
              <a:t>Operators</a:t>
            </a:r>
          </a:p>
          <a:p>
            <a:pPr lvl="1">
              <a:spcBef>
                <a:spcPts val="0"/>
              </a:spcBef>
              <a:buClr>
                <a:srgbClr val="677480"/>
              </a:buClr>
            </a:pPr>
            <a:r>
              <a:t>Structures</a:t>
            </a:r>
          </a:p>
          <a:p>
            <a:pPr>
              <a:defRPr b="1"/>
            </a:pPr>
            <a:r>
              <a:t>Built-In classes</a:t>
            </a:r>
          </a:p>
          <a:p>
            <a:pPr lvl="1">
              <a:spcBef>
                <a:spcPts val="0"/>
              </a:spcBef>
              <a:buClr>
                <a:srgbClr val="677480"/>
              </a:buClr>
            </a:pPr>
            <a:r>
              <a:t>Strings</a:t>
            </a:r>
          </a:p>
          <a:p>
            <a:pPr lvl="1">
              <a:spcBef>
                <a:spcPts val="0"/>
              </a:spcBef>
              <a:buClr>
                <a:srgbClr val="677480"/>
              </a:buClr>
            </a:pPr>
            <a:r>
              <a:t>Numbers</a:t>
            </a:r>
          </a:p>
          <a:p>
            <a:pPr lvl="1">
              <a:spcBef>
                <a:spcPts val="0"/>
              </a:spcBef>
              <a:buClr>
                <a:srgbClr val="677480"/>
              </a:buClr>
            </a:pPr>
            <a:r>
              <a:t>System</a:t>
            </a:r>
          </a:p>
          <a:p>
            <a:pPr lvl="1">
              <a:spcBef>
                <a:spcPts val="0"/>
              </a:spcBef>
              <a:buClr>
                <a:srgbClr val="677480"/>
              </a:buClr>
            </a:pPr>
            <a:r>
              <a:t>Scanner</a:t>
            </a:r>
          </a:p>
        </p:txBody>
      </p:sp>
      <p:sp>
        <p:nvSpPr>
          <p:cNvPr id="103" name="Google Shape;97;p13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4" name="Рисунок 5" descr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1577663"/>
            <a:ext cx="3744165" cy="2497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Conditional loop </a:t>
            </a:r>
            <a:r>
              <a:rPr b="1"/>
              <a:t>for</a:t>
            </a:r>
          </a:p>
        </p:txBody>
      </p:sp>
      <p:sp>
        <p:nvSpPr>
          <p:cNvPr id="245" name="Місце для номера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46" name="Прямоугольник 5"/>
          <p:cNvSpPr txBox="1"/>
          <p:nvPr/>
        </p:nvSpPr>
        <p:spPr>
          <a:xfrm>
            <a:off x="939419" y="1373587"/>
            <a:ext cx="6787992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</a:t>
            </a:r>
            <a:r>
              <a:rPr b="1">
                <a:solidFill>
                  <a:srgbClr val="000080"/>
                </a:solidFill>
              </a:rPr>
              <a:t>initialization; condition; increment</a:t>
            </a:r>
            <a:r>
              <a:t>){</a:t>
            </a:r>
          </a:p>
          <a:p>
            <a:pPr>
              <a:lnSpc>
                <a:spcPct val="150000"/>
              </a:lnSpc>
              <a:defRPr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i="1">
                <a:solidFill>
                  <a:srgbClr val="660E7A"/>
                </a:solidFill>
              </a:rPr>
              <a:t>statement</a:t>
            </a:r>
            <a:r>
              <a:t>;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47" name="Rectangle 1"/>
          <p:cNvSpPr/>
          <p:nvPr/>
        </p:nvSpPr>
        <p:spPr>
          <a:xfrm>
            <a:off x="2514455" y="3036136"/>
            <a:ext cx="5822301" cy="8813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 anchor="ctr">
            <a:spAutoFit/>
          </a:bodyPr>
          <a:lstStyle/>
          <a:p>
            <a:pPr defTabSz="685800">
              <a:lnSpc>
                <a:spcPct val="150000"/>
              </a:lnSpc>
              <a:defRPr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count = 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 count &lt; </a:t>
            </a:r>
            <a:r>
              <a:rPr b="0">
                <a:solidFill>
                  <a:srgbClr val="0000FF"/>
                </a:solidFill>
              </a:rPr>
              <a:t>5</a:t>
            </a:r>
            <a:r>
              <a:rPr b="0">
                <a:solidFill>
                  <a:srgbClr val="000000"/>
                </a:solidFill>
              </a:rPr>
              <a:t>; count++)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.println(count);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Branching statement </a:t>
            </a:r>
            <a:r>
              <a:rPr b="1"/>
              <a:t>break</a:t>
            </a:r>
          </a:p>
        </p:txBody>
      </p:sp>
      <p:sp>
        <p:nvSpPr>
          <p:cNvPr id="250" name="Text Placeholder 7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7189852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677480"/>
                </a:solidFill>
              </a:rPr>
              <a:t>maxRetries = </a:t>
            </a:r>
            <a:r>
              <a:rPr b="0">
                <a:solidFill>
                  <a:srgbClr val="0000FF"/>
                </a:solidFill>
              </a:rPr>
              <a:t>10</a:t>
            </a:r>
            <a:r>
              <a:rPr b="0">
                <a:solidFill>
                  <a:srgbClr val="677480"/>
                </a:solidFill>
              </a:rPr>
              <a:t>;</a:t>
            </a:r>
            <a:br>
              <a:rPr b="0">
                <a:solidFill>
                  <a:srgbClr val="677480"/>
                </a:solidFill>
              </a:rPr>
            </a:br>
            <a:br>
              <a:rPr b="0">
                <a:solidFill>
                  <a:srgbClr val="677480"/>
                </a:solidFill>
              </a:rPr>
            </a:br>
            <a:r>
              <a:t>for</a:t>
            </a:r>
            <a:r>
              <a:rPr b="0">
                <a:solidFill>
                  <a:srgbClr val="67748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677480"/>
                </a:solidFill>
              </a:rPr>
              <a:t>i = 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>
                <a:solidFill>
                  <a:srgbClr val="677480"/>
                </a:solidFill>
              </a:rPr>
              <a:t>;;)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</a:t>
            </a:r>
            <a:r>
              <a:t>if</a:t>
            </a:r>
            <a:r>
              <a:rPr b="0">
                <a:solidFill>
                  <a:srgbClr val="677480"/>
                </a:solidFill>
              </a:rPr>
              <a:t>(i &gt; maxRetries){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    </a:t>
            </a:r>
            <a:r>
              <a:t>break</a:t>
            </a:r>
            <a:r>
              <a:rPr b="0">
                <a:solidFill>
                  <a:srgbClr val="677480"/>
                </a:solidFill>
              </a:rPr>
              <a:t>; </a:t>
            </a:r>
            <a:r>
              <a:rPr b="0" i="1">
                <a:solidFill>
                  <a:srgbClr val="808080"/>
                </a:solidFill>
              </a:rPr>
              <a:t>// stop iteration and exit from the loop</a:t>
            </a:r>
            <a:endParaRPr i="1"/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  <a:br/>
            <a:r>
              <a:t>    d</a:t>
            </a:r>
            <a:r>
              <a:rPr i="1">
                <a:solidFill>
                  <a:srgbClr val="808080"/>
                </a:solidFill>
              </a:rPr>
              <a:t>oSomething();</a:t>
            </a: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i++;</a:t>
            </a:r>
            <a:br/>
            <a:r>
              <a:t>}</a:t>
            </a:r>
          </a:p>
        </p:txBody>
      </p:sp>
      <p:sp>
        <p:nvSpPr>
          <p:cNvPr id="251" name="Місце для номера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52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Branching statement </a:t>
            </a:r>
            <a:r>
              <a:rPr b="1"/>
              <a:t>continue</a:t>
            </a:r>
          </a:p>
        </p:txBody>
      </p:sp>
      <p:sp>
        <p:nvSpPr>
          <p:cNvPr id="255" name="Text Placeholder 7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6462602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</a:t>
            </a:r>
            <a:r>
              <a:rPr b="0">
                <a:solidFill>
                  <a:srgbClr val="67748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677480"/>
                </a:solidFill>
              </a:rPr>
              <a:t>i = 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>
                <a:solidFill>
                  <a:srgbClr val="677480"/>
                </a:solidFill>
              </a:rPr>
              <a:t>;; i++)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</a:t>
            </a:r>
            <a:r>
              <a:t>if</a:t>
            </a:r>
            <a:r>
              <a:rPr b="0">
                <a:solidFill>
                  <a:srgbClr val="677480"/>
                </a:solidFill>
              </a:rPr>
              <a:t>(i % </a:t>
            </a:r>
            <a:r>
              <a:rPr b="0">
                <a:solidFill>
                  <a:srgbClr val="0000FF"/>
                </a:solidFill>
              </a:rPr>
              <a:t>5</a:t>
            </a:r>
            <a:r>
              <a:rPr b="0">
                <a:solidFill>
                  <a:srgbClr val="677480"/>
                </a:solidFill>
              </a:rPr>
              <a:t> == 0){</a:t>
            </a: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i="1">
                <a:solidFill>
                  <a:srgbClr val="808080"/>
                </a:solidFill>
              </a:rPr>
              <a:t>doSomethingAnother();</a:t>
            </a:r>
            <a:r>
              <a:t>		</a:t>
            </a: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000080"/>
                </a:solidFill>
              </a:rPr>
              <a:t>continue</a:t>
            </a:r>
            <a:r>
              <a:t>; </a:t>
            </a:r>
            <a:r>
              <a:rPr i="1">
                <a:solidFill>
                  <a:srgbClr val="808080"/>
                </a:solidFill>
              </a:rPr>
              <a:t>// skip current iteration</a:t>
            </a: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  <a:br/>
            <a:r>
              <a:t>    </a:t>
            </a:r>
            <a:r>
              <a:rPr i="1">
                <a:solidFill>
                  <a:srgbClr val="808080"/>
                </a:solidFill>
              </a:rPr>
              <a:t>doSomething();</a:t>
            </a:r>
            <a:br>
              <a:rPr i="1">
                <a:solidFill>
                  <a:srgbClr val="808080"/>
                </a:solidFill>
              </a:rPr>
            </a:br>
            <a:r>
              <a:t>}</a:t>
            </a:r>
          </a:p>
        </p:txBody>
      </p:sp>
      <p:sp>
        <p:nvSpPr>
          <p:cNvPr id="256" name="Місце для номера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57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Branching statement </a:t>
            </a:r>
            <a:r>
              <a:rPr b="1"/>
              <a:t>return</a:t>
            </a:r>
          </a:p>
        </p:txBody>
      </p:sp>
      <p:sp>
        <p:nvSpPr>
          <p:cNvPr id="260" name="Text Placeholder 10"/>
          <p:cNvSpPr txBox="1">
            <a:spLocks noGrp="1"/>
          </p:cNvSpPr>
          <p:nvPr>
            <p:ph type="body" idx="1"/>
          </p:nvPr>
        </p:nvSpPr>
        <p:spPr>
          <a:xfrm>
            <a:off x="893700" y="1373587"/>
            <a:ext cx="8135574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</a:t>
            </a:r>
            <a:r>
              <a:rPr b="0">
                <a:solidFill>
                  <a:srgbClr val="67748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677480"/>
                </a:solidFill>
              </a:rPr>
              <a:t>i = 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>
                <a:solidFill>
                  <a:srgbClr val="677480"/>
                </a:solidFill>
              </a:rPr>
              <a:t>; i &lt; </a:t>
            </a:r>
            <a:r>
              <a:rPr b="0">
                <a:solidFill>
                  <a:srgbClr val="0000FF"/>
                </a:solidFill>
              </a:rPr>
              <a:t>10</a:t>
            </a:r>
            <a:r>
              <a:rPr b="0">
                <a:solidFill>
                  <a:srgbClr val="677480"/>
                </a:solidFill>
              </a:rPr>
              <a:t>; i++)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</a:t>
            </a:r>
            <a:r>
              <a:t>if</a:t>
            </a:r>
            <a:r>
              <a:rPr b="0">
                <a:solidFill>
                  <a:srgbClr val="677480"/>
                </a:solidFill>
              </a:rPr>
              <a:t>(i &gt; </a:t>
            </a:r>
            <a:r>
              <a:rPr b="0">
                <a:solidFill>
                  <a:srgbClr val="0000FF"/>
                </a:solidFill>
              </a:rPr>
              <a:t>5</a:t>
            </a:r>
            <a:r>
              <a:rPr b="0">
                <a:solidFill>
                  <a:srgbClr val="677480"/>
                </a:solidFill>
              </a:rPr>
              <a:t>)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    </a:t>
            </a:r>
            <a:r>
              <a:t>return </a:t>
            </a:r>
            <a:r>
              <a:rPr>
                <a:solidFill>
                  <a:srgbClr val="677480"/>
                </a:solidFill>
              </a:rPr>
              <a:t>-1</a:t>
            </a:r>
            <a:r>
              <a:rPr b="0">
                <a:solidFill>
                  <a:srgbClr val="677480"/>
                </a:solidFill>
              </a:rPr>
              <a:t>; </a:t>
            </a:r>
            <a:r>
              <a:rPr b="0" i="1">
                <a:solidFill>
                  <a:srgbClr val="808080"/>
                </a:solidFill>
              </a:rPr>
              <a:t>// stop iteration and exit from method</a:t>
            </a:r>
            <a:br>
              <a:rPr b="0" i="1">
                <a:solidFill>
                  <a:srgbClr val="808080"/>
                </a:solidFill>
              </a:rPr>
            </a:b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677480"/>
                </a:solidFill>
              </a:rPr>
              <a:t>}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</a:t>
            </a:r>
            <a:r>
              <a:rPr b="0" i="1">
                <a:solidFill>
                  <a:srgbClr val="808080"/>
                </a:solidFill>
              </a:rPr>
              <a:t>doSomething();</a:t>
            </a:r>
            <a:br>
              <a:rPr b="0" i="1">
                <a:solidFill>
                  <a:srgbClr val="808080"/>
                </a:solidFill>
              </a:rPr>
            </a:br>
            <a:r>
              <a:rPr b="0">
                <a:solidFill>
                  <a:srgbClr val="677480"/>
                </a:solidFill>
              </a:rPr>
              <a:t>}</a:t>
            </a: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rgbClr val="677480"/>
                </a:solidFill>
              </a:rPr>
              <a:t>result</a:t>
            </a:r>
            <a:r>
              <a:rPr b="0">
                <a:solidFill>
                  <a:srgbClr val="677480"/>
                </a:solidFill>
              </a:rPr>
              <a:t>;</a:t>
            </a:r>
          </a:p>
        </p:txBody>
      </p:sp>
      <p:sp>
        <p:nvSpPr>
          <p:cNvPr id="261" name="Місце для номера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62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java.lang.Object</a:t>
            </a:r>
          </a:p>
        </p:txBody>
      </p:sp>
      <p:sp>
        <p:nvSpPr>
          <p:cNvPr id="265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7974008" cy="3552301"/>
          </a:xfrm>
          <a:prstGeom prst="rect">
            <a:avLst/>
          </a:prstGeom>
        </p:spPr>
        <p:txBody>
          <a:bodyPr/>
          <a:lstStyle>
            <a:lvl1pPr marL="0" indent="114300">
              <a:buSzTx/>
              <a:buNone/>
            </a:lvl1pPr>
          </a:lstStyle>
          <a:p>
            <a:r>
              <a:t>In Java, "almost" all data are objects and inherit Object</a:t>
            </a:r>
          </a:p>
        </p:txBody>
      </p:sp>
      <p:sp>
        <p:nvSpPr>
          <p:cNvPr id="2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67" name="Rectangle 4"/>
          <p:cNvSpPr txBox="1"/>
          <p:nvPr/>
        </p:nvSpPr>
        <p:spPr>
          <a:xfrm>
            <a:off x="1072769" y="2120325"/>
            <a:ext cx="4480561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boolean </a:t>
            </a:r>
            <a:r>
              <a:rPr b="0">
                <a:solidFill>
                  <a:srgbClr val="000000"/>
                </a:solidFill>
              </a:rPr>
              <a:t>equals(Object);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1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hashCode();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 toString();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java.lang.Object</a:t>
            </a:r>
          </a:p>
        </p:txBody>
      </p:sp>
      <p:sp>
        <p:nvSpPr>
          <p:cNvPr id="270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700" y="1215787"/>
            <a:ext cx="7084439" cy="3552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Point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0E7A"/>
                </a:solidFill>
              </a:rPr>
              <a:t>x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0E7A"/>
                </a:solidFill>
              </a:rPr>
              <a:t>y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public </a:t>
            </a:r>
            <a:r>
              <a:rPr b="0">
                <a:solidFill>
                  <a:srgbClr val="000000"/>
                </a:solidFill>
              </a:rPr>
              <a:t>Point(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x,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y)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this</a:t>
            </a: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660E7A"/>
                </a:solidFill>
              </a:rPr>
              <a:t>x </a:t>
            </a:r>
            <a:r>
              <a:rPr b="0">
                <a:solidFill>
                  <a:srgbClr val="000000"/>
                </a:solidFill>
              </a:rPr>
              <a:t>= x;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this</a:t>
            </a: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660E7A"/>
                </a:solidFill>
              </a:rPr>
              <a:t>y </a:t>
            </a:r>
            <a:r>
              <a:rPr b="0">
                <a:solidFill>
                  <a:srgbClr val="000000"/>
                </a:solidFill>
              </a:rPr>
              <a:t>= y;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 i="1">
                <a:solidFill>
                  <a:srgbClr val="808080"/>
                </a:solidFill>
              </a:rPr>
              <a:t>// getters and setters</a:t>
            </a:r>
            <a:br>
              <a:rPr b="0" i="1">
                <a:solidFill>
                  <a:srgbClr val="808080"/>
                </a:solidFill>
              </a:rPr>
            </a:br>
            <a:br>
              <a:rPr b="0" i="1">
                <a:solidFill>
                  <a:srgbClr val="808080"/>
                </a:solidFill>
              </a:rPr>
            </a:br>
            <a:r>
              <a:rPr b="0" i="1">
                <a:solidFill>
                  <a:srgbClr val="808080"/>
                </a:solidFill>
              </a:rPr>
              <a:t>    </a:t>
            </a:r>
            <a:r>
              <a:t>void </a:t>
            </a:r>
            <a:r>
              <a:rPr b="0">
                <a:solidFill>
                  <a:srgbClr val="000000"/>
                </a:solidFill>
              </a:rPr>
              <a:t>draw(){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 i="1">
                <a:solidFill>
                  <a:srgbClr val="808080"/>
                </a:solidFill>
              </a:rPr>
              <a:t>// ...</a:t>
            </a:r>
            <a:br>
              <a:rPr b="0" i="1">
                <a:solidFill>
                  <a:srgbClr val="808080"/>
                </a:solidFill>
              </a:rPr>
            </a:b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7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72" name="Rectangle 1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What will be printed?</a:t>
            </a:r>
          </a:p>
        </p:txBody>
      </p:sp>
      <p:sp>
        <p:nvSpPr>
          <p:cNvPr id="27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79095" y="1364906"/>
            <a:ext cx="6462602" cy="35523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Point p1 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Point(</a:t>
            </a:r>
            <a:r>
              <a:rPr>
                <a:solidFill>
                  <a:srgbClr val="0000FF"/>
                </a:solidFill>
              </a:rPr>
              <a:t>3</a:t>
            </a:r>
            <a:r>
              <a:t>, </a:t>
            </a:r>
            <a:r>
              <a:rPr>
                <a:solidFill>
                  <a:srgbClr val="0000FF"/>
                </a:solidFill>
              </a:rPr>
              <a:t>5</a:t>
            </a:r>
            <a:r>
              <a:t>);</a:t>
            </a:r>
            <a:br/>
            <a:r>
              <a:t>Point p2 = p1;</a:t>
            </a:r>
            <a:br/>
            <a:r>
              <a:t>p1.setX(</a:t>
            </a:r>
            <a:r>
              <a:rPr>
                <a:solidFill>
                  <a:srgbClr val="0000FF"/>
                </a:solidFill>
              </a:rPr>
              <a:t>7</a:t>
            </a:r>
            <a:r>
              <a:t>);</a:t>
            </a:r>
            <a:br/>
            <a:r>
              <a:rPr i="1"/>
              <a:t>println</a:t>
            </a:r>
            <a:r>
              <a:t>(p2.getX());</a:t>
            </a:r>
            <a:br/>
            <a:br/>
            <a:r>
              <a:t>Point p3 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Point(</a:t>
            </a:r>
            <a:r>
              <a:rPr>
                <a:solidFill>
                  <a:srgbClr val="0000FF"/>
                </a:solidFill>
              </a:rPr>
              <a:t>3</a:t>
            </a:r>
            <a:r>
              <a:t>, </a:t>
            </a:r>
            <a:r>
              <a:rPr>
                <a:solidFill>
                  <a:srgbClr val="0000FF"/>
                </a:solidFill>
              </a:rPr>
              <a:t>5</a:t>
            </a:r>
            <a:r>
              <a:t>);</a:t>
            </a:r>
            <a:br/>
            <a:r>
              <a:t>Point p4 = p3;</a:t>
            </a:r>
            <a:br/>
            <a:r>
              <a:t>p3 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Point(</a:t>
            </a:r>
            <a:r>
              <a:rPr>
                <a:solidFill>
                  <a:srgbClr val="0000FF"/>
                </a:solidFill>
              </a:rPr>
              <a:t>7</a:t>
            </a:r>
            <a:r>
              <a:t>, </a:t>
            </a:r>
            <a:r>
              <a:rPr>
                <a:solidFill>
                  <a:srgbClr val="0000FF"/>
                </a:solidFill>
              </a:rPr>
              <a:t>9</a:t>
            </a:r>
            <a:r>
              <a:t>);</a:t>
            </a:r>
            <a:br/>
            <a:r>
              <a:rPr i="1"/>
              <a:t>println</a:t>
            </a:r>
            <a:r>
              <a:t>(p4.getX());</a:t>
            </a:r>
          </a:p>
        </p:txBody>
      </p:sp>
      <p:sp>
        <p:nvSpPr>
          <p:cNvPr id="2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Null is not a Zero</a:t>
            </a:r>
          </a:p>
        </p:txBody>
      </p:sp>
      <p:sp>
        <p:nvSpPr>
          <p:cNvPr id="279" name="Місце для вмісту 2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6462602" cy="3552301"/>
          </a:xfrm>
          <a:prstGeom prst="rect">
            <a:avLst/>
          </a:prstGeom>
        </p:spPr>
        <p:txBody>
          <a:bodyPr lIns="34290" tIns="34290" rIns="34290" bIns="34290"/>
          <a:lstStyle/>
          <a:p>
            <a:pPr marL="0" indent="0">
              <a:buSzTx/>
              <a:buNone/>
              <a:defRPr sz="1800" b="1"/>
            </a:pPr>
            <a:r>
              <a:t>Only objects can be null</a:t>
            </a:r>
          </a:p>
          <a:p>
            <a:pPr marL="0" indent="0">
              <a:buSzTx/>
              <a:buNone/>
              <a:defRPr sz="1800" b="1"/>
            </a:pPr>
            <a:r>
              <a:t>Primitive types – cannot</a:t>
            </a:r>
            <a:endParaRPr sz="1300"/>
          </a:p>
          <a:p>
            <a:pPr marL="0" indent="0">
              <a:buSzTx/>
              <a:buNone/>
              <a:defRPr sz="1300"/>
            </a:pPr>
            <a:endParaRPr sz="1300"/>
          </a:p>
          <a:p>
            <a:pPr marL="0" indent="0">
              <a:buSzTx/>
              <a:buNone/>
              <a:defRPr sz="1300"/>
            </a:pPr>
            <a:endParaRPr sz="1300"/>
          </a:p>
          <a:p>
            <a:pPr marL="0" indent="0">
              <a:buSzTx/>
              <a:buNone/>
              <a:defRPr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 nullText = </a:t>
            </a:r>
            <a:r>
              <a:rPr b="1">
                <a:solidFill>
                  <a:srgbClr val="196494"/>
                </a:solidFill>
              </a:rPr>
              <a:t>null</a:t>
            </a:r>
            <a:r>
              <a:t>;</a:t>
            </a:r>
          </a:p>
          <a:p>
            <a:pPr marL="0" indent="0">
              <a:buSzTx/>
              <a:buNone/>
              <a:defRPr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 emptyText = </a:t>
            </a:r>
            <a:r>
              <a:rPr b="1">
                <a:solidFill>
                  <a:srgbClr val="008000"/>
                </a:solidFill>
              </a:rPr>
              <a:t>“”</a:t>
            </a:r>
            <a:r>
              <a:t>;</a:t>
            </a:r>
          </a:p>
        </p:txBody>
      </p:sp>
      <p:sp>
        <p:nvSpPr>
          <p:cNvPr id="280" name="Місце для номера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281" name="Рисунок 4" descr="Рисунок 4"/>
          <p:cNvPicPr>
            <a:picLocks noChangeAspect="1"/>
          </p:cNvPicPr>
          <p:nvPr/>
        </p:nvPicPr>
        <p:blipFill>
          <a:blip r:embed="rId2"/>
          <a:srcRect b="2365"/>
          <a:stretch>
            <a:fillRect/>
          </a:stretch>
        </p:blipFill>
        <p:spPr>
          <a:xfrm>
            <a:off x="4435890" y="1157287"/>
            <a:ext cx="3967022" cy="3602084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Arrays</a:t>
            </a:r>
          </a:p>
        </p:txBody>
      </p:sp>
      <p:sp>
        <p:nvSpPr>
          <p:cNvPr id="285" name="Text Placeholder 8"/>
          <p:cNvSpPr txBox="1">
            <a:spLocks noGrp="1"/>
          </p:cNvSpPr>
          <p:nvPr>
            <p:ph type="body" idx="1"/>
          </p:nvPr>
        </p:nvSpPr>
        <p:spPr>
          <a:xfrm>
            <a:off x="893698" y="1373587"/>
            <a:ext cx="7884543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677480"/>
                </a:solidFill>
              </a:rPr>
              <a:t>array[] = </a:t>
            </a:r>
            <a:r>
              <a:t>new int</a:t>
            </a:r>
            <a:r>
              <a:rPr b="0">
                <a:solidFill>
                  <a:srgbClr val="677480"/>
                </a:solidFill>
              </a:rPr>
              <a:t>[</a:t>
            </a:r>
            <a:r>
              <a:rPr b="0">
                <a:solidFill>
                  <a:srgbClr val="0000FF"/>
                </a:solidFill>
              </a:rPr>
              <a:t>5</a:t>
            </a:r>
            <a:r>
              <a:rPr b="0">
                <a:solidFill>
                  <a:srgbClr val="677480"/>
                </a:solidFill>
              </a:rPr>
              <a:t>]; //[0, 0, 0, 0, 0]</a:t>
            </a:r>
            <a:br>
              <a:rPr b="0">
                <a:solidFill>
                  <a:srgbClr val="677480"/>
                </a:solidFill>
              </a:rPr>
            </a:br>
            <a:r>
              <a:t>for </a:t>
            </a:r>
            <a:r>
              <a:rPr b="0">
                <a:solidFill>
                  <a:srgbClr val="67748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677480"/>
                </a:solidFill>
              </a:rPr>
              <a:t>i = 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>
                <a:solidFill>
                  <a:srgbClr val="677480"/>
                </a:solidFill>
              </a:rPr>
              <a:t>; i &lt; </a:t>
            </a:r>
            <a:r>
              <a:rPr b="0">
                <a:solidFill>
                  <a:srgbClr val="0000FF"/>
                </a:solidFill>
              </a:rPr>
              <a:t>5</a:t>
            </a:r>
            <a:r>
              <a:rPr b="0">
                <a:solidFill>
                  <a:srgbClr val="677480"/>
                </a:solidFill>
              </a:rPr>
              <a:t>; i++) { // indexing starts from 0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array[i] = i * i; // [0, 1, 4, 9, 16]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}</a:t>
            </a: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solidFill>
                  <a:srgbClr val="1043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>
              <a:solidFill>
                <a:srgbClr val="677480"/>
              </a:solidFill>
            </a:endParaRP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Object array[] 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Object[</a:t>
            </a:r>
            <a:r>
              <a:rPr>
                <a:solidFill>
                  <a:srgbClr val="0000FF"/>
                </a:solidFill>
              </a:rPr>
              <a:t>3</a:t>
            </a:r>
            <a:r>
              <a:t>]; // [null, null, null]</a:t>
            </a:r>
            <a:br/>
            <a:br/>
            <a:r>
              <a:t>String matrix[][] = {{</a:t>
            </a:r>
            <a:r>
              <a:rPr b="1">
                <a:solidFill>
                  <a:srgbClr val="008000"/>
                </a:solidFill>
              </a:rPr>
              <a:t>"aaa"</a:t>
            </a:r>
            <a:r>
              <a:t>, </a:t>
            </a:r>
            <a:r>
              <a:rPr b="1">
                <a:solidFill>
                  <a:srgbClr val="008000"/>
                </a:solidFill>
              </a:rPr>
              <a:t>"bbb"</a:t>
            </a:r>
            <a:r>
              <a:t>, </a:t>
            </a:r>
            <a:r>
              <a:rPr b="1">
                <a:solidFill>
                  <a:srgbClr val="008000"/>
                </a:solidFill>
              </a:rPr>
              <a:t>"cde"</a:t>
            </a:r>
            <a:r>
              <a:t>}, {</a:t>
            </a:r>
            <a:r>
              <a:rPr b="1">
                <a:solidFill>
                  <a:srgbClr val="008000"/>
                </a:solidFill>
              </a:rPr>
              <a:t>"1"</a:t>
            </a:r>
            <a:r>
              <a:t>, </a:t>
            </a:r>
            <a:r>
              <a:rPr b="1">
                <a:solidFill>
                  <a:srgbClr val="008000"/>
                </a:solidFill>
              </a:rPr>
              <a:t>"2"</a:t>
            </a:r>
            <a:r>
              <a:t>}};</a:t>
            </a:r>
          </a:p>
        </p:txBody>
      </p:sp>
      <p:sp>
        <p:nvSpPr>
          <p:cNvPr id="286" name="Місце для номера слайда 7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87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  <p:sp>
        <p:nvSpPr>
          <p:cNvPr id="288" name="Rectangle 2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java.util.Arrays</a:t>
            </a:r>
          </a:p>
        </p:txBody>
      </p:sp>
      <p:sp>
        <p:nvSpPr>
          <p:cNvPr id="291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698" y="1373587"/>
            <a:ext cx="7756185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150000"/>
              </a:lnSpc>
              <a:buSzTx/>
              <a:buNone/>
              <a:defRPr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void </a:t>
            </a:r>
            <a:r>
              <a:rPr b="1">
                <a:solidFill>
                  <a:srgbClr val="677480"/>
                </a:solidFill>
              </a:rPr>
              <a:t>sort</a:t>
            </a:r>
            <a:r>
              <a:rPr>
                <a:solidFill>
                  <a:srgbClr val="677480"/>
                </a:solidFill>
              </a:rPr>
              <a:t>(</a:t>
            </a:r>
            <a:r>
              <a:t>int</a:t>
            </a:r>
            <a:r>
              <a:rPr>
                <a:solidFill>
                  <a:srgbClr val="677480"/>
                </a:solidFill>
              </a:rPr>
              <a:t>[] a);</a:t>
            </a:r>
          </a:p>
          <a:p>
            <a:pPr marL="0" indent="114300">
              <a:lnSpc>
                <a:spcPct val="150000"/>
              </a:lnSpc>
              <a:buSzTx/>
              <a:buNone/>
              <a:defRPr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int </a:t>
            </a:r>
            <a:r>
              <a:rPr b="1">
                <a:solidFill>
                  <a:srgbClr val="677480"/>
                </a:solidFill>
              </a:rPr>
              <a:t>binarySearch</a:t>
            </a:r>
            <a:r>
              <a:rPr>
                <a:solidFill>
                  <a:srgbClr val="677480"/>
                </a:solidFill>
              </a:rPr>
              <a:t>(</a:t>
            </a:r>
            <a:r>
              <a:t>int</a:t>
            </a:r>
            <a:r>
              <a:rPr>
                <a:solidFill>
                  <a:srgbClr val="677480"/>
                </a:solidFill>
              </a:rPr>
              <a:t>[] a, </a:t>
            </a:r>
            <a:r>
              <a:t>int </a:t>
            </a:r>
            <a:r>
              <a:rPr>
                <a:solidFill>
                  <a:srgbClr val="677480"/>
                </a:solidFill>
              </a:rPr>
              <a:t>key);</a:t>
            </a:r>
          </a:p>
          <a:p>
            <a:pPr marL="0" indent="114300">
              <a:lnSpc>
                <a:spcPct val="150000"/>
              </a:lnSpc>
              <a:buSzTx/>
              <a:buNone/>
              <a:defRPr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boolean </a:t>
            </a:r>
            <a:r>
              <a:rPr b="1">
                <a:solidFill>
                  <a:srgbClr val="677480"/>
                </a:solidFill>
              </a:rPr>
              <a:t>equals</a:t>
            </a:r>
            <a:r>
              <a:rPr>
                <a:solidFill>
                  <a:srgbClr val="677480"/>
                </a:solidFill>
              </a:rPr>
              <a:t>(</a:t>
            </a:r>
            <a:r>
              <a:t>int</a:t>
            </a:r>
            <a:r>
              <a:rPr>
                <a:solidFill>
                  <a:srgbClr val="677480"/>
                </a:solidFill>
              </a:rPr>
              <a:t>[] a, </a:t>
            </a:r>
            <a:r>
              <a:t>int</a:t>
            </a:r>
            <a:r>
              <a:rPr>
                <a:solidFill>
                  <a:srgbClr val="677480"/>
                </a:solidFill>
              </a:rPr>
              <a:t>[] a2);</a:t>
            </a:r>
          </a:p>
          <a:p>
            <a:pPr marL="0" indent="114300">
              <a:lnSpc>
                <a:spcPct val="150000"/>
              </a:lnSpc>
              <a:buSzTx/>
              <a:buNone/>
              <a:defRPr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boolean </a:t>
            </a:r>
            <a:r>
              <a:rPr b="1">
                <a:solidFill>
                  <a:srgbClr val="677480"/>
                </a:solidFill>
              </a:rPr>
              <a:t>deepEquals</a:t>
            </a:r>
            <a:r>
              <a:rPr>
                <a:solidFill>
                  <a:srgbClr val="677480"/>
                </a:solidFill>
              </a:rPr>
              <a:t>(Object[] a1, Object[] a2);</a:t>
            </a:r>
          </a:p>
          <a:p>
            <a:pPr marL="0" indent="114300">
              <a:lnSpc>
                <a:spcPct val="150000"/>
              </a:lnSpc>
              <a:buSzTx/>
              <a:buNone/>
              <a:defRPr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void </a:t>
            </a:r>
            <a:r>
              <a:rPr b="1">
                <a:solidFill>
                  <a:srgbClr val="677480"/>
                </a:solidFill>
              </a:rPr>
              <a:t>fill</a:t>
            </a:r>
            <a:r>
              <a:rPr>
                <a:solidFill>
                  <a:srgbClr val="677480"/>
                </a:solidFill>
              </a:rPr>
              <a:t>(</a:t>
            </a:r>
            <a:r>
              <a:t>int</a:t>
            </a:r>
            <a:r>
              <a:rPr>
                <a:solidFill>
                  <a:srgbClr val="677480"/>
                </a:solidFill>
              </a:rPr>
              <a:t>[] a, </a:t>
            </a:r>
            <a:r>
              <a:t>int </a:t>
            </a:r>
            <a:r>
              <a:rPr>
                <a:solidFill>
                  <a:srgbClr val="677480"/>
                </a:solidFill>
              </a:rPr>
              <a:t>val);</a:t>
            </a:r>
          </a:p>
          <a:p>
            <a:pPr marL="0" indent="114300">
              <a:lnSpc>
                <a:spcPct val="150000"/>
              </a:lnSpc>
              <a:buSzTx/>
              <a:buNone/>
              <a:defRPr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</a:t>
            </a:r>
            <a:r>
              <a:rPr>
                <a:solidFill>
                  <a:srgbClr val="677480"/>
                </a:solidFill>
              </a:rPr>
              <a:t>String </a:t>
            </a:r>
            <a:r>
              <a:rPr b="1">
                <a:solidFill>
                  <a:srgbClr val="677480"/>
                </a:solidFill>
              </a:rPr>
              <a:t>toString</a:t>
            </a:r>
            <a:r>
              <a:rPr>
                <a:solidFill>
                  <a:srgbClr val="677480"/>
                </a:solidFill>
              </a:rPr>
              <a:t>(</a:t>
            </a:r>
            <a:r>
              <a:t>int</a:t>
            </a:r>
            <a:r>
              <a:rPr>
                <a:solidFill>
                  <a:srgbClr val="677480"/>
                </a:solidFill>
              </a:rPr>
              <a:t>[] a);</a:t>
            </a:r>
          </a:p>
        </p:txBody>
      </p:sp>
      <p:sp>
        <p:nvSpPr>
          <p:cNvPr id="29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>
            <a:spLocks noGrp="1"/>
          </p:cNvSpPr>
          <p:nvPr>
            <p:ph type="title"/>
          </p:nvPr>
        </p:nvSpPr>
        <p:spPr>
          <a:xfrm>
            <a:off x="344132" y="7459"/>
            <a:ext cx="6462602" cy="857401"/>
          </a:xfrm>
          <a:prstGeom prst="rect">
            <a:avLst/>
          </a:prstGeom>
        </p:spPr>
        <p:txBody>
          <a:bodyPr/>
          <a:lstStyle/>
          <a:p>
            <a:r>
              <a:t>Java Platform</a:t>
            </a:r>
          </a:p>
        </p:txBody>
      </p:sp>
      <p:sp>
        <p:nvSpPr>
          <p:cNvPr id="107" name="Місце для вмісту 2"/>
          <p:cNvSpPr txBox="1">
            <a:spLocks noGrp="1"/>
          </p:cNvSpPr>
          <p:nvPr>
            <p:ph type="body" idx="1"/>
          </p:nvPr>
        </p:nvSpPr>
        <p:spPr>
          <a:xfrm>
            <a:off x="344132" y="795600"/>
            <a:ext cx="6462602" cy="35523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</a:pPr>
            <a:r>
              <a:t>1. </a:t>
            </a:r>
            <a:r>
              <a:rPr b="1" i="1"/>
              <a:t>S</a:t>
            </a:r>
            <a:r>
              <a:rPr i="1"/>
              <a:t>tandart </a:t>
            </a:r>
            <a:r>
              <a:rPr b="1" i="1"/>
              <a:t>E</a:t>
            </a:r>
            <a:r>
              <a:rPr i="1"/>
              <a:t>dition</a:t>
            </a:r>
          </a:p>
          <a:p>
            <a:pPr marL="0" indent="114300">
              <a:buSzTx/>
              <a:buNone/>
            </a:pPr>
            <a:r>
              <a:t>2. </a:t>
            </a:r>
            <a:r>
              <a:rPr b="1"/>
              <a:t>E</a:t>
            </a:r>
            <a:r>
              <a:t>nterprise </a:t>
            </a:r>
            <a:r>
              <a:rPr b="1"/>
              <a:t>E</a:t>
            </a:r>
            <a:r>
              <a:t>dition</a:t>
            </a:r>
          </a:p>
          <a:p>
            <a:pPr marL="0" indent="114300">
              <a:buSzTx/>
              <a:buNone/>
            </a:pPr>
            <a:r>
              <a:t>3. </a:t>
            </a:r>
            <a:r>
              <a:rPr b="1" i="1"/>
              <a:t>M</a:t>
            </a:r>
            <a:r>
              <a:rPr i="1"/>
              <a:t>icro</a:t>
            </a:r>
            <a:r>
              <a:t> </a:t>
            </a:r>
            <a:r>
              <a:rPr b="1"/>
              <a:t>E</a:t>
            </a:r>
            <a:r>
              <a:t>dition</a:t>
            </a:r>
          </a:p>
        </p:txBody>
      </p:sp>
      <p:sp>
        <p:nvSpPr>
          <p:cNvPr id="108" name="Місце для номера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9" name="Місце для номера слайда 1"/>
          <p:cNvSpPr txBox="1"/>
          <p:nvPr/>
        </p:nvSpPr>
        <p:spPr>
          <a:xfrm>
            <a:off x="8480575" y="5763733"/>
            <a:ext cx="5487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3</a:t>
            </a:r>
          </a:p>
        </p:txBody>
      </p:sp>
      <p:pic>
        <p:nvPicPr>
          <p:cNvPr id="110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97" y="2103148"/>
            <a:ext cx="6928806" cy="2918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39" y="1421816"/>
            <a:ext cx="6104447" cy="3588617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Packages</a:t>
            </a:r>
          </a:p>
        </p:txBody>
      </p:sp>
      <p:sp>
        <p:nvSpPr>
          <p:cNvPr id="296" name="Місце для номера слайда 6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97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Imports</a:t>
            </a:r>
          </a:p>
        </p:txBody>
      </p:sp>
      <p:sp>
        <p:nvSpPr>
          <p:cNvPr id="300" name="Объект 2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6462602" cy="35523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import &lt;package.name&gt;.&lt;classname&gt;;</a:t>
            </a:r>
          </a:p>
          <a:p>
            <a:pPr marL="0" indent="0">
              <a:buSzTx/>
              <a:buNone/>
              <a:defRPr b="1"/>
            </a:pPr>
            <a:endParaRPr/>
          </a:p>
          <a:p>
            <a:pPr marL="0" indent="0">
              <a:buSzTx/>
              <a:buNone/>
              <a:defRPr b="1"/>
            </a:pPr>
            <a:r>
              <a:t>Reverse domain name convention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  <a:defRPr b="1"/>
            </a:pPr>
            <a:r>
              <a:t>java.lang is imported by default</a:t>
            </a:r>
          </a:p>
        </p:txBody>
      </p:sp>
      <p:sp>
        <p:nvSpPr>
          <p:cNvPr id="301" name="Місце для номера слайда 8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02" name="Прямоугольник 3"/>
          <p:cNvSpPr/>
          <p:nvPr/>
        </p:nvSpPr>
        <p:spPr>
          <a:xfrm>
            <a:off x="5208525" y="4025641"/>
            <a:ext cx="3571876" cy="799466"/>
          </a:xfrm>
          <a:prstGeom prst="rect">
            <a:avLst/>
          </a:prstGeom>
          <a:blipFill>
            <a:blip r:embed="rId2"/>
          </a:blipFill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Importing an Entire Package</a:t>
            </a:r>
          </a:p>
          <a:p>
            <a:pPr>
              <a:defRPr sz="10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</a:t>
            </a:r>
            <a:r>
              <a:rPr b="0">
                <a:solidFill>
                  <a:srgbClr val="000000"/>
                </a:solidFill>
              </a:rPr>
              <a:t>java.util.*; </a:t>
            </a:r>
            <a:endParaRPr>
              <a:solidFill>
                <a:srgbClr val="000000"/>
              </a:solidFill>
            </a:endParaRP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….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endParaRPr/>
          </a:p>
          <a:p>
            <a:pPr>
              <a:defRPr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Map map 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HashMap();</a:t>
            </a:r>
          </a:p>
        </p:txBody>
      </p:sp>
      <p:sp>
        <p:nvSpPr>
          <p:cNvPr id="303" name="Прямоугольник 4"/>
          <p:cNvSpPr/>
          <p:nvPr/>
        </p:nvSpPr>
        <p:spPr>
          <a:xfrm>
            <a:off x="893700" y="4025641"/>
            <a:ext cx="3571876" cy="799466"/>
          </a:xfrm>
          <a:prstGeom prst="rect">
            <a:avLst/>
          </a:prstGeom>
          <a:blipFill>
            <a:blip r:embed="rId3"/>
          </a:blipFill>
          <a:ln>
            <a:solidFill>
              <a:schemeClr val="accent6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Importing a Package Member</a:t>
            </a:r>
          </a:p>
          <a:p>
            <a:pPr>
              <a:defRPr sz="10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</a:t>
            </a:r>
            <a:r>
              <a:rPr b="0">
                <a:solidFill>
                  <a:srgbClr val="000000"/>
                </a:solidFill>
              </a:rPr>
              <a:t>java.util.Map;</a:t>
            </a:r>
            <a:br>
              <a:rPr b="0">
                <a:solidFill>
                  <a:srgbClr val="000000"/>
                </a:solidFill>
              </a:rPr>
            </a:br>
            <a:r>
              <a:t>import </a:t>
            </a:r>
            <a:r>
              <a:rPr b="0">
                <a:solidFill>
                  <a:srgbClr val="000000"/>
                </a:solidFill>
              </a:rPr>
              <a:t>java.util.HashMap;</a:t>
            </a:r>
            <a:endParaRPr sz="3000">
              <a:solidFill>
                <a:srgbClr val="000000"/>
              </a:solidFill>
            </a:endParaRP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….</a:t>
            </a:r>
          </a:p>
          <a:p>
            <a:pPr>
              <a:defRPr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Map map 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HashMap();</a:t>
            </a:r>
          </a:p>
        </p:txBody>
      </p:sp>
      <p:sp>
        <p:nvSpPr>
          <p:cNvPr id="304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  <p:sp>
        <p:nvSpPr>
          <p:cNvPr id="305" name="Rectangle 2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1" build="p" bldLvl="5" animBg="1" advAuto="0"/>
      <p:bldP spid="302" grpId="3" animBg="1" advAuto="0"/>
      <p:bldP spid="303" grpId="2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java.lang.String</a:t>
            </a:r>
          </a:p>
        </p:txBody>
      </p:sp>
      <p:sp>
        <p:nvSpPr>
          <p:cNvPr id="308" name="Text Placeholder 2"/>
          <p:cNvSpPr txBox="1">
            <a:spLocks noGrp="1"/>
          </p:cNvSpPr>
          <p:nvPr>
            <p:ph type="body" idx="1"/>
          </p:nvPr>
        </p:nvSpPr>
        <p:spPr>
          <a:xfrm>
            <a:off x="973154" y="1294132"/>
            <a:ext cx="7882908" cy="3552300"/>
          </a:xfrm>
          <a:prstGeom prst="rect">
            <a:avLst/>
          </a:prstGeom>
        </p:spPr>
        <p:txBody>
          <a:bodyPr/>
          <a:lstStyle/>
          <a:p>
            <a:pPr marL="0" indent="112013" defTabSz="896111">
              <a:spcBef>
                <a:spcPts val="500"/>
              </a:spcBef>
              <a:buSzTx/>
              <a:buNone/>
              <a:defRPr sz="2352"/>
            </a:pPr>
            <a:r>
              <a:t>Data type </a:t>
            </a:r>
            <a:r>
              <a:rPr b="1"/>
              <a:t>String</a:t>
            </a:r>
            <a:r>
              <a:t> is used for storing sequence of Unicode characters. </a:t>
            </a:r>
          </a:p>
          <a:p>
            <a:pPr marL="448055" indent="-336042" defTabSz="896111">
              <a:lnSpc>
                <a:spcPts val="2900"/>
              </a:lnSpc>
              <a:spcBef>
                <a:spcPts val="500"/>
              </a:spcBef>
              <a:buSzPts val="1500"/>
              <a:defRPr sz="1568"/>
            </a:pPr>
            <a:r>
              <a:t>String empty = </a:t>
            </a:r>
            <a:r>
              <a:rPr b="1">
                <a:solidFill>
                  <a:srgbClr val="008000"/>
                </a:solidFill>
              </a:rPr>
              <a:t>""</a:t>
            </a:r>
            <a:r>
              <a:t>;</a:t>
            </a:r>
          </a:p>
          <a:p>
            <a:pPr marL="448055" indent="-336042" defTabSz="896111">
              <a:lnSpc>
                <a:spcPts val="2900"/>
              </a:lnSpc>
              <a:spcBef>
                <a:spcPts val="500"/>
              </a:spcBef>
              <a:buSzPts val="1500"/>
              <a:defRPr sz="1568"/>
            </a:pPr>
            <a:r>
              <a:t>String emptyUsingConstructor 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String ();</a:t>
            </a:r>
          </a:p>
          <a:p>
            <a:pPr marL="448055" indent="-336042" defTabSz="896111">
              <a:lnSpc>
                <a:spcPts val="2900"/>
              </a:lnSpc>
              <a:spcBef>
                <a:spcPts val="500"/>
              </a:spcBef>
              <a:buSzPts val="1500"/>
              <a:defRPr sz="1568"/>
            </a:pPr>
            <a:r>
              <a:t>String flash 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String (</a:t>
            </a:r>
            <a:r>
              <a:rPr b="1">
                <a:solidFill>
                  <a:srgbClr val="008000"/>
                </a:solidFill>
              </a:rPr>
              <a:t>"Flash"</a:t>
            </a:r>
            <a:r>
              <a:t>) ;</a:t>
            </a:r>
          </a:p>
          <a:p>
            <a:pPr marL="448055" indent="-336042" defTabSz="896111">
              <a:lnSpc>
                <a:spcPts val="2900"/>
              </a:lnSpc>
              <a:spcBef>
                <a:spcPts val="500"/>
              </a:spcBef>
              <a:buSzPts val="1500"/>
              <a:defRPr sz="1568"/>
            </a:pPr>
            <a:r>
              <a:t>String batman = </a:t>
            </a:r>
            <a:r>
              <a:rPr b="1">
                <a:solidFill>
                  <a:srgbClr val="008000"/>
                </a:solidFill>
              </a:rPr>
              <a:t>"Batman" </a:t>
            </a:r>
            <a:r>
              <a:t>;</a:t>
            </a:r>
          </a:p>
          <a:p>
            <a:pPr marL="448055" indent="-336042" defTabSz="896111">
              <a:lnSpc>
                <a:spcPts val="2900"/>
              </a:lnSpc>
              <a:spcBef>
                <a:spcPts val="500"/>
              </a:spcBef>
              <a:buSzPts val="1500"/>
              <a:defRPr sz="1568"/>
            </a:pPr>
            <a:r>
              <a:t>String concatMessage = </a:t>
            </a:r>
            <a:r>
              <a:rPr b="1">
                <a:solidFill>
                  <a:srgbClr val="008000"/>
                </a:solidFill>
              </a:rPr>
              <a:t>"NaNaNaNaNa "</a:t>
            </a:r>
            <a:r>
              <a:t>.concat(batman);</a:t>
            </a:r>
          </a:p>
          <a:p>
            <a:pPr marL="448055" indent="-336042" defTabSz="896111">
              <a:lnSpc>
                <a:spcPts val="2900"/>
              </a:lnSpc>
              <a:spcBef>
                <a:spcPts val="500"/>
              </a:spcBef>
              <a:buSzPts val="1500"/>
              <a:defRPr sz="1568"/>
            </a:pPr>
            <a:r>
              <a:t>String plusMessage = </a:t>
            </a:r>
            <a:r>
              <a:rPr b="1">
                <a:solidFill>
                  <a:srgbClr val="008000"/>
                </a:solidFill>
              </a:rPr>
              <a:t>"NaNaNaNaNa " </a:t>
            </a:r>
            <a:r>
              <a:t>+ batman;</a:t>
            </a:r>
          </a:p>
        </p:txBody>
      </p:sp>
      <p:sp>
        <p:nvSpPr>
          <p:cNvPr id="3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Immutability of String</a:t>
            </a:r>
          </a:p>
        </p:txBody>
      </p:sp>
      <p:sp>
        <p:nvSpPr>
          <p:cNvPr id="31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93699" y="1373587"/>
            <a:ext cx="7709711" cy="683813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 sz="2000"/>
            </a:pPr>
            <a:r>
              <a:t>String character = </a:t>
            </a:r>
            <a:r>
              <a:rPr b="1">
                <a:solidFill>
                  <a:srgbClr val="008000"/>
                </a:solidFill>
              </a:rPr>
              <a:t>“Sponge Bob”</a:t>
            </a:r>
            <a:r>
              <a:t>;</a:t>
            </a:r>
          </a:p>
        </p:txBody>
      </p:sp>
      <p:sp>
        <p:nvSpPr>
          <p:cNvPr id="3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14" name="Rectangle 4"/>
          <p:cNvSpPr txBox="1"/>
          <p:nvPr/>
        </p:nvSpPr>
        <p:spPr>
          <a:xfrm>
            <a:off x="939418" y="2157247"/>
            <a:ext cx="740638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indent="114300"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t>System.</a:t>
            </a:r>
            <a:r>
              <a:rPr b="1" i="1"/>
              <a:t>out</a:t>
            </a:r>
            <a:r>
              <a:t>.println(character.toLowerCase()); </a:t>
            </a:r>
          </a:p>
        </p:txBody>
      </p:sp>
      <p:sp>
        <p:nvSpPr>
          <p:cNvPr id="315" name="Rectangle 5"/>
          <p:cNvSpPr txBox="1"/>
          <p:nvPr/>
        </p:nvSpPr>
        <p:spPr>
          <a:xfrm>
            <a:off x="939418" y="2883438"/>
            <a:ext cx="366219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indent="114300"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t>System.</a:t>
            </a:r>
            <a:r>
              <a:rPr b="1" i="1"/>
              <a:t>out</a:t>
            </a:r>
            <a:r>
              <a:t>.println(character); </a:t>
            </a:r>
          </a:p>
        </p:txBody>
      </p:sp>
      <p:sp>
        <p:nvSpPr>
          <p:cNvPr id="316" name="Rectangle 6"/>
          <p:cNvSpPr txBox="1"/>
          <p:nvPr/>
        </p:nvSpPr>
        <p:spPr>
          <a:xfrm>
            <a:off x="6084718" y="2157247"/>
            <a:ext cx="186931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indent="114300">
              <a:defRPr sz="2000" i="1">
                <a:solidFill>
                  <a:srgbClr val="808080"/>
                </a:solidFill>
              </a:defRPr>
            </a:pPr>
            <a:r>
              <a:t>// </a:t>
            </a:r>
            <a:r>
              <a:rPr b="1" i="0">
                <a:solidFill>
                  <a:srgbClr val="008000"/>
                </a:solidFill>
              </a:rPr>
              <a:t>sponge bob</a:t>
            </a:r>
          </a:p>
        </p:txBody>
      </p:sp>
      <p:sp>
        <p:nvSpPr>
          <p:cNvPr id="317" name="Rectangle 7"/>
          <p:cNvSpPr txBox="1"/>
          <p:nvPr/>
        </p:nvSpPr>
        <p:spPr>
          <a:xfrm>
            <a:off x="4369323" y="2902805"/>
            <a:ext cx="192574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indent="114300">
              <a:defRPr sz="2000" i="1">
                <a:solidFill>
                  <a:srgbClr val="808080"/>
                </a:solidFill>
              </a:defRPr>
            </a:pPr>
            <a:r>
              <a:t>// </a:t>
            </a:r>
            <a:r>
              <a:rPr b="1" i="0">
                <a:solidFill>
                  <a:srgbClr val="008000"/>
                </a:solidFill>
              </a:rPr>
              <a:t>Sponge Bob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1" animBg="1" advAuto="0"/>
      <p:bldP spid="314" grpId="2" animBg="1" advAuto="0"/>
      <p:bldP spid="315" grpId="4" animBg="1" advAuto="0"/>
      <p:bldP spid="316" grpId="3" animBg="1" advAuto="0"/>
      <p:bldP spid="317" grpId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1"/>
          <p:cNvSpPr txBox="1">
            <a:spLocks noGrp="1"/>
          </p:cNvSpPr>
          <p:nvPr>
            <p:ph type="title"/>
          </p:nvPr>
        </p:nvSpPr>
        <p:spPr>
          <a:xfrm>
            <a:off x="893697" y="490924"/>
            <a:ext cx="6462601" cy="719931"/>
          </a:xfrm>
          <a:prstGeom prst="rect">
            <a:avLst/>
          </a:prstGeom>
        </p:spPr>
        <p:txBody>
          <a:bodyPr/>
          <a:lstStyle/>
          <a:p>
            <a:r>
              <a:t>Useful methods of String class</a:t>
            </a:r>
          </a:p>
        </p:txBody>
      </p:sp>
      <p:sp>
        <p:nvSpPr>
          <p:cNvPr id="320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699" y="1009650"/>
            <a:ext cx="8135574" cy="391623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length();</a:t>
            </a:r>
            <a:br>
              <a:rPr b="0">
                <a:solidFill>
                  <a:srgbClr val="000000"/>
                </a:solidFill>
              </a:rPr>
            </a:br>
            <a:r>
              <a:t>boolean </a:t>
            </a:r>
            <a:r>
              <a:rPr b="0">
                <a:solidFill>
                  <a:srgbClr val="000000"/>
                </a:solidFill>
              </a:rPr>
              <a:t>isBlank();</a:t>
            </a:r>
            <a:br>
              <a:rPr b="0">
                <a:solidFill>
                  <a:srgbClr val="000000"/>
                </a:solidFill>
              </a:rPr>
            </a:br>
            <a:r>
              <a:t>boolean </a:t>
            </a:r>
            <a:r>
              <a:rPr b="0">
                <a:solidFill>
                  <a:srgbClr val="000000"/>
                </a:solidFill>
              </a:rPr>
              <a:t>equals(Object anObject);</a:t>
            </a:r>
            <a:br>
              <a:rPr b="0">
                <a:solidFill>
                  <a:srgbClr val="000000"/>
                </a:solidFill>
              </a:rPr>
            </a:br>
            <a:r>
              <a:t>int </a:t>
            </a:r>
            <a:r>
              <a:rPr b="0">
                <a:solidFill>
                  <a:srgbClr val="000000"/>
                </a:solidFill>
              </a:rPr>
              <a:t>indexOf(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ch);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</a:t>
            </a:r>
            <a:r>
              <a:rPr b="1">
                <a:solidFill>
                  <a:srgbClr val="000080"/>
                </a:solidFill>
              </a:rPr>
              <a:t> </a:t>
            </a:r>
            <a:r>
              <a:t>repeat(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count);</a:t>
            </a:r>
            <a:br/>
            <a:r>
              <a:t>String substring(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beginIndex, 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endIndex);</a:t>
            </a:r>
            <a:br/>
            <a:r>
              <a:t>String concat(String str);</a:t>
            </a:r>
            <a:br/>
            <a:r>
              <a:rPr b="1">
                <a:solidFill>
                  <a:srgbClr val="000080"/>
                </a:solidFill>
              </a:rPr>
              <a:t>boolean </a:t>
            </a:r>
            <a:r>
              <a:t>contains(CharSequence s);</a:t>
            </a:r>
            <a:br/>
            <a:r>
              <a:t>String replace(</a:t>
            </a:r>
            <a:r>
              <a:rPr b="1">
                <a:solidFill>
                  <a:srgbClr val="000080"/>
                </a:solidFill>
              </a:rPr>
              <a:t>char </a:t>
            </a:r>
            <a:r>
              <a:t>oldChar, </a:t>
            </a:r>
            <a:r>
              <a:rPr b="1">
                <a:solidFill>
                  <a:srgbClr val="000080"/>
                </a:solidFill>
              </a:rPr>
              <a:t>char </a:t>
            </a:r>
            <a:r>
              <a:t>newChar);</a:t>
            </a:r>
            <a:br/>
            <a:r>
              <a:t>String strip();</a:t>
            </a:r>
            <a:br/>
            <a:r>
              <a:t>String[] split(String regex);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</p:txBody>
      </p:sp>
      <p:sp>
        <p:nvSpPr>
          <p:cNvPr id="3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>
            <a:spLocks noGrp="1"/>
          </p:cNvSpPr>
          <p:nvPr>
            <p:ph type="title"/>
          </p:nvPr>
        </p:nvSpPr>
        <p:spPr>
          <a:xfrm>
            <a:off x="968756" y="653663"/>
            <a:ext cx="8060519" cy="550261"/>
          </a:xfrm>
          <a:prstGeom prst="rect">
            <a:avLst/>
          </a:prstGeom>
        </p:spPr>
        <p:txBody>
          <a:bodyPr/>
          <a:lstStyle>
            <a:lvl1pPr defTabSz="722376">
              <a:defRPr sz="2370"/>
            </a:lvl1pPr>
          </a:lstStyle>
          <a:p>
            <a:r>
              <a:t>String vs StringBuilder vs StringBuffer</a:t>
            </a:r>
          </a:p>
        </p:txBody>
      </p:sp>
      <p:sp>
        <p:nvSpPr>
          <p:cNvPr id="3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325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43" y="1709125"/>
            <a:ext cx="6737363" cy="3301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StringBuilder \ StringBuffer</a:t>
            </a:r>
          </a:p>
        </p:txBody>
      </p:sp>
      <p:sp>
        <p:nvSpPr>
          <p:cNvPr id="328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700" y="1301382"/>
            <a:ext cx="7710576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StringBuilder </a:t>
            </a:r>
            <a:r>
              <a:rPr b="1"/>
              <a:t>append</a:t>
            </a:r>
            <a:r>
              <a:t>(Object obj);</a:t>
            </a:r>
            <a:br/>
            <a:r>
              <a:t>StringBuilder </a:t>
            </a:r>
            <a:r>
              <a:rPr b="1"/>
              <a:t>delete</a:t>
            </a:r>
            <a:r>
              <a:t>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start, 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end);</a:t>
            </a:r>
            <a:br/>
            <a:r>
              <a:t>StringBuilder </a:t>
            </a:r>
            <a:r>
              <a:rPr b="1"/>
              <a:t>replace</a:t>
            </a:r>
            <a:r>
              <a:t>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start, 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end, String str);</a:t>
            </a:r>
            <a:br/>
            <a:r>
              <a:t>StringBuilder </a:t>
            </a:r>
            <a:r>
              <a:rPr b="1"/>
              <a:t>insert</a:t>
            </a:r>
            <a:r>
              <a:t>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index, </a:t>
            </a:r>
            <a:r>
              <a:rPr b="1">
                <a:solidFill>
                  <a:srgbClr val="000080"/>
                </a:solidFill>
              </a:rPr>
              <a:t>char</a:t>
            </a:r>
            <a:r>
              <a:t>[] str, 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offset);</a:t>
            </a:r>
            <a:br/>
            <a:r>
              <a:rPr b="1">
                <a:solidFill>
                  <a:srgbClr val="000080"/>
                </a:solidFill>
              </a:rPr>
              <a:t>int </a:t>
            </a:r>
            <a:r>
              <a:rPr b="1"/>
              <a:t>indexOf</a:t>
            </a:r>
            <a:r>
              <a:t>(String str);</a:t>
            </a:r>
            <a:br/>
            <a:r>
              <a:rPr b="1">
                <a:solidFill>
                  <a:srgbClr val="000080"/>
                </a:solidFill>
              </a:rPr>
              <a:t>int </a:t>
            </a:r>
            <a:r>
              <a:rPr b="1"/>
              <a:t>lastIndexOf</a:t>
            </a:r>
            <a:r>
              <a:t>(String str);</a:t>
            </a:r>
            <a:br/>
            <a:r>
              <a:t>StringBuilder </a:t>
            </a:r>
            <a:r>
              <a:rPr b="1"/>
              <a:t>reverse</a:t>
            </a:r>
            <a:r>
              <a:t>();</a:t>
            </a:r>
            <a:br/>
            <a:r>
              <a:t>String </a:t>
            </a:r>
            <a:r>
              <a:rPr b="1"/>
              <a:t>concat</a:t>
            </a:r>
            <a:r>
              <a:t>(String str);</a:t>
            </a:r>
          </a:p>
          <a:p>
            <a:pPr marL="0" indent="1143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</p:txBody>
      </p:sp>
      <p:sp>
        <p:nvSpPr>
          <p:cNvPr id="3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String Pool</a:t>
            </a:r>
          </a:p>
        </p:txBody>
      </p:sp>
      <p:sp>
        <p:nvSpPr>
          <p:cNvPr id="3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333" name="Picture 6" descr="Picture 6"/>
          <p:cNvPicPr>
            <a:picLocks noChangeAspect="1"/>
          </p:cNvPicPr>
          <p:nvPr/>
        </p:nvPicPr>
        <p:blipFill>
          <a:blip r:embed="rId2"/>
          <a:srcRect b="9547"/>
          <a:stretch>
            <a:fillRect/>
          </a:stretch>
        </p:blipFill>
        <p:spPr>
          <a:xfrm>
            <a:off x="1622621" y="1373587"/>
            <a:ext cx="5004759" cy="3395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Wrapper Classes</a:t>
            </a:r>
          </a:p>
        </p:txBody>
      </p:sp>
      <p:sp>
        <p:nvSpPr>
          <p:cNvPr id="336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6462602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</a:pPr>
            <a:endParaRPr/>
          </a:p>
        </p:txBody>
      </p:sp>
      <p:sp>
        <p:nvSpPr>
          <p:cNvPr id="33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338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73587"/>
            <a:ext cx="6476454" cy="2266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 txBox="1">
            <a:spLocks noGrp="1"/>
          </p:cNvSpPr>
          <p:nvPr>
            <p:ph type="title"/>
          </p:nvPr>
        </p:nvSpPr>
        <p:spPr>
          <a:xfrm>
            <a:off x="893709" y="694889"/>
            <a:ext cx="6462601" cy="386051"/>
          </a:xfrm>
          <a:prstGeom prst="rect">
            <a:avLst/>
          </a:prstGeom>
        </p:spPr>
        <p:txBody>
          <a:bodyPr/>
          <a:lstStyle>
            <a:lvl1pPr defTabSz="365760">
              <a:defRPr sz="1280"/>
            </a:lvl1pPr>
          </a:lstStyle>
          <a:p>
            <a:r>
              <a:t>Wrapper Classes</a:t>
            </a:r>
          </a:p>
        </p:txBody>
      </p:sp>
      <p:sp>
        <p:nvSpPr>
          <p:cNvPr id="341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719" y="1316926"/>
            <a:ext cx="6462581" cy="3513413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• Overloaded operations</a:t>
            </a:r>
          </a:p>
          <a:p>
            <a:pPr marL="228600" indent="-228600">
              <a:spcBef>
                <a:spcPts val="10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• Pass by value</a:t>
            </a:r>
          </a:p>
        </p:txBody>
      </p:sp>
      <p:sp>
        <p:nvSpPr>
          <p:cNvPr id="34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43" name="Rectangle 4"/>
          <p:cNvSpPr txBox="1"/>
          <p:nvPr/>
        </p:nvSpPr>
        <p:spPr>
          <a:xfrm>
            <a:off x="939419" y="2136382"/>
            <a:ext cx="4480561" cy="273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sum(</a:t>
            </a:r>
            <a:r>
              <a:rPr>
                <a:solidFill>
                  <a:srgbClr val="000000"/>
                </a:solidFill>
              </a:rPr>
              <a:t>Integer</a:t>
            </a:r>
            <a:r>
              <a:rPr b="0">
                <a:solidFill>
                  <a:srgbClr val="000000"/>
                </a:solidFill>
              </a:rPr>
              <a:t> i)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i = i + </a:t>
            </a:r>
            <a:r>
              <a:t>new </a:t>
            </a:r>
            <a:r>
              <a:rPr b="0">
                <a:solidFill>
                  <a:srgbClr val="000000"/>
                </a:solidFill>
              </a:rPr>
              <a:t>Integer(</a:t>
            </a:r>
            <a:r>
              <a:rPr b="0">
                <a:solidFill>
                  <a:srgbClr val="0000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t>public static void </a:t>
            </a:r>
            <a:r>
              <a:rPr b="0">
                <a:solidFill>
                  <a:srgbClr val="000000"/>
                </a:solidFill>
              </a:rPr>
              <a:t>main(String[] args)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Integer a = </a:t>
            </a:r>
            <a:r>
              <a:rPr b="0">
                <a:solidFill>
                  <a:srgbClr val="0000FF"/>
                </a:solidFill>
              </a:rPr>
              <a:t>10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 i="1">
                <a:solidFill>
                  <a:srgbClr val="000000"/>
                </a:solidFill>
              </a:rPr>
              <a:t>sum</a:t>
            </a:r>
            <a:r>
              <a:rPr b="0">
                <a:solidFill>
                  <a:srgbClr val="000000"/>
                </a:solidFill>
              </a:rPr>
              <a:t>(a);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b = </a:t>
            </a:r>
            <a:r>
              <a:rPr b="0">
                <a:solidFill>
                  <a:srgbClr val="0000FF"/>
                </a:solidFill>
              </a:rPr>
              <a:t>10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 i="1">
                <a:solidFill>
                  <a:srgbClr val="000000"/>
                </a:solidFill>
              </a:rPr>
              <a:t>sum</a:t>
            </a:r>
            <a:r>
              <a:rPr b="0">
                <a:solidFill>
                  <a:srgbClr val="000000"/>
                </a:solidFill>
              </a:rPr>
              <a:t>(b);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"a = " </a:t>
            </a:r>
            <a:r>
              <a:rPr b="0">
                <a:solidFill>
                  <a:srgbClr val="000000"/>
                </a:solidFill>
              </a:rPr>
              <a:t>+ a);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"b = " </a:t>
            </a:r>
            <a:r>
              <a:rPr b="0">
                <a:solidFill>
                  <a:srgbClr val="000000"/>
                </a:solidFill>
              </a:rPr>
              <a:t>+ b);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JVM vs JRE vs JDK</a:t>
            </a:r>
          </a:p>
        </p:txBody>
      </p:sp>
      <p:sp>
        <p:nvSpPr>
          <p:cNvPr id="113" name="Місце для номера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0" y="1258407"/>
            <a:ext cx="7104768" cy="3438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1"/>
          <p:cNvSpPr txBox="1">
            <a:spLocks noGrp="1"/>
          </p:cNvSpPr>
          <p:nvPr>
            <p:ph type="title"/>
          </p:nvPr>
        </p:nvSpPr>
        <p:spPr>
          <a:xfrm>
            <a:off x="893709" y="491606"/>
            <a:ext cx="6462601" cy="474260"/>
          </a:xfrm>
          <a:prstGeom prst="rect">
            <a:avLst/>
          </a:prstGeom>
        </p:spPr>
        <p:txBody>
          <a:bodyPr/>
          <a:lstStyle>
            <a:lvl1pPr defTabSz="530351">
              <a:defRPr sz="1856"/>
            </a:lvl1pPr>
          </a:lstStyle>
          <a:p>
            <a:r>
              <a:t>Useful methods and fields</a:t>
            </a:r>
          </a:p>
        </p:txBody>
      </p:sp>
      <p:sp>
        <p:nvSpPr>
          <p:cNvPr id="346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698" y="1266825"/>
            <a:ext cx="7345427" cy="3659064"/>
          </a:xfrm>
          <a:prstGeom prst="rect">
            <a:avLst/>
          </a:prstGeom>
        </p:spPr>
        <p:txBody>
          <a:bodyPr/>
          <a:lstStyle/>
          <a:p>
            <a:pPr marL="434340" indent="-325754" defTabSz="868680">
              <a:spcBef>
                <a:spcPts val="500"/>
              </a:spcBef>
              <a:buSzPts val="1500"/>
              <a:defRPr sz="1520" b="1"/>
            </a:pPr>
            <a:r>
              <a:t>Wrapping methods:</a:t>
            </a:r>
          </a:p>
          <a:p>
            <a:pPr marL="868680" lvl="1" indent="-361950" defTabSz="868680">
              <a:spcBef>
                <a:spcPts val="0"/>
              </a:spcBef>
              <a:buClr>
                <a:srgbClr val="677480"/>
              </a:buClr>
              <a:buSzPts val="1500"/>
              <a:defRPr sz="1520"/>
            </a:pPr>
            <a:r>
              <a:t>Integer::valueOf(int)</a:t>
            </a:r>
          </a:p>
          <a:p>
            <a:pPr marL="868680" lvl="1" indent="-361950" defTabSz="868680">
              <a:spcBef>
                <a:spcPts val="0"/>
              </a:spcBef>
              <a:buClr>
                <a:srgbClr val="677480"/>
              </a:buClr>
              <a:buSzPts val="1500"/>
              <a:defRPr sz="1520"/>
            </a:pPr>
            <a:r>
              <a:t>Integer::valueOf(String)</a:t>
            </a:r>
          </a:p>
          <a:p>
            <a:pPr marL="868680" lvl="1" indent="-361950" defTabSz="868680">
              <a:spcBef>
                <a:spcPts val="0"/>
              </a:spcBef>
              <a:buClr>
                <a:srgbClr val="677480"/>
              </a:buClr>
              <a:buSzPts val="1500"/>
              <a:defRPr sz="1520"/>
            </a:pPr>
            <a:r>
              <a:t>Double::valueOf(double)</a:t>
            </a:r>
          </a:p>
          <a:p>
            <a:pPr marL="868680" lvl="1" indent="-361950" defTabSz="868680">
              <a:spcBef>
                <a:spcPts val="0"/>
              </a:spcBef>
              <a:buClr>
                <a:srgbClr val="677480"/>
              </a:buClr>
              <a:buSzPts val="1500"/>
              <a:defRPr sz="1520"/>
            </a:pPr>
            <a:r>
              <a:t>…</a:t>
            </a:r>
          </a:p>
          <a:p>
            <a:pPr marL="0" indent="108585" defTabSz="868680">
              <a:spcBef>
                <a:spcPts val="500"/>
              </a:spcBef>
              <a:buSzTx/>
              <a:buNone/>
              <a:defRPr sz="1520"/>
            </a:pPr>
            <a:endParaRPr/>
          </a:p>
          <a:p>
            <a:pPr marL="434340" indent="-325754" defTabSz="868680">
              <a:spcBef>
                <a:spcPts val="500"/>
              </a:spcBef>
              <a:buSzPts val="1500"/>
              <a:defRPr sz="1520" b="1"/>
            </a:pPr>
            <a:r>
              <a:t>Constants like min/max values of primitive types:</a:t>
            </a:r>
          </a:p>
          <a:p>
            <a:pPr marL="868680" lvl="1" indent="-361950" defTabSz="868680">
              <a:spcBef>
                <a:spcPts val="0"/>
              </a:spcBef>
              <a:buClr>
                <a:srgbClr val="677480"/>
              </a:buClr>
              <a:buSzPts val="1500"/>
              <a:defRPr sz="1520"/>
            </a:pPr>
            <a:r>
              <a:t>Integer.</a:t>
            </a:r>
            <a:r>
              <a:rPr i="1">
                <a:solidFill>
                  <a:srgbClr val="660E7A"/>
                </a:solidFill>
              </a:rPr>
              <a:t>MAX_VALUE</a:t>
            </a:r>
          </a:p>
          <a:p>
            <a:pPr marL="868680" lvl="1" indent="-361950" defTabSz="868680">
              <a:spcBef>
                <a:spcPts val="0"/>
              </a:spcBef>
              <a:buClr>
                <a:srgbClr val="677480"/>
              </a:buClr>
              <a:buSzPts val="1500"/>
              <a:defRPr sz="1520"/>
            </a:pPr>
            <a:r>
              <a:t>…</a:t>
            </a:r>
          </a:p>
          <a:p>
            <a:pPr marL="0" lvl="1" indent="506729" defTabSz="868680">
              <a:spcBef>
                <a:spcPts val="0"/>
              </a:spcBef>
              <a:buSzTx/>
              <a:buNone/>
              <a:defRPr sz="1520" b="1"/>
            </a:pPr>
            <a:endParaRPr/>
          </a:p>
          <a:p>
            <a:pPr marL="434340" indent="-325754" defTabSz="868680">
              <a:spcBef>
                <a:spcPts val="500"/>
              </a:spcBef>
              <a:buSzPts val="1500"/>
              <a:defRPr sz="1520" b="1"/>
            </a:pPr>
            <a:r>
              <a:t>Conversion to another type:</a:t>
            </a:r>
          </a:p>
          <a:p>
            <a:pPr marL="868680" lvl="1" indent="-361950" defTabSz="868680">
              <a:spcBef>
                <a:spcPts val="0"/>
              </a:spcBef>
              <a:buClr>
                <a:srgbClr val="677480"/>
              </a:buClr>
              <a:buSzPts val="1500"/>
              <a:defRPr sz="1520"/>
            </a:pPr>
            <a:r>
              <a:t>Number::intValue</a:t>
            </a:r>
          </a:p>
          <a:p>
            <a:pPr marL="868680" lvl="1" indent="-361950" defTabSz="868680">
              <a:spcBef>
                <a:spcPts val="0"/>
              </a:spcBef>
              <a:buClr>
                <a:srgbClr val="677480"/>
              </a:buClr>
              <a:buSzPts val="1500"/>
              <a:defRPr sz="1520"/>
            </a:pPr>
            <a:r>
              <a:t>Number::floatValue</a:t>
            </a:r>
          </a:p>
          <a:p>
            <a:pPr marL="868680" lvl="1" indent="-361950" defTabSz="868680">
              <a:spcBef>
                <a:spcPts val="0"/>
              </a:spcBef>
              <a:buClr>
                <a:srgbClr val="677480"/>
              </a:buClr>
              <a:buSzPts val="1500"/>
              <a:defRPr sz="1520"/>
            </a:pPr>
            <a:r>
              <a:t>…</a:t>
            </a:r>
          </a:p>
        </p:txBody>
      </p:sp>
      <p:sp>
        <p:nvSpPr>
          <p:cNvPr id="34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Autoboxing and Unboxing</a:t>
            </a:r>
          </a:p>
        </p:txBody>
      </p:sp>
      <p:sp>
        <p:nvSpPr>
          <p:cNvPr id="350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698" y="1373587"/>
            <a:ext cx="8135578" cy="3552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0"/>
              </a:spcBef>
              <a:buSzTx/>
              <a:buNone/>
              <a:defRPr sz="2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Integer autoboxed = </a:t>
            </a:r>
            <a:r>
              <a:rPr>
                <a:solidFill>
                  <a:srgbClr val="0000FF"/>
                </a:solidFill>
              </a:rPr>
              <a:t>47</a:t>
            </a:r>
            <a:r>
              <a:t>; </a:t>
            </a:r>
            <a:r>
              <a:rPr i="1">
                <a:solidFill>
                  <a:srgbClr val="808080"/>
                </a:solidFill>
              </a:rPr>
              <a:t>// -&gt; Integer.valueOf(47);</a:t>
            </a:r>
            <a:br>
              <a:rPr i="1">
                <a:solidFill>
                  <a:srgbClr val="808080"/>
                </a:solidFill>
              </a:rPr>
            </a:br>
            <a:endParaRPr i="1">
              <a:solidFill>
                <a:srgbClr val="808080"/>
              </a:solidFill>
            </a:endParaRPr>
          </a:p>
          <a:p>
            <a:pPr marL="0" indent="0">
              <a:spcBef>
                <a:spcPts val="1000"/>
              </a:spcBef>
              <a:buSzTx/>
              <a:buNone/>
              <a:defRPr sz="20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262626"/>
                </a:solidFill>
              </a:rPr>
              <a:t>unboxed = Integer.</a:t>
            </a:r>
            <a:r>
              <a:rPr b="0" i="1">
                <a:solidFill>
                  <a:srgbClr val="262626"/>
                </a:solidFill>
              </a:rPr>
              <a:t>valueOf</a:t>
            </a:r>
            <a:r>
              <a:rPr b="0">
                <a:solidFill>
                  <a:srgbClr val="262626"/>
                </a:solidFill>
              </a:rPr>
              <a:t>(</a:t>
            </a:r>
            <a:r>
              <a:rPr b="0">
                <a:solidFill>
                  <a:srgbClr val="0000FF"/>
                </a:solidFill>
              </a:rPr>
              <a:t>47</a:t>
            </a:r>
            <a:r>
              <a:rPr b="0">
                <a:solidFill>
                  <a:srgbClr val="262626"/>
                </a:solidFill>
              </a:rPr>
              <a:t>); </a:t>
            </a:r>
            <a:r>
              <a:rPr b="0" i="1">
                <a:solidFill>
                  <a:srgbClr val="808080"/>
                </a:solidFill>
              </a:rPr>
              <a:t>// -&gt; 47;</a:t>
            </a:r>
          </a:p>
        </p:txBody>
      </p:sp>
      <p:sp>
        <p:nvSpPr>
          <p:cNvPr id="35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Performance Problem Example</a:t>
            </a:r>
          </a:p>
        </p:txBody>
      </p:sp>
      <p:sp>
        <p:nvSpPr>
          <p:cNvPr id="354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700" y="1301382"/>
            <a:ext cx="8155765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 sz="16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long </a:t>
            </a:r>
            <a:r>
              <a:rPr b="0">
                <a:solidFill>
                  <a:srgbClr val="677480"/>
                </a:solidFill>
              </a:rPr>
              <a:t>startTime = System.</a:t>
            </a:r>
            <a:r>
              <a:rPr b="0" i="1">
                <a:solidFill>
                  <a:srgbClr val="677480"/>
                </a:solidFill>
              </a:rPr>
              <a:t>currentTimeMillis</a:t>
            </a:r>
            <a:r>
              <a:rPr b="0">
                <a:solidFill>
                  <a:srgbClr val="677480"/>
                </a:solidFill>
              </a:rPr>
              <a:t>();</a:t>
            </a:r>
            <a:br>
              <a:rPr b="0">
                <a:solidFill>
                  <a:srgbClr val="677480"/>
                </a:solidFill>
              </a:rPr>
            </a:b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Long sum = </a:t>
            </a:r>
            <a:r>
              <a:rPr b="0">
                <a:solidFill>
                  <a:srgbClr val="0000FF"/>
                </a:solidFill>
              </a:rPr>
              <a:t>0L</a:t>
            </a:r>
            <a:r>
              <a:rPr b="0">
                <a:solidFill>
                  <a:srgbClr val="677480"/>
                </a:solidFill>
              </a:rPr>
              <a:t>;</a:t>
            </a:r>
            <a:br>
              <a:rPr b="0">
                <a:solidFill>
                  <a:srgbClr val="677480"/>
                </a:solidFill>
              </a:rPr>
            </a:br>
            <a:r>
              <a:t>for </a:t>
            </a:r>
            <a:r>
              <a:rPr b="0">
                <a:solidFill>
                  <a:srgbClr val="677480"/>
                </a:solidFill>
              </a:rPr>
              <a:t>(Long i = </a:t>
            </a:r>
            <a:r>
              <a:rPr b="0">
                <a:solidFill>
                  <a:srgbClr val="0000FF"/>
                </a:solidFill>
              </a:rPr>
              <a:t>0L</a:t>
            </a:r>
            <a:r>
              <a:rPr b="0">
                <a:solidFill>
                  <a:srgbClr val="677480"/>
                </a:solidFill>
              </a:rPr>
              <a:t>; i &lt; Integer.</a:t>
            </a:r>
            <a:r>
              <a:rPr i="1">
                <a:solidFill>
                  <a:srgbClr val="660E7A"/>
                </a:solidFill>
              </a:rPr>
              <a:t>MAX_VALUE</a:t>
            </a:r>
            <a:r>
              <a:rPr b="0">
                <a:solidFill>
                  <a:srgbClr val="677480"/>
                </a:solidFill>
              </a:rPr>
              <a:t>; i++)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sum += i;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}</a:t>
            </a:r>
            <a:br>
              <a:rPr b="0">
                <a:solidFill>
                  <a:srgbClr val="677480"/>
                </a:solidFill>
              </a:rPr>
            </a:b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67748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"total:" </a:t>
            </a:r>
            <a:r>
              <a:rPr b="0">
                <a:solidFill>
                  <a:srgbClr val="677480"/>
                </a:solidFill>
              </a:rPr>
              <a:t>+ sum);</a:t>
            </a:r>
            <a:br>
              <a:rPr b="0">
                <a:solidFill>
                  <a:srgbClr val="677480"/>
                </a:solidFill>
              </a:rPr>
            </a:br>
            <a:r>
              <a:t>long </a:t>
            </a:r>
            <a:r>
              <a:rPr b="0">
                <a:solidFill>
                  <a:srgbClr val="677480"/>
                </a:solidFill>
              </a:rPr>
              <a:t>executionTime = System.</a:t>
            </a:r>
            <a:r>
              <a:rPr b="0" i="1">
                <a:solidFill>
                  <a:srgbClr val="677480"/>
                </a:solidFill>
              </a:rPr>
              <a:t>currentTimeMillis</a:t>
            </a:r>
            <a:r>
              <a:rPr b="0">
                <a:solidFill>
                  <a:srgbClr val="677480"/>
                </a:solidFill>
              </a:rPr>
              <a:t>() - startTime;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67748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"processing time: " </a:t>
            </a:r>
            <a:r>
              <a:rPr b="0">
                <a:solidFill>
                  <a:srgbClr val="677480"/>
                </a:solidFill>
              </a:rPr>
              <a:t>+ executionTime + </a:t>
            </a:r>
            <a:r>
              <a:rPr>
                <a:solidFill>
                  <a:srgbClr val="008000"/>
                </a:solidFill>
              </a:rPr>
              <a:t>" ms"</a:t>
            </a:r>
            <a:r>
              <a:rPr b="0">
                <a:solidFill>
                  <a:srgbClr val="677480"/>
                </a:solidFill>
              </a:rPr>
              <a:t>);</a:t>
            </a:r>
          </a:p>
        </p:txBody>
      </p:sp>
      <p:sp>
        <p:nvSpPr>
          <p:cNvPr id="35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1" build="p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java.lang.Math</a:t>
            </a:r>
          </a:p>
        </p:txBody>
      </p:sp>
      <p:sp>
        <p:nvSpPr>
          <p:cNvPr id="358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6462602" cy="3552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double </a:t>
            </a:r>
            <a:r>
              <a:rPr b="1">
                <a:solidFill>
                  <a:srgbClr val="000000"/>
                </a:solidFill>
              </a:rPr>
              <a:t>sin</a:t>
            </a:r>
            <a:r>
              <a:rPr>
                <a:solidFill>
                  <a:srgbClr val="000000"/>
                </a:solidFill>
              </a:rPr>
              <a:t>(</a:t>
            </a:r>
            <a:r>
              <a:t>double </a:t>
            </a:r>
            <a:r>
              <a:rPr>
                <a:solidFill>
                  <a:srgbClr val="000000"/>
                </a:solidFill>
              </a:rPr>
              <a:t>a)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double </a:t>
            </a:r>
            <a:r>
              <a:rPr b="1">
                <a:solidFill>
                  <a:srgbClr val="000000"/>
                </a:solidFill>
              </a:rPr>
              <a:t>cos</a:t>
            </a:r>
            <a:r>
              <a:rPr>
                <a:solidFill>
                  <a:srgbClr val="000000"/>
                </a:solidFill>
              </a:rPr>
              <a:t>(</a:t>
            </a:r>
            <a:r>
              <a:t>double </a:t>
            </a:r>
            <a:r>
              <a:rPr>
                <a:solidFill>
                  <a:srgbClr val="000000"/>
                </a:solidFill>
              </a:rPr>
              <a:t>a)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double </a:t>
            </a:r>
            <a:r>
              <a:rPr b="1">
                <a:solidFill>
                  <a:srgbClr val="000000"/>
                </a:solidFill>
              </a:rPr>
              <a:t>exp</a:t>
            </a:r>
            <a:r>
              <a:rPr>
                <a:solidFill>
                  <a:srgbClr val="000000"/>
                </a:solidFill>
              </a:rPr>
              <a:t>(</a:t>
            </a:r>
            <a:r>
              <a:t>double </a:t>
            </a:r>
            <a:r>
              <a:rPr>
                <a:solidFill>
                  <a:srgbClr val="000000"/>
                </a:solidFill>
              </a:rPr>
              <a:t>a)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double </a:t>
            </a:r>
            <a:r>
              <a:rPr b="1">
                <a:solidFill>
                  <a:srgbClr val="000000"/>
                </a:solidFill>
              </a:rPr>
              <a:t>sqrt</a:t>
            </a:r>
            <a:r>
              <a:rPr>
                <a:solidFill>
                  <a:srgbClr val="000000"/>
                </a:solidFill>
              </a:rPr>
              <a:t>(</a:t>
            </a:r>
            <a:r>
              <a:t>double </a:t>
            </a:r>
            <a:r>
              <a:rPr>
                <a:solidFill>
                  <a:srgbClr val="000000"/>
                </a:solidFill>
              </a:rPr>
              <a:t>a)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double </a:t>
            </a:r>
            <a:r>
              <a:rPr b="1">
                <a:solidFill>
                  <a:srgbClr val="000000"/>
                </a:solidFill>
              </a:rPr>
              <a:t>pow</a:t>
            </a:r>
            <a:r>
              <a:rPr>
                <a:solidFill>
                  <a:srgbClr val="000000"/>
                </a:solidFill>
              </a:rPr>
              <a:t>(</a:t>
            </a:r>
            <a:r>
              <a:t>double </a:t>
            </a:r>
            <a:r>
              <a:rPr>
                <a:solidFill>
                  <a:srgbClr val="000000"/>
                </a:solidFill>
              </a:rPr>
              <a:t>a, </a:t>
            </a:r>
            <a:r>
              <a:t>double </a:t>
            </a:r>
            <a:r>
              <a:rPr>
                <a:solidFill>
                  <a:srgbClr val="000000"/>
                </a:solidFill>
              </a:rPr>
              <a:t>b)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int </a:t>
            </a:r>
            <a:r>
              <a:rPr b="1">
                <a:solidFill>
                  <a:srgbClr val="000000"/>
                </a:solidFill>
              </a:rPr>
              <a:t>round</a:t>
            </a:r>
            <a:r>
              <a:rPr>
                <a:solidFill>
                  <a:srgbClr val="000000"/>
                </a:solidFill>
              </a:rPr>
              <a:t>(</a:t>
            </a:r>
            <a:r>
              <a:t>float </a:t>
            </a:r>
            <a:r>
              <a:rPr>
                <a:solidFill>
                  <a:srgbClr val="000000"/>
                </a:solidFill>
              </a:rPr>
              <a:t>a)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int </a:t>
            </a:r>
            <a:r>
              <a:rPr b="1">
                <a:solidFill>
                  <a:srgbClr val="000000"/>
                </a:solidFill>
              </a:rPr>
              <a:t>abs</a:t>
            </a:r>
            <a:r>
              <a:rPr>
                <a:solidFill>
                  <a:srgbClr val="000000"/>
                </a:solidFill>
              </a:rPr>
              <a:t>(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a)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int </a:t>
            </a:r>
            <a:r>
              <a:rPr b="1">
                <a:solidFill>
                  <a:srgbClr val="000000"/>
                </a:solidFill>
              </a:rPr>
              <a:t>max</a:t>
            </a:r>
            <a:r>
              <a:rPr>
                <a:solidFill>
                  <a:srgbClr val="000000"/>
                </a:solidFill>
              </a:rPr>
              <a:t>(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a, 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b)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static int </a:t>
            </a:r>
            <a:r>
              <a:rPr b="1">
                <a:solidFill>
                  <a:srgbClr val="000000"/>
                </a:solidFill>
              </a:rPr>
              <a:t>min</a:t>
            </a:r>
            <a:r>
              <a:rPr>
                <a:solidFill>
                  <a:srgbClr val="000000"/>
                </a:solidFill>
              </a:rPr>
              <a:t>(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a, 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b)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SzTx/>
              <a:buNone/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</p:txBody>
      </p:sp>
      <p:sp>
        <p:nvSpPr>
          <p:cNvPr id="35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java.lang.System</a:t>
            </a:r>
          </a:p>
        </p:txBody>
      </p:sp>
      <p:sp>
        <p:nvSpPr>
          <p:cNvPr id="362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700" y="1373587"/>
            <a:ext cx="7442035" cy="35523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SzPts val="1600"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</a:t>
            </a:r>
            <a:r>
              <a:rPr b="1" i="1">
                <a:solidFill>
                  <a:srgbClr val="660E7A"/>
                </a:solidFill>
              </a:rPr>
              <a:t>out</a:t>
            </a:r>
            <a:r>
              <a:t>.printf(</a:t>
            </a:r>
            <a:r>
              <a:rPr b="1">
                <a:solidFill>
                  <a:srgbClr val="008000"/>
                </a:solidFill>
              </a:rPr>
              <a:t>"Hello World!"</a:t>
            </a:r>
            <a:r>
              <a:t>)</a:t>
            </a:r>
          </a:p>
          <a:p>
            <a:pPr>
              <a:lnSpc>
                <a:spcPct val="120000"/>
              </a:lnSpc>
              <a:buSzPts val="1600"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</a:t>
            </a:r>
            <a:r>
              <a:rPr b="1" i="1">
                <a:solidFill>
                  <a:srgbClr val="660E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08000"/>
                </a:solidFill>
              </a:rPr>
              <a:t>"Hello World!"</a:t>
            </a:r>
            <a:r>
              <a:t>)</a:t>
            </a:r>
          </a:p>
          <a:p>
            <a:pPr>
              <a:lnSpc>
                <a:spcPct val="120000"/>
              </a:lnSpc>
              <a:buSzPts val="1600"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</a:t>
            </a:r>
            <a:r>
              <a:rPr i="1"/>
              <a:t>currentTimeMillis</a:t>
            </a:r>
            <a:r>
              <a:t>()</a:t>
            </a:r>
          </a:p>
          <a:p>
            <a:pPr>
              <a:lnSpc>
                <a:spcPct val="120000"/>
              </a:lnSpc>
              <a:buSzPts val="1600"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</a:t>
            </a:r>
            <a:r>
              <a:rPr i="1"/>
              <a:t>exit</a:t>
            </a:r>
            <a:r>
              <a:t>(</a:t>
            </a:r>
            <a:r>
              <a:rPr>
                <a:solidFill>
                  <a:srgbClr val="0000FF"/>
                </a:solidFill>
              </a:rPr>
              <a:t>1</a:t>
            </a:r>
            <a:r>
              <a:t>)</a:t>
            </a:r>
          </a:p>
          <a:p>
            <a:pPr>
              <a:lnSpc>
                <a:spcPct val="120000"/>
              </a:lnSpc>
              <a:buSzPts val="1600"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</a:t>
            </a:r>
            <a:r>
              <a:rPr i="1"/>
              <a:t>getProperty</a:t>
            </a:r>
            <a:r>
              <a:t>(</a:t>
            </a:r>
            <a:r>
              <a:rPr b="1">
                <a:solidFill>
                  <a:srgbClr val="008000"/>
                </a:solidFill>
              </a:rPr>
              <a:t>"path.separator"</a:t>
            </a:r>
            <a:r>
              <a:t>)</a:t>
            </a:r>
          </a:p>
          <a:p>
            <a:pPr>
              <a:lnSpc>
                <a:spcPct val="120000"/>
              </a:lnSpc>
              <a:buSzPts val="1600"/>
              <a:def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</a:t>
            </a:r>
            <a:r>
              <a:rPr i="1"/>
              <a:t>gc</a:t>
            </a:r>
            <a:r>
              <a:t>()</a:t>
            </a:r>
          </a:p>
        </p:txBody>
      </p:sp>
      <p:sp>
        <p:nvSpPr>
          <p:cNvPr id="36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pic>
        <p:nvPicPr>
          <p:cNvPr id="36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63" y="3408783"/>
            <a:ext cx="336403" cy="267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1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java.util.Scanner</a:t>
            </a:r>
          </a:p>
        </p:txBody>
      </p:sp>
      <p:sp>
        <p:nvSpPr>
          <p:cNvPr id="367" name="Text Placeholder 2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8250302" cy="3552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Scanner scanner 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Scanner(System.</a:t>
            </a:r>
            <a:r>
              <a:rPr b="1" i="1">
                <a:solidFill>
                  <a:srgbClr val="660E7A"/>
                </a:solidFill>
              </a:rPr>
              <a:t>in</a:t>
            </a:r>
            <a:r>
              <a:t>);</a:t>
            </a:r>
            <a:br/>
            <a:endParaRPr/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 string = scanner.next();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count = scanner.nextInt();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FF0000"/>
                </a:solidFill>
              </a:rPr>
              <a:t>scanner.close();</a:t>
            </a:r>
          </a:p>
        </p:txBody>
      </p:sp>
      <p:sp>
        <p:nvSpPr>
          <p:cNvPr id="36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69" name="Rectangle 1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Garbage Collector</a:t>
            </a:r>
          </a:p>
        </p:txBody>
      </p:sp>
      <p:sp>
        <p:nvSpPr>
          <p:cNvPr id="372" name="Місце для номера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pic>
        <p:nvPicPr>
          <p:cNvPr id="37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81" y="1215787"/>
            <a:ext cx="4084638" cy="3668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Debugging</a:t>
            </a:r>
          </a:p>
        </p:txBody>
      </p:sp>
      <p:sp>
        <p:nvSpPr>
          <p:cNvPr id="376" name="Місце для номера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pic>
        <p:nvPicPr>
          <p:cNvPr id="37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7"/>
            <a:ext cx="3034722" cy="839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2250569"/>
            <a:ext cx="4445244" cy="2759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Literature</a:t>
            </a:r>
          </a:p>
        </p:txBody>
      </p:sp>
      <p:sp>
        <p:nvSpPr>
          <p:cNvPr id="381" name="Объект 2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8135574" cy="3552301"/>
          </a:xfrm>
          <a:prstGeom prst="rect">
            <a:avLst/>
          </a:prstGeom>
        </p:spPr>
        <p:txBody>
          <a:bodyPr/>
          <a:lstStyle/>
          <a:p>
            <a:pPr>
              <a:buSzPts val="1600"/>
              <a:defRPr sz="1600"/>
            </a:pPr>
            <a:r>
              <a:t>Java Basics:</a:t>
            </a:r>
          </a:p>
          <a:p>
            <a:pPr lvl="1">
              <a:spcBef>
                <a:spcPts val="0"/>
              </a:spcBef>
              <a:buClr>
                <a:srgbClr val="677480"/>
              </a:buClr>
              <a:buSzPts val="1600"/>
              <a:defRPr sz="16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/>
              </a:rPr>
              <a:t>Getting started</a:t>
            </a:r>
          </a:p>
          <a:p>
            <a:pPr lvl="1">
              <a:spcBef>
                <a:spcPts val="0"/>
              </a:spcBef>
              <a:buClr>
                <a:srgbClr val="677480"/>
              </a:buClr>
              <a:buSzPts val="1600"/>
              <a:defRPr sz="16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/>
              </a:rPr>
              <a:t>Language Basics</a:t>
            </a:r>
          </a:p>
          <a:p>
            <a:pPr lvl="1">
              <a:spcBef>
                <a:spcPts val="0"/>
              </a:spcBef>
              <a:buClr>
                <a:srgbClr val="677480"/>
              </a:buClr>
              <a:buSzPts val="1600"/>
              <a:defRPr sz="16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4"/>
              </a:rPr>
              <a:t>Classes and Objects</a:t>
            </a:r>
          </a:p>
          <a:p>
            <a:pPr lvl="1">
              <a:spcBef>
                <a:spcPts val="0"/>
              </a:spcBef>
              <a:buClr>
                <a:srgbClr val="677480"/>
              </a:buClr>
              <a:buSzPts val="1600"/>
              <a:defRPr sz="16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5"/>
              </a:rPr>
              <a:t>Auto boxing and Unboxing</a:t>
            </a:r>
          </a:p>
          <a:p>
            <a:pPr lvl="1">
              <a:spcBef>
                <a:spcPts val="0"/>
              </a:spcBef>
              <a:buClr>
                <a:srgbClr val="677480"/>
              </a:buClr>
              <a:buSzPts val="1600"/>
              <a:defRPr sz="16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6"/>
              </a:rPr>
              <a:t>Strings</a:t>
            </a:r>
          </a:p>
          <a:p>
            <a:pPr lvl="1">
              <a:spcBef>
                <a:spcPts val="0"/>
              </a:spcBef>
              <a:buClr>
                <a:srgbClr val="677480"/>
              </a:buClr>
              <a:buSzPts val="1600"/>
              <a:defRPr sz="16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7"/>
              </a:rPr>
              <a:t>Arrays</a:t>
            </a:r>
          </a:p>
          <a:p>
            <a:pPr lvl="1">
              <a:spcBef>
                <a:spcPts val="0"/>
              </a:spcBef>
              <a:buClr>
                <a:srgbClr val="677480"/>
              </a:buClr>
              <a:buSzPts val="1600"/>
              <a:defRPr sz="16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8"/>
              </a:rPr>
              <a:t>Memory model</a:t>
            </a:r>
          </a:p>
          <a:p>
            <a:pPr>
              <a:buSzPts val="1600"/>
              <a:defRPr sz="1600"/>
            </a:pPr>
            <a:r>
              <a:t>Books:</a:t>
            </a:r>
          </a:p>
          <a:p>
            <a:pPr lvl="1">
              <a:spcBef>
                <a:spcPts val="0"/>
              </a:spcBef>
              <a:buClr>
                <a:srgbClr val="677480"/>
              </a:buClr>
              <a:buSzPts val="1600"/>
              <a:defRPr sz="1600"/>
            </a:pPr>
            <a:r>
              <a:t>“Clean Code” by Robert Martin (chapter 1-2)</a:t>
            </a:r>
          </a:p>
          <a:p>
            <a:pPr lvl="1">
              <a:spcBef>
                <a:spcPts val="0"/>
              </a:spcBef>
              <a:buClr>
                <a:srgbClr val="677480"/>
              </a:buClr>
              <a:buSzPts val="1600"/>
              <a:defRPr sz="1600"/>
            </a:pPr>
            <a:r>
              <a:t>“Java: The Complete Reference” by Herbert Schildt (chapter 2-6)</a:t>
            </a:r>
          </a:p>
        </p:txBody>
      </p:sp>
      <p:sp>
        <p:nvSpPr>
          <p:cNvPr id="382" name="Місце для номера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7480"/>
                </a:solidFill>
              </a:defRPr>
            </a:lvl1pPr>
          </a:lstStyle>
          <a:p>
            <a:r>
              <a:t>Homework</a:t>
            </a:r>
          </a:p>
        </p:txBody>
      </p:sp>
      <p:sp>
        <p:nvSpPr>
          <p:cNvPr id="385" name="Text Placeholder 15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7755002" cy="3552301"/>
          </a:xfrm>
          <a:prstGeom prst="rect">
            <a:avLst/>
          </a:prstGeom>
        </p:spPr>
        <p:txBody>
          <a:bodyPr/>
          <a:lstStyle/>
          <a:p>
            <a:pPr marL="0" indent="0" defTabSz="667512">
              <a:spcBef>
                <a:spcPts val="400"/>
              </a:spcBef>
              <a:buClrTx/>
              <a:buSzTx/>
              <a:buFontTx/>
              <a:buNone/>
              <a:defRPr sz="1752"/>
            </a:pPr>
            <a:r>
              <a:t>Add simple console menu for manipulation with lectures:</a:t>
            </a:r>
          </a:p>
          <a:p>
            <a:pPr marL="0" indent="0" defTabSz="667512">
              <a:spcBef>
                <a:spcPts val="400"/>
              </a:spcBef>
              <a:buClrTx/>
              <a:buSzTx/>
              <a:buFontTx/>
              <a:buNone/>
              <a:defRPr sz="1752"/>
            </a:pPr>
            <a:r>
              <a:t>1. show all lectures (number and name)</a:t>
            </a:r>
          </a:p>
          <a:p>
            <a:pPr marL="0" indent="0" defTabSz="667512">
              <a:spcBef>
                <a:spcPts val="400"/>
              </a:spcBef>
              <a:buClrTx/>
              <a:buSzTx/>
              <a:buFontTx/>
              <a:buNone/>
              <a:defRPr sz="1752"/>
            </a:pPr>
            <a:r>
              <a:t>2. add new lecture</a:t>
            </a:r>
          </a:p>
          <a:p>
            <a:pPr marL="0" indent="0" defTabSz="667512">
              <a:spcBef>
                <a:spcPts val="400"/>
              </a:spcBef>
              <a:buClrTx/>
              <a:buSzTx/>
              <a:buFontTx/>
              <a:buNone/>
              <a:defRPr sz="1752"/>
            </a:pPr>
            <a:r>
              <a:t>3. delete lecture by number</a:t>
            </a:r>
          </a:p>
          <a:p>
            <a:pPr marL="0" indent="0" defTabSz="667512">
              <a:spcBef>
                <a:spcPts val="400"/>
              </a:spcBef>
              <a:buClrTx/>
              <a:buSzTx/>
              <a:buFontTx/>
              <a:buNone/>
              <a:defRPr sz="1752"/>
            </a:pPr>
            <a:r>
              <a:t>4. get lecture by number</a:t>
            </a:r>
          </a:p>
          <a:p>
            <a:pPr marL="0" indent="0" defTabSz="667512">
              <a:spcBef>
                <a:spcPts val="400"/>
              </a:spcBef>
              <a:buClrTx/>
              <a:buSzTx/>
              <a:buFontTx/>
              <a:buNone/>
              <a:defRPr sz="1752"/>
            </a:pPr>
            <a:r>
              <a:t>5. exit</a:t>
            </a:r>
          </a:p>
          <a:p>
            <a:pPr marL="0" indent="0" defTabSz="667512">
              <a:spcBef>
                <a:spcPts val="400"/>
              </a:spcBef>
              <a:buClrTx/>
              <a:buSzTx/>
              <a:buFontTx/>
              <a:buNone/>
              <a:defRPr sz="1752"/>
            </a:pPr>
            <a:r>
              <a:t>Limitations: Lectures have to be hardcoded as a String. You can't use Collections API, only Arrays. </a:t>
            </a:r>
          </a:p>
          <a:p>
            <a:pPr marL="0" indent="0" defTabSz="667512">
              <a:spcBef>
                <a:spcPts val="400"/>
              </a:spcBef>
              <a:buClrTx/>
              <a:buSzTx/>
              <a:buFontTx/>
              <a:buNone/>
              <a:defRPr sz="1752"/>
            </a:pPr>
            <a:endParaRPr/>
          </a:p>
          <a:p>
            <a:pPr marL="0" indent="0" defTabSz="667512">
              <a:spcBef>
                <a:spcPts val="400"/>
              </a:spcBef>
              <a:buClrTx/>
              <a:buSzTx/>
              <a:buFontTx/>
              <a:buNone/>
              <a:defRPr sz="1752"/>
            </a:pPr>
            <a:r>
              <a:t>*Install </a:t>
            </a:r>
            <a:r>
              <a:rPr b="1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/>
              </a:rPr>
              <a:t>IDE Feature Trainer</a:t>
            </a:r>
            <a:r>
              <a:t> plugin and complete practice for easier further development</a:t>
            </a:r>
          </a:p>
        </p:txBody>
      </p:sp>
      <p:sp>
        <p:nvSpPr>
          <p:cNvPr id="38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387" name="Rectangle 3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88" name="Rectangle 4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89" name="Rectangle 5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56;p29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Java pros</a:t>
            </a:r>
          </a:p>
        </p:txBody>
      </p:sp>
      <p:sp>
        <p:nvSpPr>
          <p:cNvPr id="117" name="Google Shape;257;p29"/>
          <p:cNvSpPr txBox="1">
            <a:spLocks noGrp="1"/>
          </p:cNvSpPr>
          <p:nvPr>
            <p:ph type="body" sz="quarter" idx="1"/>
          </p:nvPr>
        </p:nvSpPr>
        <p:spPr>
          <a:xfrm>
            <a:off x="893700" y="1200149"/>
            <a:ext cx="2371201" cy="3725702"/>
          </a:xfrm>
          <a:prstGeom prst="rect">
            <a:avLst/>
          </a:prstGeom>
        </p:spPr>
        <p:txBody>
          <a:bodyPr/>
          <a:lstStyle/>
          <a:p>
            <a:pPr marL="0" indent="139700">
              <a:lnSpc>
                <a:spcPct val="150000"/>
              </a:lnSpc>
              <a:buSzTx/>
              <a:buNone/>
              <a:defRPr sz="1800"/>
            </a:pPr>
            <a:r>
              <a:t>👍 Cross-platform</a:t>
            </a:r>
          </a:p>
          <a:p>
            <a:pPr marL="0" indent="139700">
              <a:lnSpc>
                <a:spcPct val="150000"/>
              </a:lnSpc>
              <a:buSzTx/>
              <a:buNone/>
              <a:defRPr sz="1800"/>
            </a:pPr>
            <a:r>
              <a:t>👍 Secure</a:t>
            </a:r>
          </a:p>
          <a:p>
            <a:pPr marL="0" indent="139700">
              <a:lnSpc>
                <a:spcPct val="150000"/>
              </a:lnSpc>
              <a:buSzTx/>
              <a:buNone/>
              <a:defRPr sz="1800"/>
            </a:pPr>
            <a:r>
              <a:t>👍 Powerful</a:t>
            </a:r>
          </a:p>
          <a:p>
            <a:pPr marL="0" indent="139700">
              <a:lnSpc>
                <a:spcPct val="150000"/>
              </a:lnSpc>
              <a:buSzTx/>
              <a:buNone/>
              <a:defRPr sz="1800"/>
            </a:pPr>
            <a:r>
              <a:t>👍 Multithreaded</a:t>
            </a:r>
          </a:p>
          <a:p>
            <a:pPr marL="0" indent="139700">
              <a:lnSpc>
                <a:spcPct val="150000"/>
              </a:lnSpc>
              <a:buSzTx/>
              <a:buNone/>
              <a:defRPr sz="1800"/>
            </a:pPr>
            <a:r>
              <a:t>👍…</a:t>
            </a:r>
          </a:p>
          <a:p>
            <a:pPr marL="0" indent="139700">
              <a:lnSpc>
                <a:spcPct val="150000"/>
              </a:lnSpc>
              <a:buSzTx/>
              <a:buNone/>
              <a:defRPr sz="1800"/>
            </a:pPr>
            <a:r>
              <a:t>👍 </a:t>
            </a:r>
            <a:r>
              <a:rPr b="1"/>
              <a:t>Popular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84" y="1304144"/>
            <a:ext cx="38100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34;p34"/>
          <p:cNvSpPr txBox="1">
            <a:spLocks noGrp="1"/>
          </p:cNvSpPr>
          <p:nvPr>
            <p:ph type="title" idx="4294967295"/>
          </p:nvPr>
        </p:nvSpPr>
        <p:spPr>
          <a:xfrm>
            <a:off x="-1" y="725487"/>
            <a:ext cx="5561015" cy="11604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dirty="0"/>
              <a:t>Thanks!</a:t>
            </a:r>
          </a:p>
        </p:txBody>
      </p:sp>
      <p:sp>
        <p:nvSpPr>
          <p:cNvPr id="392" name="Google Shape;335;p34"/>
          <p:cNvSpPr txBox="1">
            <a:spLocks noGrp="1"/>
          </p:cNvSpPr>
          <p:nvPr>
            <p:ph type="body" sz="quarter" idx="4294967295"/>
          </p:nvPr>
        </p:nvSpPr>
        <p:spPr>
          <a:xfrm>
            <a:off x="-1" y="1754188"/>
            <a:ext cx="5561015" cy="784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749808">
              <a:spcBef>
                <a:spcPts val="400"/>
              </a:spcBef>
              <a:buSzTx/>
              <a:buNone/>
              <a:defRPr sz="3936" b="1">
                <a:solidFill>
                  <a:srgbClr val="FFFFFF"/>
                </a:solidFill>
              </a:defRPr>
            </a:lvl1pPr>
          </a:lstStyle>
          <a:p>
            <a:r>
              <a:t>Questions?</a:t>
            </a:r>
          </a:p>
        </p:txBody>
      </p:sp>
      <p:sp>
        <p:nvSpPr>
          <p:cNvPr id="393" name="Google Shape;336;p34"/>
          <p:cNvSpPr txBox="1"/>
          <p:nvPr/>
        </p:nvSpPr>
        <p:spPr>
          <a:xfrm>
            <a:off x="-1" y="2759075"/>
            <a:ext cx="5561015" cy="19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667512">
              <a:spcBef>
                <a:spcPts val="400"/>
              </a:spcBef>
              <a:defRPr sz="1752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Find us in Slack:</a:t>
            </a:r>
          </a:p>
          <a:p>
            <a:pPr defTabSz="667512">
              <a:spcBef>
                <a:spcPts val="400"/>
              </a:spcBef>
              <a:defRPr sz="1752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	@Bohdan </a:t>
            </a:r>
            <a:r>
              <a:rPr dirty="0" err="1"/>
              <a:t>Cherniak</a:t>
            </a:r>
            <a:endParaRPr dirty="0"/>
          </a:p>
          <a:p>
            <a:pPr defTabSz="667512">
              <a:spcBef>
                <a:spcPts val="400"/>
              </a:spcBef>
              <a:defRPr sz="1752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	@Volodymyr </a:t>
            </a:r>
            <a:r>
              <a:rPr dirty="0" err="1"/>
              <a:t>Vedula</a:t>
            </a:r>
            <a:endParaRPr dirty="0"/>
          </a:p>
          <a:p>
            <a:pPr lvl="1" defTabSz="667512">
              <a:spcBef>
                <a:spcPts val="400"/>
              </a:spcBef>
              <a:defRPr sz="1752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           </a:t>
            </a:r>
            <a:r>
              <a:rPr lang="en-US" dirty="0"/>
              <a:t> </a:t>
            </a:r>
            <a:r>
              <a:rPr dirty="0"/>
              <a:t>@Vladyslav </a:t>
            </a:r>
            <a:r>
              <a:rPr dirty="0" err="1"/>
              <a:t>Nikolenko</a:t>
            </a:r>
            <a:endParaRPr dirty="0"/>
          </a:p>
          <a:p>
            <a:pPr defTabSz="667512">
              <a:spcBef>
                <a:spcPts val="400"/>
              </a:spcBef>
              <a:defRPr sz="1752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4" descr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15" y="878950"/>
            <a:ext cx="3901409" cy="390141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Місце для номера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How it works?</a:t>
            </a:r>
          </a:p>
        </p:txBody>
      </p:sp>
      <p:sp>
        <p:nvSpPr>
          <p:cNvPr id="1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130" name="Group 4"/>
          <p:cNvGrpSpPr/>
          <p:nvPr/>
        </p:nvGrpSpPr>
        <p:grpSpPr>
          <a:xfrm>
            <a:off x="749450" y="2521446"/>
            <a:ext cx="1346049" cy="804553"/>
            <a:chOff x="0" y="0"/>
            <a:chExt cx="1346048" cy="804552"/>
          </a:xfrm>
        </p:grpSpPr>
        <p:grpSp>
          <p:nvGrpSpPr>
            <p:cNvPr id="128" name="Google Shape;407;p37"/>
            <p:cNvGrpSpPr/>
            <p:nvPr/>
          </p:nvGrpSpPr>
          <p:grpSpPr>
            <a:xfrm>
              <a:off x="455514" y="-1"/>
              <a:ext cx="347108" cy="420092"/>
              <a:chOff x="0" y="0"/>
              <a:chExt cx="347107" cy="420090"/>
            </a:xfrm>
          </p:grpSpPr>
          <p:sp>
            <p:nvSpPr>
              <p:cNvPr id="125" name="Google Shape;408;p37"/>
              <p:cNvSpPr/>
              <p:nvPr/>
            </p:nvSpPr>
            <p:spPr>
              <a:xfrm>
                <a:off x="-1" y="32165"/>
                <a:ext cx="316469" cy="387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6" y="0"/>
                    </a:moveTo>
                    <a:lnTo>
                      <a:pt x="906" y="28"/>
                    </a:lnTo>
                    <a:lnTo>
                      <a:pt x="698" y="57"/>
                    </a:lnTo>
                    <a:lnTo>
                      <a:pt x="488" y="142"/>
                    </a:lnTo>
                    <a:lnTo>
                      <a:pt x="314" y="227"/>
                    </a:lnTo>
                    <a:lnTo>
                      <a:pt x="174" y="341"/>
                    </a:lnTo>
                    <a:lnTo>
                      <a:pt x="104" y="483"/>
                    </a:lnTo>
                    <a:lnTo>
                      <a:pt x="34" y="654"/>
                    </a:lnTo>
                    <a:lnTo>
                      <a:pt x="0" y="824"/>
                    </a:lnTo>
                    <a:lnTo>
                      <a:pt x="0" y="20606"/>
                    </a:lnTo>
                    <a:lnTo>
                      <a:pt x="34" y="20805"/>
                    </a:lnTo>
                    <a:lnTo>
                      <a:pt x="104" y="20975"/>
                    </a:lnTo>
                    <a:lnTo>
                      <a:pt x="174" y="21146"/>
                    </a:lnTo>
                    <a:lnTo>
                      <a:pt x="314" y="21288"/>
                    </a:lnTo>
                    <a:lnTo>
                      <a:pt x="488" y="21430"/>
                    </a:lnTo>
                    <a:lnTo>
                      <a:pt x="698" y="21515"/>
                    </a:lnTo>
                    <a:lnTo>
                      <a:pt x="906" y="21572"/>
                    </a:lnTo>
                    <a:lnTo>
                      <a:pt x="1116" y="21600"/>
                    </a:lnTo>
                    <a:lnTo>
                      <a:pt x="20486" y="21600"/>
                    </a:lnTo>
                    <a:lnTo>
                      <a:pt x="20694" y="21572"/>
                    </a:lnTo>
                    <a:lnTo>
                      <a:pt x="20904" y="21515"/>
                    </a:lnTo>
                    <a:lnTo>
                      <a:pt x="21112" y="21430"/>
                    </a:lnTo>
                    <a:lnTo>
                      <a:pt x="21288" y="21288"/>
                    </a:lnTo>
                    <a:lnTo>
                      <a:pt x="21426" y="21146"/>
                    </a:lnTo>
                    <a:lnTo>
                      <a:pt x="21496" y="20975"/>
                    </a:lnTo>
                    <a:lnTo>
                      <a:pt x="21566" y="20805"/>
                    </a:lnTo>
                    <a:lnTo>
                      <a:pt x="21600" y="20606"/>
                    </a:lnTo>
                    <a:lnTo>
                      <a:pt x="21600" y="20464"/>
                    </a:lnTo>
                    <a:lnTo>
                      <a:pt x="2509" y="20464"/>
                    </a:lnTo>
                    <a:lnTo>
                      <a:pt x="2300" y="20435"/>
                    </a:lnTo>
                    <a:lnTo>
                      <a:pt x="2090" y="20378"/>
                    </a:lnTo>
                    <a:lnTo>
                      <a:pt x="1882" y="20293"/>
                    </a:lnTo>
                    <a:lnTo>
                      <a:pt x="1708" y="20151"/>
                    </a:lnTo>
                    <a:lnTo>
                      <a:pt x="1568" y="20009"/>
                    </a:lnTo>
                    <a:lnTo>
                      <a:pt x="1498" y="19838"/>
                    </a:lnTo>
                    <a:lnTo>
                      <a:pt x="1428" y="19668"/>
                    </a:lnTo>
                    <a:lnTo>
                      <a:pt x="1394" y="1946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6774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Google Shape;409;p37"/>
              <p:cNvSpPr/>
              <p:nvPr/>
            </p:nvSpPr>
            <p:spPr>
              <a:xfrm>
                <a:off x="30618" y="0"/>
                <a:ext cx="316490" cy="387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43" y="7531"/>
                    </a:moveTo>
                    <a:lnTo>
                      <a:pt x="18883" y="7560"/>
                    </a:lnTo>
                    <a:lnTo>
                      <a:pt x="18987" y="7617"/>
                    </a:lnTo>
                    <a:lnTo>
                      <a:pt x="19057" y="7702"/>
                    </a:lnTo>
                    <a:lnTo>
                      <a:pt x="19091" y="7816"/>
                    </a:lnTo>
                    <a:lnTo>
                      <a:pt x="19057" y="7929"/>
                    </a:lnTo>
                    <a:lnTo>
                      <a:pt x="18987" y="8015"/>
                    </a:lnTo>
                    <a:lnTo>
                      <a:pt x="18883" y="8071"/>
                    </a:lnTo>
                    <a:lnTo>
                      <a:pt x="18743" y="8100"/>
                    </a:lnTo>
                    <a:lnTo>
                      <a:pt x="2857" y="8100"/>
                    </a:lnTo>
                    <a:lnTo>
                      <a:pt x="2717" y="8071"/>
                    </a:lnTo>
                    <a:lnTo>
                      <a:pt x="2613" y="8015"/>
                    </a:lnTo>
                    <a:lnTo>
                      <a:pt x="2543" y="7929"/>
                    </a:lnTo>
                    <a:lnTo>
                      <a:pt x="2509" y="7816"/>
                    </a:lnTo>
                    <a:lnTo>
                      <a:pt x="2543" y="7702"/>
                    </a:lnTo>
                    <a:lnTo>
                      <a:pt x="2613" y="7617"/>
                    </a:lnTo>
                    <a:lnTo>
                      <a:pt x="2717" y="7560"/>
                    </a:lnTo>
                    <a:lnTo>
                      <a:pt x="2857" y="7531"/>
                    </a:lnTo>
                    <a:close/>
                    <a:moveTo>
                      <a:pt x="18883" y="10232"/>
                    </a:moveTo>
                    <a:lnTo>
                      <a:pt x="18987" y="10317"/>
                    </a:lnTo>
                    <a:lnTo>
                      <a:pt x="19057" y="10402"/>
                    </a:lnTo>
                    <a:lnTo>
                      <a:pt x="19091" y="10516"/>
                    </a:lnTo>
                    <a:lnTo>
                      <a:pt x="19057" y="10630"/>
                    </a:lnTo>
                    <a:lnTo>
                      <a:pt x="18987" y="10715"/>
                    </a:lnTo>
                    <a:lnTo>
                      <a:pt x="18883" y="10772"/>
                    </a:lnTo>
                    <a:lnTo>
                      <a:pt x="18743" y="10800"/>
                    </a:lnTo>
                    <a:lnTo>
                      <a:pt x="2857" y="10800"/>
                    </a:lnTo>
                    <a:lnTo>
                      <a:pt x="2717" y="10772"/>
                    </a:lnTo>
                    <a:lnTo>
                      <a:pt x="2613" y="10715"/>
                    </a:lnTo>
                    <a:lnTo>
                      <a:pt x="2543" y="10630"/>
                    </a:lnTo>
                    <a:lnTo>
                      <a:pt x="2509" y="10516"/>
                    </a:lnTo>
                    <a:lnTo>
                      <a:pt x="2543" y="10402"/>
                    </a:lnTo>
                    <a:lnTo>
                      <a:pt x="2613" y="10317"/>
                    </a:lnTo>
                    <a:lnTo>
                      <a:pt x="2717" y="10232"/>
                    </a:lnTo>
                    <a:close/>
                    <a:moveTo>
                      <a:pt x="18743" y="12903"/>
                    </a:moveTo>
                    <a:lnTo>
                      <a:pt x="18883" y="12932"/>
                    </a:lnTo>
                    <a:lnTo>
                      <a:pt x="18987" y="12989"/>
                    </a:lnTo>
                    <a:lnTo>
                      <a:pt x="19057" y="13074"/>
                    </a:lnTo>
                    <a:lnTo>
                      <a:pt x="19091" y="13188"/>
                    </a:lnTo>
                    <a:lnTo>
                      <a:pt x="19057" y="13301"/>
                    </a:lnTo>
                    <a:lnTo>
                      <a:pt x="18987" y="13387"/>
                    </a:lnTo>
                    <a:lnTo>
                      <a:pt x="18883" y="13443"/>
                    </a:lnTo>
                    <a:lnTo>
                      <a:pt x="18743" y="13472"/>
                    </a:lnTo>
                    <a:lnTo>
                      <a:pt x="2857" y="13472"/>
                    </a:lnTo>
                    <a:lnTo>
                      <a:pt x="2717" y="13443"/>
                    </a:lnTo>
                    <a:lnTo>
                      <a:pt x="2613" y="13387"/>
                    </a:lnTo>
                    <a:lnTo>
                      <a:pt x="2543" y="13301"/>
                    </a:lnTo>
                    <a:lnTo>
                      <a:pt x="2509" y="13188"/>
                    </a:lnTo>
                    <a:lnTo>
                      <a:pt x="2543" y="13074"/>
                    </a:lnTo>
                    <a:lnTo>
                      <a:pt x="2613" y="12989"/>
                    </a:lnTo>
                    <a:lnTo>
                      <a:pt x="2717" y="12932"/>
                    </a:lnTo>
                    <a:lnTo>
                      <a:pt x="2857" y="12903"/>
                    </a:lnTo>
                    <a:close/>
                    <a:moveTo>
                      <a:pt x="11775" y="15604"/>
                    </a:moveTo>
                    <a:lnTo>
                      <a:pt x="11915" y="15632"/>
                    </a:lnTo>
                    <a:lnTo>
                      <a:pt x="12019" y="15689"/>
                    </a:lnTo>
                    <a:lnTo>
                      <a:pt x="12089" y="15774"/>
                    </a:lnTo>
                    <a:lnTo>
                      <a:pt x="12124" y="15888"/>
                    </a:lnTo>
                    <a:lnTo>
                      <a:pt x="12089" y="16000"/>
                    </a:lnTo>
                    <a:lnTo>
                      <a:pt x="12019" y="16087"/>
                    </a:lnTo>
                    <a:lnTo>
                      <a:pt x="11915" y="16144"/>
                    </a:lnTo>
                    <a:lnTo>
                      <a:pt x="11775" y="16171"/>
                    </a:lnTo>
                    <a:lnTo>
                      <a:pt x="2857" y="16171"/>
                    </a:lnTo>
                    <a:lnTo>
                      <a:pt x="2717" y="16144"/>
                    </a:lnTo>
                    <a:lnTo>
                      <a:pt x="2613" y="16087"/>
                    </a:lnTo>
                    <a:lnTo>
                      <a:pt x="2543" y="16000"/>
                    </a:lnTo>
                    <a:lnTo>
                      <a:pt x="2509" y="15888"/>
                    </a:lnTo>
                    <a:lnTo>
                      <a:pt x="2543" y="15774"/>
                    </a:lnTo>
                    <a:lnTo>
                      <a:pt x="2613" y="15689"/>
                    </a:lnTo>
                    <a:lnTo>
                      <a:pt x="2717" y="15632"/>
                    </a:lnTo>
                    <a:lnTo>
                      <a:pt x="2857" y="15604"/>
                    </a:lnTo>
                    <a:close/>
                    <a:moveTo>
                      <a:pt x="906" y="0"/>
                    </a:moveTo>
                    <a:lnTo>
                      <a:pt x="698" y="57"/>
                    </a:lnTo>
                    <a:lnTo>
                      <a:pt x="488" y="142"/>
                    </a:lnTo>
                    <a:lnTo>
                      <a:pt x="314" y="256"/>
                    </a:lnTo>
                    <a:lnTo>
                      <a:pt x="175" y="398"/>
                    </a:lnTo>
                    <a:lnTo>
                      <a:pt x="106" y="540"/>
                    </a:lnTo>
                    <a:lnTo>
                      <a:pt x="36" y="711"/>
                    </a:lnTo>
                    <a:lnTo>
                      <a:pt x="0" y="910"/>
                    </a:lnTo>
                    <a:lnTo>
                      <a:pt x="0" y="20690"/>
                    </a:lnTo>
                    <a:lnTo>
                      <a:pt x="36" y="20861"/>
                    </a:lnTo>
                    <a:lnTo>
                      <a:pt x="106" y="21031"/>
                    </a:lnTo>
                    <a:lnTo>
                      <a:pt x="175" y="21173"/>
                    </a:lnTo>
                    <a:lnTo>
                      <a:pt x="314" y="21316"/>
                    </a:lnTo>
                    <a:lnTo>
                      <a:pt x="488" y="21429"/>
                    </a:lnTo>
                    <a:lnTo>
                      <a:pt x="698" y="21515"/>
                    </a:lnTo>
                    <a:lnTo>
                      <a:pt x="906" y="21571"/>
                    </a:lnTo>
                    <a:lnTo>
                      <a:pt x="1115" y="21600"/>
                    </a:lnTo>
                    <a:lnTo>
                      <a:pt x="20485" y="21600"/>
                    </a:lnTo>
                    <a:lnTo>
                      <a:pt x="20694" y="21571"/>
                    </a:lnTo>
                    <a:lnTo>
                      <a:pt x="20902" y="21515"/>
                    </a:lnTo>
                    <a:lnTo>
                      <a:pt x="21112" y="21429"/>
                    </a:lnTo>
                    <a:lnTo>
                      <a:pt x="21286" y="21316"/>
                    </a:lnTo>
                    <a:lnTo>
                      <a:pt x="21426" y="21173"/>
                    </a:lnTo>
                    <a:lnTo>
                      <a:pt x="21494" y="21031"/>
                    </a:lnTo>
                    <a:lnTo>
                      <a:pt x="21564" y="20861"/>
                    </a:lnTo>
                    <a:lnTo>
                      <a:pt x="21600" y="20690"/>
                    </a:lnTo>
                    <a:lnTo>
                      <a:pt x="21600" y="4491"/>
                    </a:lnTo>
                    <a:lnTo>
                      <a:pt x="17907" y="4491"/>
                    </a:lnTo>
                    <a:lnTo>
                      <a:pt x="17523" y="4463"/>
                    </a:lnTo>
                    <a:lnTo>
                      <a:pt x="17210" y="4377"/>
                    </a:lnTo>
                    <a:lnTo>
                      <a:pt x="16897" y="4235"/>
                    </a:lnTo>
                    <a:lnTo>
                      <a:pt x="16618" y="4036"/>
                    </a:lnTo>
                    <a:lnTo>
                      <a:pt x="16409" y="3837"/>
                    </a:lnTo>
                    <a:lnTo>
                      <a:pt x="16235" y="3582"/>
                    </a:lnTo>
                    <a:lnTo>
                      <a:pt x="16130" y="3297"/>
                    </a:lnTo>
                    <a:lnTo>
                      <a:pt x="16096" y="3013"/>
                    </a:lnTo>
                    <a:lnTo>
                      <a:pt x="160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6774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Google Shape;410;p37"/>
              <p:cNvSpPr/>
              <p:nvPr/>
            </p:nvSpPr>
            <p:spPr>
              <a:xfrm>
                <a:off x="276653" y="0"/>
                <a:ext cx="70455" cy="70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7531"/>
                    </a:lnTo>
                    <a:lnTo>
                      <a:pt x="314" y="18467"/>
                    </a:lnTo>
                    <a:lnTo>
                      <a:pt x="782" y="19409"/>
                    </a:lnTo>
                    <a:lnTo>
                      <a:pt x="1410" y="20030"/>
                    </a:lnTo>
                    <a:lnTo>
                      <a:pt x="2191" y="20658"/>
                    </a:lnTo>
                    <a:lnTo>
                      <a:pt x="2973" y="21126"/>
                    </a:lnTo>
                    <a:lnTo>
                      <a:pt x="3915" y="21440"/>
                    </a:lnTo>
                    <a:lnTo>
                      <a:pt x="5011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6774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29" name="Rectangle 23"/>
            <p:cNvSpPr txBox="1"/>
            <p:nvPr/>
          </p:nvSpPr>
          <p:spPr>
            <a:xfrm>
              <a:off x="0" y="497211"/>
              <a:ext cx="13460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t>HelloWorld.java</a:t>
              </a:r>
            </a:p>
          </p:txBody>
        </p:sp>
      </p:grpSp>
      <p:grpSp>
        <p:nvGrpSpPr>
          <p:cNvPr id="138" name="Group 2"/>
          <p:cNvGrpSpPr/>
          <p:nvPr/>
        </p:nvGrpSpPr>
        <p:grpSpPr>
          <a:xfrm>
            <a:off x="1830297" y="2376176"/>
            <a:ext cx="2161333" cy="949823"/>
            <a:chOff x="0" y="0"/>
            <a:chExt cx="2161331" cy="949821"/>
          </a:xfrm>
        </p:grpSpPr>
        <p:grpSp>
          <p:nvGrpSpPr>
            <p:cNvPr id="134" name="Google Shape;407;p37"/>
            <p:cNvGrpSpPr/>
            <p:nvPr/>
          </p:nvGrpSpPr>
          <p:grpSpPr>
            <a:xfrm>
              <a:off x="1169433" y="122514"/>
              <a:ext cx="347108" cy="420092"/>
              <a:chOff x="0" y="0"/>
              <a:chExt cx="347107" cy="420090"/>
            </a:xfrm>
          </p:grpSpPr>
          <p:sp>
            <p:nvSpPr>
              <p:cNvPr id="131" name="Google Shape;408;p37"/>
              <p:cNvSpPr/>
              <p:nvPr/>
            </p:nvSpPr>
            <p:spPr>
              <a:xfrm>
                <a:off x="-1" y="32165"/>
                <a:ext cx="316469" cy="387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6" y="0"/>
                    </a:moveTo>
                    <a:lnTo>
                      <a:pt x="906" y="28"/>
                    </a:lnTo>
                    <a:lnTo>
                      <a:pt x="698" y="57"/>
                    </a:lnTo>
                    <a:lnTo>
                      <a:pt x="488" y="142"/>
                    </a:lnTo>
                    <a:lnTo>
                      <a:pt x="314" y="227"/>
                    </a:lnTo>
                    <a:lnTo>
                      <a:pt x="174" y="341"/>
                    </a:lnTo>
                    <a:lnTo>
                      <a:pt x="104" y="483"/>
                    </a:lnTo>
                    <a:lnTo>
                      <a:pt x="34" y="654"/>
                    </a:lnTo>
                    <a:lnTo>
                      <a:pt x="0" y="824"/>
                    </a:lnTo>
                    <a:lnTo>
                      <a:pt x="0" y="20606"/>
                    </a:lnTo>
                    <a:lnTo>
                      <a:pt x="34" y="20805"/>
                    </a:lnTo>
                    <a:lnTo>
                      <a:pt x="104" y="20975"/>
                    </a:lnTo>
                    <a:lnTo>
                      <a:pt x="174" y="21146"/>
                    </a:lnTo>
                    <a:lnTo>
                      <a:pt x="314" y="21288"/>
                    </a:lnTo>
                    <a:lnTo>
                      <a:pt x="488" y="21430"/>
                    </a:lnTo>
                    <a:lnTo>
                      <a:pt x="698" y="21515"/>
                    </a:lnTo>
                    <a:lnTo>
                      <a:pt x="906" y="21572"/>
                    </a:lnTo>
                    <a:lnTo>
                      <a:pt x="1116" y="21600"/>
                    </a:lnTo>
                    <a:lnTo>
                      <a:pt x="20486" y="21600"/>
                    </a:lnTo>
                    <a:lnTo>
                      <a:pt x="20694" y="21572"/>
                    </a:lnTo>
                    <a:lnTo>
                      <a:pt x="20904" y="21515"/>
                    </a:lnTo>
                    <a:lnTo>
                      <a:pt x="21112" y="21430"/>
                    </a:lnTo>
                    <a:lnTo>
                      <a:pt x="21288" y="21288"/>
                    </a:lnTo>
                    <a:lnTo>
                      <a:pt x="21426" y="21146"/>
                    </a:lnTo>
                    <a:lnTo>
                      <a:pt x="21496" y="20975"/>
                    </a:lnTo>
                    <a:lnTo>
                      <a:pt x="21566" y="20805"/>
                    </a:lnTo>
                    <a:lnTo>
                      <a:pt x="21600" y="20606"/>
                    </a:lnTo>
                    <a:lnTo>
                      <a:pt x="21600" y="20464"/>
                    </a:lnTo>
                    <a:lnTo>
                      <a:pt x="2509" y="20464"/>
                    </a:lnTo>
                    <a:lnTo>
                      <a:pt x="2300" y="20435"/>
                    </a:lnTo>
                    <a:lnTo>
                      <a:pt x="2090" y="20378"/>
                    </a:lnTo>
                    <a:lnTo>
                      <a:pt x="1882" y="20293"/>
                    </a:lnTo>
                    <a:lnTo>
                      <a:pt x="1708" y="20151"/>
                    </a:lnTo>
                    <a:lnTo>
                      <a:pt x="1568" y="20009"/>
                    </a:lnTo>
                    <a:lnTo>
                      <a:pt x="1498" y="19838"/>
                    </a:lnTo>
                    <a:lnTo>
                      <a:pt x="1428" y="19668"/>
                    </a:lnTo>
                    <a:lnTo>
                      <a:pt x="1394" y="1946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Google Shape;409;p37"/>
              <p:cNvSpPr/>
              <p:nvPr/>
            </p:nvSpPr>
            <p:spPr>
              <a:xfrm>
                <a:off x="30618" y="0"/>
                <a:ext cx="316490" cy="387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43" y="7531"/>
                    </a:moveTo>
                    <a:lnTo>
                      <a:pt x="18883" y="7560"/>
                    </a:lnTo>
                    <a:lnTo>
                      <a:pt x="18987" y="7617"/>
                    </a:lnTo>
                    <a:lnTo>
                      <a:pt x="19057" y="7702"/>
                    </a:lnTo>
                    <a:lnTo>
                      <a:pt x="19091" y="7816"/>
                    </a:lnTo>
                    <a:lnTo>
                      <a:pt x="19057" y="7929"/>
                    </a:lnTo>
                    <a:lnTo>
                      <a:pt x="18987" y="8015"/>
                    </a:lnTo>
                    <a:lnTo>
                      <a:pt x="18883" y="8071"/>
                    </a:lnTo>
                    <a:lnTo>
                      <a:pt x="18743" y="8100"/>
                    </a:lnTo>
                    <a:lnTo>
                      <a:pt x="2857" y="8100"/>
                    </a:lnTo>
                    <a:lnTo>
                      <a:pt x="2717" y="8071"/>
                    </a:lnTo>
                    <a:lnTo>
                      <a:pt x="2613" y="8015"/>
                    </a:lnTo>
                    <a:lnTo>
                      <a:pt x="2543" y="7929"/>
                    </a:lnTo>
                    <a:lnTo>
                      <a:pt x="2509" y="7816"/>
                    </a:lnTo>
                    <a:lnTo>
                      <a:pt x="2543" y="7702"/>
                    </a:lnTo>
                    <a:lnTo>
                      <a:pt x="2613" y="7617"/>
                    </a:lnTo>
                    <a:lnTo>
                      <a:pt x="2717" y="7560"/>
                    </a:lnTo>
                    <a:lnTo>
                      <a:pt x="2857" y="7531"/>
                    </a:lnTo>
                    <a:close/>
                    <a:moveTo>
                      <a:pt x="18883" y="10232"/>
                    </a:moveTo>
                    <a:lnTo>
                      <a:pt x="18987" y="10317"/>
                    </a:lnTo>
                    <a:lnTo>
                      <a:pt x="19057" y="10402"/>
                    </a:lnTo>
                    <a:lnTo>
                      <a:pt x="19091" y="10516"/>
                    </a:lnTo>
                    <a:lnTo>
                      <a:pt x="19057" y="10630"/>
                    </a:lnTo>
                    <a:lnTo>
                      <a:pt x="18987" y="10715"/>
                    </a:lnTo>
                    <a:lnTo>
                      <a:pt x="18883" y="10772"/>
                    </a:lnTo>
                    <a:lnTo>
                      <a:pt x="18743" y="10800"/>
                    </a:lnTo>
                    <a:lnTo>
                      <a:pt x="2857" y="10800"/>
                    </a:lnTo>
                    <a:lnTo>
                      <a:pt x="2717" y="10772"/>
                    </a:lnTo>
                    <a:lnTo>
                      <a:pt x="2613" y="10715"/>
                    </a:lnTo>
                    <a:lnTo>
                      <a:pt x="2543" y="10630"/>
                    </a:lnTo>
                    <a:lnTo>
                      <a:pt x="2509" y="10516"/>
                    </a:lnTo>
                    <a:lnTo>
                      <a:pt x="2543" y="10402"/>
                    </a:lnTo>
                    <a:lnTo>
                      <a:pt x="2613" y="10317"/>
                    </a:lnTo>
                    <a:lnTo>
                      <a:pt x="2717" y="10232"/>
                    </a:lnTo>
                    <a:close/>
                    <a:moveTo>
                      <a:pt x="18743" y="12903"/>
                    </a:moveTo>
                    <a:lnTo>
                      <a:pt x="18883" y="12932"/>
                    </a:lnTo>
                    <a:lnTo>
                      <a:pt x="18987" y="12989"/>
                    </a:lnTo>
                    <a:lnTo>
                      <a:pt x="19057" y="13074"/>
                    </a:lnTo>
                    <a:lnTo>
                      <a:pt x="19091" y="13188"/>
                    </a:lnTo>
                    <a:lnTo>
                      <a:pt x="19057" y="13301"/>
                    </a:lnTo>
                    <a:lnTo>
                      <a:pt x="18987" y="13387"/>
                    </a:lnTo>
                    <a:lnTo>
                      <a:pt x="18883" y="13443"/>
                    </a:lnTo>
                    <a:lnTo>
                      <a:pt x="18743" y="13472"/>
                    </a:lnTo>
                    <a:lnTo>
                      <a:pt x="2857" y="13472"/>
                    </a:lnTo>
                    <a:lnTo>
                      <a:pt x="2717" y="13443"/>
                    </a:lnTo>
                    <a:lnTo>
                      <a:pt x="2613" y="13387"/>
                    </a:lnTo>
                    <a:lnTo>
                      <a:pt x="2543" y="13301"/>
                    </a:lnTo>
                    <a:lnTo>
                      <a:pt x="2509" y="13188"/>
                    </a:lnTo>
                    <a:lnTo>
                      <a:pt x="2543" y="13074"/>
                    </a:lnTo>
                    <a:lnTo>
                      <a:pt x="2613" y="12989"/>
                    </a:lnTo>
                    <a:lnTo>
                      <a:pt x="2717" y="12932"/>
                    </a:lnTo>
                    <a:lnTo>
                      <a:pt x="2857" y="12903"/>
                    </a:lnTo>
                    <a:close/>
                    <a:moveTo>
                      <a:pt x="11775" y="15604"/>
                    </a:moveTo>
                    <a:lnTo>
                      <a:pt x="11915" y="15632"/>
                    </a:lnTo>
                    <a:lnTo>
                      <a:pt x="12019" y="15689"/>
                    </a:lnTo>
                    <a:lnTo>
                      <a:pt x="12089" y="15774"/>
                    </a:lnTo>
                    <a:lnTo>
                      <a:pt x="12124" y="15888"/>
                    </a:lnTo>
                    <a:lnTo>
                      <a:pt x="12089" y="16000"/>
                    </a:lnTo>
                    <a:lnTo>
                      <a:pt x="12019" y="16087"/>
                    </a:lnTo>
                    <a:lnTo>
                      <a:pt x="11915" y="16144"/>
                    </a:lnTo>
                    <a:lnTo>
                      <a:pt x="11775" y="16171"/>
                    </a:lnTo>
                    <a:lnTo>
                      <a:pt x="2857" y="16171"/>
                    </a:lnTo>
                    <a:lnTo>
                      <a:pt x="2717" y="16144"/>
                    </a:lnTo>
                    <a:lnTo>
                      <a:pt x="2613" y="16087"/>
                    </a:lnTo>
                    <a:lnTo>
                      <a:pt x="2543" y="16000"/>
                    </a:lnTo>
                    <a:lnTo>
                      <a:pt x="2509" y="15888"/>
                    </a:lnTo>
                    <a:lnTo>
                      <a:pt x="2543" y="15774"/>
                    </a:lnTo>
                    <a:lnTo>
                      <a:pt x="2613" y="15689"/>
                    </a:lnTo>
                    <a:lnTo>
                      <a:pt x="2717" y="15632"/>
                    </a:lnTo>
                    <a:lnTo>
                      <a:pt x="2857" y="15604"/>
                    </a:lnTo>
                    <a:close/>
                    <a:moveTo>
                      <a:pt x="906" y="0"/>
                    </a:moveTo>
                    <a:lnTo>
                      <a:pt x="698" y="57"/>
                    </a:lnTo>
                    <a:lnTo>
                      <a:pt x="488" y="142"/>
                    </a:lnTo>
                    <a:lnTo>
                      <a:pt x="314" y="256"/>
                    </a:lnTo>
                    <a:lnTo>
                      <a:pt x="175" y="398"/>
                    </a:lnTo>
                    <a:lnTo>
                      <a:pt x="106" y="540"/>
                    </a:lnTo>
                    <a:lnTo>
                      <a:pt x="36" y="711"/>
                    </a:lnTo>
                    <a:lnTo>
                      <a:pt x="0" y="910"/>
                    </a:lnTo>
                    <a:lnTo>
                      <a:pt x="0" y="20690"/>
                    </a:lnTo>
                    <a:lnTo>
                      <a:pt x="36" y="20861"/>
                    </a:lnTo>
                    <a:lnTo>
                      <a:pt x="106" y="21031"/>
                    </a:lnTo>
                    <a:lnTo>
                      <a:pt x="175" y="21173"/>
                    </a:lnTo>
                    <a:lnTo>
                      <a:pt x="314" y="21316"/>
                    </a:lnTo>
                    <a:lnTo>
                      <a:pt x="488" y="21429"/>
                    </a:lnTo>
                    <a:lnTo>
                      <a:pt x="698" y="21515"/>
                    </a:lnTo>
                    <a:lnTo>
                      <a:pt x="906" y="21571"/>
                    </a:lnTo>
                    <a:lnTo>
                      <a:pt x="1115" y="21600"/>
                    </a:lnTo>
                    <a:lnTo>
                      <a:pt x="20485" y="21600"/>
                    </a:lnTo>
                    <a:lnTo>
                      <a:pt x="20694" y="21571"/>
                    </a:lnTo>
                    <a:lnTo>
                      <a:pt x="20902" y="21515"/>
                    </a:lnTo>
                    <a:lnTo>
                      <a:pt x="21112" y="21429"/>
                    </a:lnTo>
                    <a:lnTo>
                      <a:pt x="21286" y="21316"/>
                    </a:lnTo>
                    <a:lnTo>
                      <a:pt x="21426" y="21173"/>
                    </a:lnTo>
                    <a:lnTo>
                      <a:pt x="21494" y="21031"/>
                    </a:lnTo>
                    <a:lnTo>
                      <a:pt x="21564" y="20861"/>
                    </a:lnTo>
                    <a:lnTo>
                      <a:pt x="21600" y="20690"/>
                    </a:lnTo>
                    <a:lnTo>
                      <a:pt x="21600" y="4491"/>
                    </a:lnTo>
                    <a:lnTo>
                      <a:pt x="17907" y="4491"/>
                    </a:lnTo>
                    <a:lnTo>
                      <a:pt x="17523" y="4463"/>
                    </a:lnTo>
                    <a:lnTo>
                      <a:pt x="17210" y="4377"/>
                    </a:lnTo>
                    <a:lnTo>
                      <a:pt x="16897" y="4235"/>
                    </a:lnTo>
                    <a:lnTo>
                      <a:pt x="16618" y="4036"/>
                    </a:lnTo>
                    <a:lnTo>
                      <a:pt x="16409" y="3837"/>
                    </a:lnTo>
                    <a:lnTo>
                      <a:pt x="16235" y="3582"/>
                    </a:lnTo>
                    <a:lnTo>
                      <a:pt x="16130" y="3297"/>
                    </a:lnTo>
                    <a:lnTo>
                      <a:pt x="16096" y="3013"/>
                    </a:lnTo>
                    <a:lnTo>
                      <a:pt x="160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Google Shape;410;p37"/>
              <p:cNvSpPr/>
              <p:nvPr/>
            </p:nvSpPr>
            <p:spPr>
              <a:xfrm>
                <a:off x="276653" y="0"/>
                <a:ext cx="70455" cy="70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7531"/>
                    </a:lnTo>
                    <a:lnTo>
                      <a:pt x="314" y="18467"/>
                    </a:lnTo>
                    <a:lnTo>
                      <a:pt x="782" y="19409"/>
                    </a:lnTo>
                    <a:lnTo>
                      <a:pt x="1410" y="20030"/>
                    </a:lnTo>
                    <a:lnTo>
                      <a:pt x="2191" y="20658"/>
                    </a:lnTo>
                    <a:lnTo>
                      <a:pt x="2973" y="21126"/>
                    </a:lnTo>
                    <a:lnTo>
                      <a:pt x="3915" y="21440"/>
                    </a:lnTo>
                    <a:lnTo>
                      <a:pt x="5011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5" name="Rectangle 24"/>
            <p:cNvSpPr txBox="1"/>
            <p:nvPr/>
          </p:nvSpPr>
          <p:spPr>
            <a:xfrm>
              <a:off x="736367" y="642481"/>
              <a:ext cx="1424965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r>
                <a:t>HelloWorld.class</a:t>
              </a:r>
            </a:p>
          </p:txBody>
        </p:sp>
        <p:sp>
          <p:nvSpPr>
            <p:cNvPr id="136" name="Straight Arrow Connector 26"/>
            <p:cNvSpPr/>
            <p:nvPr/>
          </p:nvSpPr>
          <p:spPr>
            <a:xfrm>
              <a:off x="78580" y="339242"/>
              <a:ext cx="722135" cy="1"/>
            </a:xfrm>
            <a:prstGeom prst="line">
              <a:avLst/>
            </a:prstGeom>
            <a:noFill/>
            <a:ln w="19050" cap="flat">
              <a:solidFill>
                <a:srgbClr val="1C83C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" name="Rectangle 27"/>
            <p:cNvSpPr txBox="1"/>
            <p:nvPr/>
          </p:nvSpPr>
          <p:spPr>
            <a:xfrm>
              <a:off x="0" y="0"/>
              <a:ext cx="883687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javac.exe</a:t>
              </a:r>
            </a:p>
          </p:txBody>
        </p:sp>
      </p:grpSp>
      <p:grpSp>
        <p:nvGrpSpPr>
          <p:cNvPr id="170" name="Group 7"/>
          <p:cNvGrpSpPr/>
          <p:nvPr/>
        </p:nvGrpSpPr>
        <p:grpSpPr>
          <a:xfrm>
            <a:off x="3627120" y="1215787"/>
            <a:ext cx="4918041" cy="3360129"/>
            <a:chOff x="0" y="0"/>
            <a:chExt cx="4918040" cy="3360127"/>
          </a:xfrm>
        </p:grpSpPr>
        <p:grpSp>
          <p:nvGrpSpPr>
            <p:cNvPr id="149" name="Group 5"/>
            <p:cNvGrpSpPr/>
            <p:nvPr/>
          </p:nvGrpSpPr>
          <p:grpSpPr>
            <a:xfrm>
              <a:off x="-1" y="1169099"/>
              <a:ext cx="3155958" cy="831845"/>
              <a:chOff x="0" y="0"/>
              <a:chExt cx="3155956" cy="831845"/>
            </a:xfrm>
          </p:grpSpPr>
          <p:sp>
            <p:nvSpPr>
              <p:cNvPr id="139" name="Straight Arrow Connector 28"/>
              <p:cNvSpPr/>
              <p:nvPr/>
            </p:nvSpPr>
            <p:spPr>
              <a:xfrm>
                <a:off x="0" y="341624"/>
                <a:ext cx="787429" cy="1"/>
              </a:xfrm>
              <a:prstGeom prst="line">
                <a:avLst/>
              </a:prstGeom>
              <a:noFill/>
              <a:ln w="19050" cap="flat">
                <a:solidFill>
                  <a:srgbClr val="EE005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Rectangle 29"/>
              <p:cNvSpPr txBox="1"/>
              <p:nvPr/>
            </p:nvSpPr>
            <p:spPr>
              <a:xfrm>
                <a:off x="39418" y="0"/>
                <a:ext cx="766376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000000"/>
                    </a:solidFill>
                  </a:defRPr>
                </a:lvl1pPr>
              </a:lstStyle>
              <a:p>
                <a:r>
                  <a:t>java.exe</a:t>
                </a:r>
              </a:p>
            </p:txBody>
          </p:sp>
          <p:grpSp>
            <p:nvGrpSpPr>
              <p:cNvPr id="147" name="Google Shape;615;p37"/>
              <p:cNvGrpSpPr/>
              <p:nvPr/>
            </p:nvGrpSpPr>
            <p:grpSpPr>
              <a:xfrm>
                <a:off x="2704725" y="10489"/>
                <a:ext cx="451232" cy="432862"/>
                <a:chOff x="0" y="0"/>
                <a:chExt cx="451231" cy="432860"/>
              </a:xfrm>
            </p:grpSpPr>
            <p:sp>
              <p:nvSpPr>
                <p:cNvPr id="141" name="Google Shape;616;p37"/>
                <p:cNvSpPr/>
                <p:nvPr/>
              </p:nvSpPr>
              <p:spPr>
                <a:xfrm>
                  <a:off x="279203" y="-1"/>
                  <a:ext cx="134764" cy="149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547" y="0"/>
                      </a:moveTo>
                      <a:lnTo>
                        <a:pt x="14974" y="76"/>
                      </a:lnTo>
                      <a:lnTo>
                        <a:pt x="14401" y="148"/>
                      </a:lnTo>
                      <a:lnTo>
                        <a:pt x="13255" y="445"/>
                      </a:lnTo>
                      <a:lnTo>
                        <a:pt x="12683" y="666"/>
                      </a:lnTo>
                      <a:lnTo>
                        <a:pt x="12194" y="963"/>
                      </a:lnTo>
                      <a:lnTo>
                        <a:pt x="11782" y="1257"/>
                      </a:lnTo>
                      <a:lnTo>
                        <a:pt x="11373" y="1629"/>
                      </a:lnTo>
                      <a:lnTo>
                        <a:pt x="10964" y="1999"/>
                      </a:lnTo>
                      <a:lnTo>
                        <a:pt x="10636" y="2441"/>
                      </a:lnTo>
                      <a:lnTo>
                        <a:pt x="10311" y="2886"/>
                      </a:lnTo>
                      <a:lnTo>
                        <a:pt x="10066" y="3328"/>
                      </a:lnTo>
                      <a:lnTo>
                        <a:pt x="9818" y="3846"/>
                      </a:lnTo>
                      <a:lnTo>
                        <a:pt x="9738" y="4364"/>
                      </a:lnTo>
                      <a:lnTo>
                        <a:pt x="9654" y="4882"/>
                      </a:lnTo>
                      <a:lnTo>
                        <a:pt x="9574" y="5476"/>
                      </a:lnTo>
                      <a:lnTo>
                        <a:pt x="9654" y="6287"/>
                      </a:lnTo>
                      <a:lnTo>
                        <a:pt x="9902" y="7102"/>
                      </a:lnTo>
                      <a:lnTo>
                        <a:pt x="10227" y="7841"/>
                      </a:lnTo>
                      <a:lnTo>
                        <a:pt x="10636" y="8507"/>
                      </a:lnTo>
                      <a:lnTo>
                        <a:pt x="0" y="19825"/>
                      </a:lnTo>
                      <a:lnTo>
                        <a:pt x="1229" y="20637"/>
                      </a:lnTo>
                      <a:lnTo>
                        <a:pt x="2375" y="21600"/>
                      </a:lnTo>
                      <a:lnTo>
                        <a:pt x="13011" y="10355"/>
                      </a:lnTo>
                      <a:lnTo>
                        <a:pt x="13584" y="10579"/>
                      </a:lnTo>
                      <a:lnTo>
                        <a:pt x="14237" y="10727"/>
                      </a:lnTo>
                      <a:lnTo>
                        <a:pt x="14890" y="10800"/>
                      </a:lnTo>
                      <a:lnTo>
                        <a:pt x="15547" y="10873"/>
                      </a:lnTo>
                      <a:lnTo>
                        <a:pt x="16200" y="10800"/>
                      </a:lnTo>
                      <a:lnTo>
                        <a:pt x="16773" y="10727"/>
                      </a:lnTo>
                      <a:lnTo>
                        <a:pt x="17346" y="10652"/>
                      </a:lnTo>
                      <a:lnTo>
                        <a:pt x="17918" y="10431"/>
                      </a:lnTo>
                      <a:lnTo>
                        <a:pt x="18411" y="10209"/>
                      </a:lnTo>
                      <a:lnTo>
                        <a:pt x="18900" y="9913"/>
                      </a:lnTo>
                      <a:lnTo>
                        <a:pt x="19392" y="9616"/>
                      </a:lnTo>
                      <a:lnTo>
                        <a:pt x="20210" y="8877"/>
                      </a:lnTo>
                      <a:lnTo>
                        <a:pt x="20538" y="8507"/>
                      </a:lnTo>
                      <a:lnTo>
                        <a:pt x="20863" y="7989"/>
                      </a:lnTo>
                      <a:lnTo>
                        <a:pt x="21111" y="7544"/>
                      </a:lnTo>
                      <a:lnTo>
                        <a:pt x="21272" y="7026"/>
                      </a:lnTo>
                      <a:lnTo>
                        <a:pt x="21436" y="6508"/>
                      </a:lnTo>
                      <a:lnTo>
                        <a:pt x="21520" y="5994"/>
                      </a:lnTo>
                      <a:lnTo>
                        <a:pt x="21600" y="5476"/>
                      </a:lnTo>
                      <a:lnTo>
                        <a:pt x="21520" y="4882"/>
                      </a:lnTo>
                      <a:lnTo>
                        <a:pt x="21436" y="4364"/>
                      </a:lnTo>
                      <a:lnTo>
                        <a:pt x="21272" y="3846"/>
                      </a:lnTo>
                      <a:lnTo>
                        <a:pt x="21111" y="3328"/>
                      </a:lnTo>
                      <a:lnTo>
                        <a:pt x="20863" y="2886"/>
                      </a:lnTo>
                      <a:lnTo>
                        <a:pt x="20538" y="2441"/>
                      </a:lnTo>
                      <a:lnTo>
                        <a:pt x="20210" y="1999"/>
                      </a:lnTo>
                      <a:lnTo>
                        <a:pt x="19801" y="1629"/>
                      </a:lnTo>
                      <a:lnTo>
                        <a:pt x="19392" y="1257"/>
                      </a:lnTo>
                      <a:lnTo>
                        <a:pt x="18900" y="963"/>
                      </a:lnTo>
                      <a:lnTo>
                        <a:pt x="18411" y="666"/>
                      </a:lnTo>
                      <a:lnTo>
                        <a:pt x="17918" y="445"/>
                      </a:lnTo>
                      <a:lnTo>
                        <a:pt x="16773" y="148"/>
                      </a:lnTo>
                      <a:lnTo>
                        <a:pt x="16200" y="76"/>
                      </a:lnTo>
                      <a:lnTo>
                        <a:pt x="155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chemeClr val="accent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2" name="Google Shape;617;p37"/>
                <p:cNvSpPr/>
                <p:nvPr/>
              </p:nvSpPr>
              <p:spPr>
                <a:xfrm>
                  <a:off x="75031" y="21945"/>
                  <a:ext cx="107197" cy="1240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582" y="0"/>
                      </a:moveTo>
                      <a:lnTo>
                        <a:pt x="5862" y="91"/>
                      </a:lnTo>
                      <a:lnTo>
                        <a:pt x="5142" y="269"/>
                      </a:lnTo>
                      <a:lnTo>
                        <a:pt x="4527" y="535"/>
                      </a:lnTo>
                      <a:lnTo>
                        <a:pt x="3807" y="801"/>
                      </a:lnTo>
                      <a:lnTo>
                        <a:pt x="3188" y="1157"/>
                      </a:lnTo>
                      <a:lnTo>
                        <a:pt x="2674" y="1514"/>
                      </a:lnTo>
                      <a:lnTo>
                        <a:pt x="1647" y="2402"/>
                      </a:lnTo>
                      <a:lnTo>
                        <a:pt x="1234" y="2933"/>
                      </a:lnTo>
                      <a:lnTo>
                        <a:pt x="825" y="3468"/>
                      </a:lnTo>
                      <a:lnTo>
                        <a:pt x="514" y="4000"/>
                      </a:lnTo>
                      <a:lnTo>
                        <a:pt x="312" y="4622"/>
                      </a:lnTo>
                      <a:lnTo>
                        <a:pt x="105" y="5335"/>
                      </a:lnTo>
                      <a:lnTo>
                        <a:pt x="0" y="5958"/>
                      </a:lnTo>
                      <a:lnTo>
                        <a:pt x="0" y="7290"/>
                      </a:lnTo>
                      <a:lnTo>
                        <a:pt x="105" y="7912"/>
                      </a:lnTo>
                      <a:lnTo>
                        <a:pt x="312" y="8534"/>
                      </a:lnTo>
                      <a:lnTo>
                        <a:pt x="619" y="9069"/>
                      </a:lnTo>
                      <a:lnTo>
                        <a:pt x="926" y="9692"/>
                      </a:lnTo>
                      <a:lnTo>
                        <a:pt x="1339" y="10136"/>
                      </a:lnTo>
                      <a:lnTo>
                        <a:pt x="1748" y="10667"/>
                      </a:lnTo>
                      <a:lnTo>
                        <a:pt x="2266" y="11111"/>
                      </a:lnTo>
                      <a:lnTo>
                        <a:pt x="2779" y="11555"/>
                      </a:lnTo>
                      <a:lnTo>
                        <a:pt x="3394" y="11912"/>
                      </a:lnTo>
                      <a:lnTo>
                        <a:pt x="4013" y="12269"/>
                      </a:lnTo>
                      <a:lnTo>
                        <a:pt x="4628" y="12534"/>
                      </a:lnTo>
                      <a:lnTo>
                        <a:pt x="5348" y="12713"/>
                      </a:lnTo>
                      <a:lnTo>
                        <a:pt x="6174" y="12891"/>
                      </a:lnTo>
                      <a:lnTo>
                        <a:pt x="7201" y="12978"/>
                      </a:lnTo>
                      <a:lnTo>
                        <a:pt x="8334" y="12978"/>
                      </a:lnTo>
                      <a:lnTo>
                        <a:pt x="9362" y="12800"/>
                      </a:lnTo>
                      <a:lnTo>
                        <a:pt x="10389" y="12534"/>
                      </a:lnTo>
                      <a:lnTo>
                        <a:pt x="18513" y="21600"/>
                      </a:lnTo>
                      <a:lnTo>
                        <a:pt x="19953" y="20534"/>
                      </a:lnTo>
                      <a:lnTo>
                        <a:pt x="21600" y="19558"/>
                      </a:lnTo>
                      <a:lnTo>
                        <a:pt x="13476" y="10401"/>
                      </a:lnTo>
                      <a:lnTo>
                        <a:pt x="13990" y="9779"/>
                      </a:lnTo>
                      <a:lnTo>
                        <a:pt x="14399" y="9157"/>
                      </a:lnTo>
                      <a:lnTo>
                        <a:pt x="14710" y="8447"/>
                      </a:lnTo>
                      <a:lnTo>
                        <a:pt x="14917" y="7646"/>
                      </a:lnTo>
                      <a:lnTo>
                        <a:pt x="15018" y="7024"/>
                      </a:lnTo>
                      <a:lnTo>
                        <a:pt x="15018" y="5692"/>
                      </a:lnTo>
                      <a:lnTo>
                        <a:pt x="14605" y="4447"/>
                      </a:lnTo>
                      <a:lnTo>
                        <a:pt x="14399" y="3912"/>
                      </a:lnTo>
                      <a:lnTo>
                        <a:pt x="14091" y="3290"/>
                      </a:lnTo>
                      <a:lnTo>
                        <a:pt x="13683" y="2759"/>
                      </a:lnTo>
                      <a:lnTo>
                        <a:pt x="13270" y="2311"/>
                      </a:lnTo>
                      <a:lnTo>
                        <a:pt x="12242" y="1423"/>
                      </a:lnTo>
                      <a:lnTo>
                        <a:pt x="11623" y="1070"/>
                      </a:lnTo>
                      <a:lnTo>
                        <a:pt x="11008" y="713"/>
                      </a:lnTo>
                      <a:lnTo>
                        <a:pt x="10288" y="448"/>
                      </a:lnTo>
                      <a:lnTo>
                        <a:pt x="8848" y="91"/>
                      </a:lnTo>
                      <a:lnTo>
                        <a:pt x="8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chemeClr val="accent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3" name="Google Shape;618;p37"/>
                <p:cNvSpPr/>
                <p:nvPr/>
              </p:nvSpPr>
              <p:spPr>
                <a:xfrm>
                  <a:off x="0" y="235835"/>
                  <a:ext cx="150586" cy="913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03" y="0"/>
                      </a:moveTo>
                      <a:lnTo>
                        <a:pt x="9665" y="7363"/>
                      </a:lnTo>
                      <a:lnTo>
                        <a:pt x="9300" y="6755"/>
                      </a:lnTo>
                      <a:lnTo>
                        <a:pt x="8568" y="5549"/>
                      </a:lnTo>
                      <a:lnTo>
                        <a:pt x="8055" y="5065"/>
                      </a:lnTo>
                      <a:lnTo>
                        <a:pt x="7615" y="4704"/>
                      </a:lnTo>
                      <a:lnTo>
                        <a:pt x="7102" y="4344"/>
                      </a:lnTo>
                      <a:lnTo>
                        <a:pt x="6589" y="4102"/>
                      </a:lnTo>
                      <a:lnTo>
                        <a:pt x="6077" y="3983"/>
                      </a:lnTo>
                      <a:lnTo>
                        <a:pt x="5564" y="3859"/>
                      </a:lnTo>
                      <a:lnTo>
                        <a:pt x="5051" y="3983"/>
                      </a:lnTo>
                      <a:lnTo>
                        <a:pt x="4539" y="3983"/>
                      </a:lnTo>
                      <a:lnTo>
                        <a:pt x="4026" y="4225"/>
                      </a:lnTo>
                      <a:lnTo>
                        <a:pt x="3514" y="4462"/>
                      </a:lnTo>
                      <a:lnTo>
                        <a:pt x="3076" y="4828"/>
                      </a:lnTo>
                      <a:lnTo>
                        <a:pt x="2635" y="5189"/>
                      </a:lnTo>
                      <a:lnTo>
                        <a:pt x="2197" y="5673"/>
                      </a:lnTo>
                      <a:lnTo>
                        <a:pt x="1757" y="6276"/>
                      </a:lnTo>
                      <a:lnTo>
                        <a:pt x="1025" y="7482"/>
                      </a:lnTo>
                      <a:lnTo>
                        <a:pt x="731" y="8327"/>
                      </a:lnTo>
                      <a:lnTo>
                        <a:pt x="513" y="9048"/>
                      </a:lnTo>
                      <a:lnTo>
                        <a:pt x="294" y="9893"/>
                      </a:lnTo>
                      <a:lnTo>
                        <a:pt x="147" y="10738"/>
                      </a:lnTo>
                      <a:lnTo>
                        <a:pt x="75" y="11583"/>
                      </a:lnTo>
                      <a:lnTo>
                        <a:pt x="0" y="12428"/>
                      </a:lnTo>
                      <a:lnTo>
                        <a:pt x="0" y="13273"/>
                      </a:lnTo>
                      <a:lnTo>
                        <a:pt x="75" y="14118"/>
                      </a:lnTo>
                      <a:lnTo>
                        <a:pt x="219" y="14963"/>
                      </a:lnTo>
                      <a:lnTo>
                        <a:pt x="366" y="15808"/>
                      </a:lnTo>
                      <a:lnTo>
                        <a:pt x="585" y="16535"/>
                      </a:lnTo>
                      <a:lnTo>
                        <a:pt x="806" y="17380"/>
                      </a:lnTo>
                      <a:lnTo>
                        <a:pt x="1097" y="17983"/>
                      </a:lnTo>
                      <a:lnTo>
                        <a:pt x="1391" y="18704"/>
                      </a:lnTo>
                      <a:lnTo>
                        <a:pt x="1832" y="19307"/>
                      </a:lnTo>
                      <a:lnTo>
                        <a:pt x="2197" y="19915"/>
                      </a:lnTo>
                      <a:lnTo>
                        <a:pt x="2710" y="20394"/>
                      </a:lnTo>
                      <a:lnTo>
                        <a:pt x="3148" y="20755"/>
                      </a:lnTo>
                      <a:lnTo>
                        <a:pt x="3660" y="21121"/>
                      </a:lnTo>
                      <a:lnTo>
                        <a:pt x="4173" y="21363"/>
                      </a:lnTo>
                      <a:lnTo>
                        <a:pt x="5198" y="21600"/>
                      </a:lnTo>
                      <a:lnTo>
                        <a:pt x="5711" y="21600"/>
                      </a:lnTo>
                      <a:lnTo>
                        <a:pt x="6224" y="21481"/>
                      </a:lnTo>
                      <a:lnTo>
                        <a:pt x="7249" y="20997"/>
                      </a:lnTo>
                      <a:lnTo>
                        <a:pt x="7690" y="20755"/>
                      </a:lnTo>
                      <a:lnTo>
                        <a:pt x="8127" y="20276"/>
                      </a:lnTo>
                      <a:lnTo>
                        <a:pt x="8568" y="19791"/>
                      </a:lnTo>
                      <a:lnTo>
                        <a:pt x="9006" y="19307"/>
                      </a:lnTo>
                      <a:lnTo>
                        <a:pt x="9371" y="18704"/>
                      </a:lnTo>
                      <a:lnTo>
                        <a:pt x="9737" y="17983"/>
                      </a:lnTo>
                      <a:lnTo>
                        <a:pt x="10031" y="17256"/>
                      </a:lnTo>
                      <a:lnTo>
                        <a:pt x="10397" y="15808"/>
                      </a:lnTo>
                      <a:lnTo>
                        <a:pt x="10616" y="14479"/>
                      </a:lnTo>
                      <a:lnTo>
                        <a:pt x="10763" y="13031"/>
                      </a:lnTo>
                      <a:lnTo>
                        <a:pt x="10691" y="11583"/>
                      </a:lnTo>
                      <a:lnTo>
                        <a:pt x="21600" y="4225"/>
                      </a:lnTo>
                      <a:lnTo>
                        <a:pt x="20940" y="2169"/>
                      </a:lnTo>
                      <a:lnTo>
                        <a:pt x="205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chemeClr val="accent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4" name="Google Shape;619;p37"/>
                <p:cNvSpPr/>
                <p:nvPr/>
              </p:nvSpPr>
              <p:spPr>
                <a:xfrm>
                  <a:off x="184275" y="299120"/>
                  <a:ext cx="74530" cy="1337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025" y="0"/>
                      </a:moveTo>
                      <a:lnTo>
                        <a:pt x="8432" y="9647"/>
                      </a:lnTo>
                      <a:lnTo>
                        <a:pt x="7250" y="9813"/>
                      </a:lnTo>
                      <a:lnTo>
                        <a:pt x="6063" y="10140"/>
                      </a:lnTo>
                      <a:lnTo>
                        <a:pt x="4882" y="10471"/>
                      </a:lnTo>
                      <a:lnTo>
                        <a:pt x="3846" y="10883"/>
                      </a:lnTo>
                      <a:lnTo>
                        <a:pt x="2956" y="11295"/>
                      </a:lnTo>
                      <a:lnTo>
                        <a:pt x="2368" y="11791"/>
                      </a:lnTo>
                      <a:lnTo>
                        <a:pt x="1623" y="12284"/>
                      </a:lnTo>
                      <a:lnTo>
                        <a:pt x="1181" y="12780"/>
                      </a:lnTo>
                      <a:lnTo>
                        <a:pt x="739" y="13273"/>
                      </a:lnTo>
                      <a:lnTo>
                        <a:pt x="145" y="14427"/>
                      </a:lnTo>
                      <a:lnTo>
                        <a:pt x="0" y="15004"/>
                      </a:lnTo>
                      <a:lnTo>
                        <a:pt x="0" y="16159"/>
                      </a:lnTo>
                      <a:lnTo>
                        <a:pt x="145" y="16736"/>
                      </a:lnTo>
                      <a:lnTo>
                        <a:pt x="442" y="17313"/>
                      </a:lnTo>
                      <a:lnTo>
                        <a:pt x="739" y="17809"/>
                      </a:lnTo>
                      <a:lnTo>
                        <a:pt x="1181" y="18386"/>
                      </a:lnTo>
                      <a:lnTo>
                        <a:pt x="1775" y="18879"/>
                      </a:lnTo>
                      <a:lnTo>
                        <a:pt x="2514" y="19376"/>
                      </a:lnTo>
                      <a:lnTo>
                        <a:pt x="3253" y="19868"/>
                      </a:lnTo>
                      <a:lnTo>
                        <a:pt x="3992" y="20280"/>
                      </a:lnTo>
                      <a:lnTo>
                        <a:pt x="4882" y="20611"/>
                      </a:lnTo>
                      <a:lnTo>
                        <a:pt x="5766" y="20857"/>
                      </a:lnTo>
                      <a:lnTo>
                        <a:pt x="6802" y="21104"/>
                      </a:lnTo>
                      <a:lnTo>
                        <a:pt x="7693" y="21354"/>
                      </a:lnTo>
                      <a:lnTo>
                        <a:pt x="8728" y="21435"/>
                      </a:lnTo>
                      <a:lnTo>
                        <a:pt x="9764" y="21519"/>
                      </a:lnTo>
                      <a:lnTo>
                        <a:pt x="10800" y="21600"/>
                      </a:lnTo>
                      <a:lnTo>
                        <a:pt x="11836" y="21519"/>
                      </a:lnTo>
                      <a:lnTo>
                        <a:pt x="12872" y="21435"/>
                      </a:lnTo>
                      <a:lnTo>
                        <a:pt x="14943" y="21104"/>
                      </a:lnTo>
                      <a:lnTo>
                        <a:pt x="15827" y="20857"/>
                      </a:lnTo>
                      <a:lnTo>
                        <a:pt x="16863" y="20530"/>
                      </a:lnTo>
                      <a:lnTo>
                        <a:pt x="17754" y="20199"/>
                      </a:lnTo>
                      <a:lnTo>
                        <a:pt x="18493" y="19787"/>
                      </a:lnTo>
                      <a:lnTo>
                        <a:pt x="19232" y="19291"/>
                      </a:lnTo>
                      <a:lnTo>
                        <a:pt x="19819" y="18798"/>
                      </a:lnTo>
                      <a:lnTo>
                        <a:pt x="20413" y="18302"/>
                      </a:lnTo>
                      <a:lnTo>
                        <a:pt x="20855" y="17809"/>
                      </a:lnTo>
                      <a:lnTo>
                        <a:pt x="21449" y="16655"/>
                      </a:lnTo>
                      <a:lnTo>
                        <a:pt x="21600" y="16078"/>
                      </a:lnTo>
                      <a:lnTo>
                        <a:pt x="21600" y="14923"/>
                      </a:lnTo>
                      <a:lnTo>
                        <a:pt x="21449" y="14346"/>
                      </a:lnTo>
                      <a:lnTo>
                        <a:pt x="21152" y="13769"/>
                      </a:lnTo>
                      <a:lnTo>
                        <a:pt x="20710" y="13192"/>
                      </a:lnTo>
                      <a:lnTo>
                        <a:pt x="20267" y="12695"/>
                      </a:lnTo>
                      <a:lnTo>
                        <a:pt x="19819" y="12203"/>
                      </a:lnTo>
                      <a:lnTo>
                        <a:pt x="19080" y="11706"/>
                      </a:lnTo>
                      <a:lnTo>
                        <a:pt x="18044" y="11048"/>
                      </a:lnTo>
                      <a:lnTo>
                        <a:pt x="16718" y="10471"/>
                      </a:lnTo>
                      <a:lnTo>
                        <a:pt x="15385" y="10059"/>
                      </a:lnTo>
                      <a:lnTo>
                        <a:pt x="14053" y="9813"/>
                      </a:lnTo>
                      <a:lnTo>
                        <a:pt x="14646" y="84"/>
                      </a:lnTo>
                      <a:lnTo>
                        <a:pt x="12872" y="165"/>
                      </a:lnTo>
                      <a:lnTo>
                        <a:pt x="10945" y="84"/>
                      </a:lnTo>
                      <a:lnTo>
                        <a:pt x="90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chemeClr val="accent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5" name="Google Shape;620;p37"/>
                <p:cNvSpPr/>
                <p:nvPr/>
              </p:nvSpPr>
              <p:spPr>
                <a:xfrm>
                  <a:off x="315966" y="196522"/>
                  <a:ext cx="135266" cy="75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322" y="0"/>
                      </a:moveTo>
                      <a:lnTo>
                        <a:pt x="14755" y="150"/>
                      </a:lnTo>
                      <a:lnTo>
                        <a:pt x="14184" y="439"/>
                      </a:lnTo>
                      <a:lnTo>
                        <a:pt x="13613" y="734"/>
                      </a:lnTo>
                      <a:lnTo>
                        <a:pt x="12959" y="1179"/>
                      </a:lnTo>
                      <a:lnTo>
                        <a:pt x="12389" y="1763"/>
                      </a:lnTo>
                      <a:lnTo>
                        <a:pt x="11901" y="2353"/>
                      </a:lnTo>
                      <a:lnTo>
                        <a:pt x="11411" y="3087"/>
                      </a:lnTo>
                      <a:lnTo>
                        <a:pt x="11004" y="3971"/>
                      </a:lnTo>
                      <a:lnTo>
                        <a:pt x="10677" y="4849"/>
                      </a:lnTo>
                      <a:lnTo>
                        <a:pt x="10353" y="5734"/>
                      </a:lnTo>
                      <a:lnTo>
                        <a:pt x="10106" y="6763"/>
                      </a:lnTo>
                      <a:lnTo>
                        <a:pt x="327" y="4555"/>
                      </a:lnTo>
                      <a:lnTo>
                        <a:pt x="244" y="7346"/>
                      </a:lnTo>
                      <a:lnTo>
                        <a:pt x="0" y="9994"/>
                      </a:lnTo>
                      <a:lnTo>
                        <a:pt x="9699" y="12196"/>
                      </a:lnTo>
                      <a:lnTo>
                        <a:pt x="9782" y="13375"/>
                      </a:lnTo>
                      <a:lnTo>
                        <a:pt x="10026" y="14548"/>
                      </a:lnTo>
                      <a:lnTo>
                        <a:pt x="10269" y="15433"/>
                      </a:lnTo>
                      <a:lnTo>
                        <a:pt x="10516" y="16462"/>
                      </a:lnTo>
                      <a:lnTo>
                        <a:pt x="10840" y="17340"/>
                      </a:lnTo>
                      <a:lnTo>
                        <a:pt x="11654" y="18808"/>
                      </a:lnTo>
                      <a:lnTo>
                        <a:pt x="12065" y="19542"/>
                      </a:lnTo>
                      <a:lnTo>
                        <a:pt x="12552" y="20132"/>
                      </a:lnTo>
                      <a:lnTo>
                        <a:pt x="13043" y="20571"/>
                      </a:lnTo>
                      <a:lnTo>
                        <a:pt x="13613" y="21016"/>
                      </a:lnTo>
                      <a:lnTo>
                        <a:pt x="14184" y="21305"/>
                      </a:lnTo>
                      <a:lnTo>
                        <a:pt x="14755" y="21456"/>
                      </a:lnTo>
                      <a:lnTo>
                        <a:pt x="15322" y="21600"/>
                      </a:lnTo>
                      <a:lnTo>
                        <a:pt x="15893" y="21600"/>
                      </a:lnTo>
                      <a:lnTo>
                        <a:pt x="16464" y="21456"/>
                      </a:lnTo>
                      <a:lnTo>
                        <a:pt x="17034" y="21305"/>
                      </a:lnTo>
                      <a:lnTo>
                        <a:pt x="17605" y="20866"/>
                      </a:lnTo>
                      <a:lnTo>
                        <a:pt x="18176" y="20571"/>
                      </a:lnTo>
                      <a:lnTo>
                        <a:pt x="18746" y="19988"/>
                      </a:lnTo>
                      <a:lnTo>
                        <a:pt x="19237" y="19398"/>
                      </a:lnTo>
                      <a:lnTo>
                        <a:pt x="20459" y="17196"/>
                      </a:lnTo>
                      <a:lnTo>
                        <a:pt x="20702" y="16311"/>
                      </a:lnTo>
                      <a:lnTo>
                        <a:pt x="21029" y="15433"/>
                      </a:lnTo>
                      <a:lnTo>
                        <a:pt x="21356" y="13375"/>
                      </a:lnTo>
                      <a:lnTo>
                        <a:pt x="21520" y="12491"/>
                      </a:lnTo>
                      <a:lnTo>
                        <a:pt x="21600" y="11317"/>
                      </a:lnTo>
                      <a:lnTo>
                        <a:pt x="21600" y="10289"/>
                      </a:lnTo>
                      <a:lnTo>
                        <a:pt x="21520" y="9260"/>
                      </a:lnTo>
                      <a:lnTo>
                        <a:pt x="21436" y="8231"/>
                      </a:lnTo>
                      <a:lnTo>
                        <a:pt x="20949" y="6173"/>
                      </a:lnTo>
                      <a:lnTo>
                        <a:pt x="20702" y="5144"/>
                      </a:lnTo>
                      <a:lnTo>
                        <a:pt x="20378" y="4260"/>
                      </a:lnTo>
                      <a:lnTo>
                        <a:pt x="19971" y="3526"/>
                      </a:lnTo>
                      <a:lnTo>
                        <a:pt x="19561" y="2792"/>
                      </a:lnTo>
                      <a:lnTo>
                        <a:pt x="19154" y="2058"/>
                      </a:lnTo>
                      <a:lnTo>
                        <a:pt x="18666" y="1618"/>
                      </a:lnTo>
                      <a:lnTo>
                        <a:pt x="18176" y="1029"/>
                      </a:lnTo>
                      <a:lnTo>
                        <a:pt x="17034" y="439"/>
                      </a:lnTo>
                      <a:lnTo>
                        <a:pt x="16464" y="150"/>
                      </a:lnTo>
                      <a:lnTo>
                        <a:pt x="15893" y="150"/>
                      </a:lnTo>
                      <a:lnTo>
                        <a:pt x="15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chemeClr val="accent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6" name="Google Shape;621;p37"/>
                <p:cNvSpPr/>
                <p:nvPr/>
              </p:nvSpPr>
              <p:spPr>
                <a:xfrm>
                  <a:off x="149560" y="131190"/>
                  <a:ext cx="158235" cy="1587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1" y="0"/>
                      </a:moveTo>
                      <a:lnTo>
                        <a:pt x="9686" y="68"/>
                      </a:lnTo>
                      <a:lnTo>
                        <a:pt x="8639" y="208"/>
                      </a:lnTo>
                      <a:lnTo>
                        <a:pt x="7595" y="486"/>
                      </a:lnTo>
                      <a:lnTo>
                        <a:pt x="6619" y="833"/>
                      </a:lnTo>
                      <a:lnTo>
                        <a:pt x="5643" y="1319"/>
                      </a:lnTo>
                      <a:lnTo>
                        <a:pt x="4739" y="1874"/>
                      </a:lnTo>
                      <a:lnTo>
                        <a:pt x="3971" y="2500"/>
                      </a:lnTo>
                      <a:lnTo>
                        <a:pt x="3204" y="3193"/>
                      </a:lnTo>
                      <a:lnTo>
                        <a:pt x="2508" y="3958"/>
                      </a:lnTo>
                      <a:lnTo>
                        <a:pt x="1880" y="4791"/>
                      </a:lnTo>
                      <a:lnTo>
                        <a:pt x="1324" y="5625"/>
                      </a:lnTo>
                      <a:lnTo>
                        <a:pt x="836" y="6597"/>
                      </a:lnTo>
                      <a:lnTo>
                        <a:pt x="488" y="7570"/>
                      </a:lnTo>
                      <a:lnTo>
                        <a:pt x="208" y="8610"/>
                      </a:lnTo>
                      <a:lnTo>
                        <a:pt x="68" y="9722"/>
                      </a:lnTo>
                      <a:lnTo>
                        <a:pt x="0" y="10766"/>
                      </a:lnTo>
                      <a:lnTo>
                        <a:pt x="68" y="11875"/>
                      </a:lnTo>
                      <a:lnTo>
                        <a:pt x="208" y="12987"/>
                      </a:lnTo>
                      <a:lnTo>
                        <a:pt x="488" y="14027"/>
                      </a:lnTo>
                      <a:lnTo>
                        <a:pt x="836" y="15000"/>
                      </a:lnTo>
                      <a:lnTo>
                        <a:pt x="1324" y="15904"/>
                      </a:lnTo>
                      <a:lnTo>
                        <a:pt x="1880" y="16806"/>
                      </a:lnTo>
                      <a:lnTo>
                        <a:pt x="2508" y="17639"/>
                      </a:lnTo>
                      <a:lnTo>
                        <a:pt x="3204" y="18404"/>
                      </a:lnTo>
                      <a:lnTo>
                        <a:pt x="3971" y="19098"/>
                      </a:lnTo>
                      <a:lnTo>
                        <a:pt x="4739" y="19723"/>
                      </a:lnTo>
                      <a:lnTo>
                        <a:pt x="5643" y="20281"/>
                      </a:lnTo>
                      <a:lnTo>
                        <a:pt x="6619" y="20696"/>
                      </a:lnTo>
                      <a:lnTo>
                        <a:pt x="7595" y="21114"/>
                      </a:lnTo>
                      <a:lnTo>
                        <a:pt x="8639" y="21321"/>
                      </a:lnTo>
                      <a:lnTo>
                        <a:pt x="9686" y="21529"/>
                      </a:lnTo>
                      <a:lnTo>
                        <a:pt x="10801" y="21600"/>
                      </a:lnTo>
                      <a:lnTo>
                        <a:pt x="11914" y="21529"/>
                      </a:lnTo>
                      <a:lnTo>
                        <a:pt x="13030" y="21321"/>
                      </a:lnTo>
                      <a:lnTo>
                        <a:pt x="14005" y="21114"/>
                      </a:lnTo>
                      <a:lnTo>
                        <a:pt x="15050" y="20696"/>
                      </a:lnTo>
                      <a:lnTo>
                        <a:pt x="15957" y="20281"/>
                      </a:lnTo>
                      <a:lnTo>
                        <a:pt x="16861" y="19723"/>
                      </a:lnTo>
                      <a:lnTo>
                        <a:pt x="17697" y="19098"/>
                      </a:lnTo>
                      <a:lnTo>
                        <a:pt x="18465" y="18404"/>
                      </a:lnTo>
                      <a:lnTo>
                        <a:pt x="19161" y="17639"/>
                      </a:lnTo>
                      <a:lnTo>
                        <a:pt x="19788" y="16806"/>
                      </a:lnTo>
                      <a:lnTo>
                        <a:pt x="20348" y="15904"/>
                      </a:lnTo>
                      <a:lnTo>
                        <a:pt x="20764" y="15000"/>
                      </a:lnTo>
                      <a:lnTo>
                        <a:pt x="21183" y="14027"/>
                      </a:lnTo>
                      <a:lnTo>
                        <a:pt x="21392" y="12987"/>
                      </a:lnTo>
                      <a:lnTo>
                        <a:pt x="21600" y="11875"/>
                      </a:lnTo>
                      <a:lnTo>
                        <a:pt x="21600" y="9722"/>
                      </a:lnTo>
                      <a:lnTo>
                        <a:pt x="21392" y="8610"/>
                      </a:lnTo>
                      <a:lnTo>
                        <a:pt x="21183" y="7570"/>
                      </a:lnTo>
                      <a:lnTo>
                        <a:pt x="20764" y="6597"/>
                      </a:lnTo>
                      <a:lnTo>
                        <a:pt x="20348" y="5625"/>
                      </a:lnTo>
                      <a:lnTo>
                        <a:pt x="19788" y="4791"/>
                      </a:lnTo>
                      <a:lnTo>
                        <a:pt x="19161" y="3958"/>
                      </a:lnTo>
                      <a:lnTo>
                        <a:pt x="18465" y="3193"/>
                      </a:lnTo>
                      <a:lnTo>
                        <a:pt x="17697" y="2500"/>
                      </a:lnTo>
                      <a:lnTo>
                        <a:pt x="16861" y="1874"/>
                      </a:lnTo>
                      <a:lnTo>
                        <a:pt x="15957" y="1319"/>
                      </a:lnTo>
                      <a:lnTo>
                        <a:pt x="15050" y="833"/>
                      </a:lnTo>
                      <a:lnTo>
                        <a:pt x="14005" y="486"/>
                      </a:lnTo>
                      <a:lnTo>
                        <a:pt x="13030" y="208"/>
                      </a:lnTo>
                      <a:lnTo>
                        <a:pt x="11914" y="68"/>
                      </a:lnTo>
                      <a:lnTo>
                        <a:pt x="108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chemeClr val="accent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48" name="Rectangle 37"/>
              <p:cNvSpPr txBox="1"/>
              <p:nvPr/>
            </p:nvSpPr>
            <p:spPr>
              <a:xfrm>
                <a:off x="2682599" y="524505"/>
                <a:ext cx="459741" cy="307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</a:lstStyle>
              <a:p>
                <a:r>
                  <a:t>JVM</a:t>
                </a:r>
              </a:p>
            </p:txBody>
          </p:sp>
        </p:grpSp>
        <p:grpSp>
          <p:nvGrpSpPr>
            <p:cNvPr id="169" name="Group 6"/>
            <p:cNvGrpSpPr/>
            <p:nvPr/>
          </p:nvGrpSpPr>
          <p:grpSpPr>
            <a:xfrm>
              <a:off x="1006771" y="-1"/>
              <a:ext cx="3911270" cy="3360129"/>
              <a:chOff x="0" y="0"/>
              <a:chExt cx="3911269" cy="3360126"/>
            </a:xfrm>
          </p:grpSpPr>
          <p:sp>
            <p:nvSpPr>
              <p:cNvPr id="150" name="Google Shape;503;p37"/>
              <p:cNvSpPr/>
              <p:nvPr/>
            </p:nvSpPr>
            <p:spPr>
              <a:xfrm>
                <a:off x="3266654" y="0"/>
                <a:ext cx="490261" cy="629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59" y="1668"/>
                    </a:moveTo>
                    <a:lnTo>
                      <a:pt x="19459" y="18573"/>
                    </a:lnTo>
                    <a:lnTo>
                      <a:pt x="2141" y="18573"/>
                    </a:lnTo>
                    <a:lnTo>
                      <a:pt x="2141" y="1668"/>
                    </a:lnTo>
                    <a:close/>
                    <a:moveTo>
                      <a:pt x="10800" y="19214"/>
                    </a:moveTo>
                    <a:lnTo>
                      <a:pt x="11031" y="19240"/>
                    </a:lnTo>
                    <a:lnTo>
                      <a:pt x="11227" y="19290"/>
                    </a:lnTo>
                    <a:lnTo>
                      <a:pt x="11426" y="19368"/>
                    </a:lnTo>
                    <a:lnTo>
                      <a:pt x="11590" y="19470"/>
                    </a:lnTo>
                    <a:lnTo>
                      <a:pt x="11722" y="19599"/>
                    </a:lnTo>
                    <a:lnTo>
                      <a:pt x="11821" y="19752"/>
                    </a:lnTo>
                    <a:lnTo>
                      <a:pt x="11887" y="19907"/>
                    </a:lnTo>
                    <a:lnTo>
                      <a:pt x="11919" y="20086"/>
                    </a:lnTo>
                    <a:lnTo>
                      <a:pt x="11887" y="20266"/>
                    </a:lnTo>
                    <a:lnTo>
                      <a:pt x="11821" y="20419"/>
                    </a:lnTo>
                    <a:lnTo>
                      <a:pt x="11722" y="20574"/>
                    </a:lnTo>
                    <a:lnTo>
                      <a:pt x="11590" y="20702"/>
                    </a:lnTo>
                    <a:lnTo>
                      <a:pt x="11426" y="20804"/>
                    </a:lnTo>
                    <a:lnTo>
                      <a:pt x="11227" y="20882"/>
                    </a:lnTo>
                    <a:lnTo>
                      <a:pt x="11031" y="20933"/>
                    </a:lnTo>
                    <a:lnTo>
                      <a:pt x="10800" y="20958"/>
                    </a:lnTo>
                    <a:lnTo>
                      <a:pt x="10569" y="20933"/>
                    </a:lnTo>
                    <a:lnTo>
                      <a:pt x="10371" y="20882"/>
                    </a:lnTo>
                    <a:lnTo>
                      <a:pt x="10174" y="20804"/>
                    </a:lnTo>
                    <a:lnTo>
                      <a:pt x="10010" y="20702"/>
                    </a:lnTo>
                    <a:lnTo>
                      <a:pt x="9878" y="20574"/>
                    </a:lnTo>
                    <a:lnTo>
                      <a:pt x="9779" y="20419"/>
                    </a:lnTo>
                    <a:lnTo>
                      <a:pt x="9713" y="20266"/>
                    </a:lnTo>
                    <a:lnTo>
                      <a:pt x="9681" y="20086"/>
                    </a:lnTo>
                    <a:lnTo>
                      <a:pt x="9713" y="19907"/>
                    </a:lnTo>
                    <a:lnTo>
                      <a:pt x="9779" y="19752"/>
                    </a:lnTo>
                    <a:lnTo>
                      <a:pt x="9878" y="19599"/>
                    </a:lnTo>
                    <a:lnTo>
                      <a:pt x="10010" y="19470"/>
                    </a:lnTo>
                    <a:lnTo>
                      <a:pt x="10174" y="19368"/>
                    </a:lnTo>
                    <a:lnTo>
                      <a:pt x="10371" y="19290"/>
                    </a:lnTo>
                    <a:lnTo>
                      <a:pt x="10569" y="19240"/>
                    </a:lnTo>
                    <a:lnTo>
                      <a:pt x="10800" y="19214"/>
                    </a:lnTo>
                    <a:close/>
                    <a:moveTo>
                      <a:pt x="1712" y="0"/>
                    </a:moveTo>
                    <a:lnTo>
                      <a:pt x="1383" y="26"/>
                    </a:lnTo>
                    <a:lnTo>
                      <a:pt x="1054" y="103"/>
                    </a:lnTo>
                    <a:lnTo>
                      <a:pt x="758" y="231"/>
                    </a:lnTo>
                    <a:lnTo>
                      <a:pt x="495" y="385"/>
                    </a:lnTo>
                    <a:lnTo>
                      <a:pt x="297" y="590"/>
                    </a:lnTo>
                    <a:lnTo>
                      <a:pt x="132" y="821"/>
                    </a:lnTo>
                    <a:lnTo>
                      <a:pt x="34" y="1078"/>
                    </a:lnTo>
                    <a:lnTo>
                      <a:pt x="0" y="1360"/>
                    </a:lnTo>
                    <a:lnTo>
                      <a:pt x="0" y="20240"/>
                    </a:lnTo>
                    <a:lnTo>
                      <a:pt x="34" y="20522"/>
                    </a:lnTo>
                    <a:lnTo>
                      <a:pt x="132" y="20779"/>
                    </a:lnTo>
                    <a:lnTo>
                      <a:pt x="297" y="21010"/>
                    </a:lnTo>
                    <a:lnTo>
                      <a:pt x="495" y="21215"/>
                    </a:lnTo>
                    <a:lnTo>
                      <a:pt x="758" y="21369"/>
                    </a:lnTo>
                    <a:lnTo>
                      <a:pt x="1054" y="21497"/>
                    </a:lnTo>
                    <a:lnTo>
                      <a:pt x="1383" y="21574"/>
                    </a:lnTo>
                    <a:lnTo>
                      <a:pt x="1712" y="21600"/>
                    </a:lnTo>
                    <a:lnTo>
                      <a:pt x="19888" y="21600"/>
                    </a:lnTo>
                    <a:lnTo>
                      <a:pt x="20217" y="21574"/>
                    </a:lnTo>
                    <a:lnTo>
                      <a:pt x="20546" y="21497"/>
                    </a:lnTo>
                    <a:lnTo>
                      <a:pt x="20842" y="21369"/>
                    </a:lnTo>
                    <a:lnTo>
                      <a:pt x="21105" y="21215"/>
                    </a:lnTo>
                    <a:lnTo>
                      <a:pt x="21303" y="21010"/>
                    </a:lnTo>
                    <a:lnTo>
                      <a:pt x="21468" y="20779"/>
                    </a:lnTo>
                    <a:lnTo>
                      <a:pt x="21566" y="20522"/>
                    </a:lnTo>
                    <a:lnTo>
                      <a:pt x="21600" y="20240"/>
                    </a:lnTo>
                    <a:lnTo>
                      <a:pt x="21600" y="1360"/>
                    </a:lnTo>
                    <a:lnTo>
                      <a:pt x="21566" y="1078"/>
                    </a:lnTo>
                    <a:lnTo>
                      <a:pt x="21468" y="821"/>
                    </a:lnTo>
                    <a:lnTo>
                      <a:pt x="21303" y="590"/>
                    </a:lnTo>
                    <a:lnTo>
                      <a:pt x="21105" y="385"/>
                    </a:lnTo>
                    <a:lnTo>
                      <a:pt x="20842" y="231"/>
                    </a:lnTo>
                    <a:lnTo>
                      <a:pt x="20546" y="103"/>
                    </a:lnTo>
                    <a:lnTo>
                      <a:pt x="20217" y="26"/>
                    </a:lnTo>
                    <a:lnTo>
                      <a:pt x="198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6774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53" name="Google Shape;505;p37"/>
              <p:cNvGrpSpPr/>
              <p:nvPr/>
            </p:nvGrpSpPr>
            <p:grpSpPr>
              <a:xfrm>
                <a:off x="3200717" y="928918"/>
                <a:ext cx="617054" cy="594288"/>
                <a:chOff x="33" y="33"/>
                <a:chExt cx="617053" cy="594286"/>
              </a:xfrm>
            </p:grpSpPr>
            <p:sp>
              <p:nvSpPr>
                <p:cNvPr id="151" name="Google Shape;506;p37"/>
                <p:cNvSpPr/>
                <p:nvPr/>
              </p:nvSpPr>
              <p:spPr>
                <a:xfrm>
                  <a:off x="157963" y="467322"/>
                  <a:ext cx="301194" cy="1269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64" y="0"/>
                      </a:moveTo>
                      <a:lnTo>
                        <a:pt x="7064" y="16753"/>
                      </a:lnTo>
                      <a:lnTo>
                        <a:pt x="1635" y="16753"/>
                      </a:lnTo>
                      <a:lnTo>
                        <a:pt x="1226" y="17031"/>
                      </a:lnTo>
                      <a:lnTo>
                        <a:pt x="875" y="17586"/>
                      </a:lnTo>
                      <a:lnTo>
                        <a:pt x="583" y="18136"/>
                      </a:lnTo>
                      <a:lnTo>
                        <a:pt x="349" y="18828"/>
                      </a:lnTo>
                      <a:lnTo>
                        <a:pt x="117" y="19661"/>
                      </a:lnTo>
                      <a:lnTo>
                        <a:pt x="0" y="2063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0631"/>
                      </a:lnTo>
                      <a:lnTo>
                        <a:pt x="21483" y="19661"/>
                      </a:lnTo>
                      <a:lnTo>
                        <a:pt x="21251" y="18828"/>
                      </a:lnTo>
                      <a:lnTo>
                        <a:pt x="21017" y="18136"/>
                      </a:lnTo>
                      <a:lnTo>
                        <a:pt x="20725" y="17586"/>
                      </a:lnTo>
                      <a:lnTo>
                        <a:pt x="20374" y="17031"/>
                      </a:lnTo>
                      <a:lnTo>
                        <a:pt x="19965" y="16753"/>
                      </a:lnTo>
                      <a:lnTo>
                        <a:pt x="14536" y="16753"/>
                      </a:lnTo>
                      <a:lnTo>
                        <a:pt x="145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67748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2" name="Google Shape;507;p37"/>
                <p:cNvSpPr/>
                <p:nvPr/>
              </p:nvSpPr>
              <p:spPr>
                <a:xfrm>
                  <a:off x="33" y="33"/>
                  <a:ext cx="617054" cy="449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91" y="2347"/>
                      </a:moveTo>
                      <a:lnTo>
                        <a:pt x="19891" y="19251"/>
                      </a:lnTo>
                      <a:lnTo>
                        <a:pt x="1709" y="19251"/>
                      </a:lnTo>
                      <a:lnTo>
                        <a:pt x="1709" y="2347"/>
                      </a:lnTo>
                      <a:close/>
                      <a:moveTo>
                        <a:pt x="455" y="0"/>
                      </a:moveTo>
                      <a:lnTo>
                        <a:pt x="370" y="79"/>
                      </a:lnTo>
                      <a:lnTo>
                        <a:pt x="256" y="117"/>
                      </a:lnTo>
                      <a:lnTo>
                        <a:pt x="170" y="236"/>
                      </a:lnTo>
                      <a:lnTo>
                        <a:pt x="56" y="469"/>
                      </a:lnTo>
                      <a:lnTo>
                        <a:pt x="28" y="626"/>
                      </a:lnTo>
                      <a:lnTo>
                        <a:pt x="0" y="782"/>
                      </a:lnTo>
                      <a:lnTo>
                        <a:pt x="0" y="20817"/>
                      </a:lnTo>
                      <a:lnTo>
                        <a:pt x="28" y="20974"/>
                      </a:lnTo>
                      <a:lnTo>
                        <a:pt x="56" y="21129"/>
                      </a:lnTo>
                      <a:lnTo>
                        <a:pt x="113" y="21248"/>
                      </a:lnTo>
                      <a:lnTo>
                        <a:pt x="170" y="21364"/>
                      </a:lnTo>
                      <a:lnTo>
                        <a:pt x="256" y="21481"/>
                      </a:lnTo>
                      <a:lnTo>
                        <a:pt x="370" y="21521"/>
                      </a:lnTo>
                      <a:lnTo>
                        <a:pt x="455" y="21600"/>
                      </a:lnTo>
                      <a:lnTo>
                        <a:pt x="21145" y="21600"/>
                      </a:lnTo>
                      <a:lnTo>
                        <a:pt x="21230" y="21521"/>
                      </a:lnTo>
                      <a:lnTo>
                        <a:pt x="21343" y="21481"/>
                      </a:lnTo>
                      <a:lnTo>
                        <a:pt x="21430" y="21364"/>
                      </a:lnTo>
                      <a:lnTo>
                        <a:pt x="21487" y="21248"/>
                      </a:lnTo>
                      <a:lnTo>
                        <a:pt x="21543" y="21129"/>
                      </a:lnTo>
                      <a:lnTo>
                        <a:pt x="21572" y="20974"/>
                      </a:lnTo>
                      <a:lnTo>
                        <a:pt x="21600" y="20817"/>
                      </a:lnTo>
                      <a:lnTo>
                        <a:pt x="21600" y="782"/>
                      </a:lnTo>
                      <a:lnTo>
                        <a:pt x="21572" y="626"/>
                      </a:lnTo>
                      <a:lnTo>
                        <a:pt x="21543" y="469"/>
                      </a:lnTo>
                      <a:lnTo>
                        <a:pt x="21487" y="352"/>
                      </a:lnTo>
                      <a:lnTo>
                        <a:pt x="21430" y="236"/>
                      </a:lnTo>
                      <a:lnTo>
                        <a:pt x="21343" y="117"/>
                      </a:lnTo>
                      <a:lnTo>
                        <a:pt x="21230" y="79"/>
                      </a:lnTo>
                      <a:lnTo>
                        <a:pt x="211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67748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6" name="Google Shape;505;p37"/>
              <p:cNvGrpSpPr/>
              <p:nvPr/>
            </p:nvGrpSpPr>
            <p:grpSpPr>
              <a:xfrm>
                <a:off x="3169596" y="1822396"/>
                <a:ext cx="679295" cy="654232"/>
                <a:chOff x="36" y="36"/>
                <a:chExt cx="679293" cy="654230"/>
              </a:xfrm>
            </p:grpSpPr>
            <p:sp>
              <p:nvSpPr>
                <p:cNvPr id="154" name="Google Shape;506;p37"/>
                <p:cNvSpPr/>
                <p:nvPr/>
              </p:nvSpPr>
              <p:spPr>
                <a:xfrm>
                  <a:off x="173896" y="514460"/>
                  <a:ext cx="331575" cy="1398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64" y="0"/>
                      </a:moveTo>
                      <a:lnTo>
                        <a:pt x="7064" y="16753"/>
                      </a:lnTo>
                      <a:lnTo>
                        <a:pt x="1635" y="16753"/>
                      </a:lnTo>
                      <a:lnTo>
                        <a:pt x="1226" y="17031"/>
                      </a:lnTo>
                      <a:lnTo>
                        <a:pt x="875" y="17586"/>
                      </a:lnTo>
                      <a:lnTo>
                        <a:pt x="583" y="18136"/>
                      </a:lnTo>
                      <a:lnTo>
                        <a:pt x="349" y="18828"/>
                      </a:lnTo>
                      <a:lnTo>
                        <a:pt x="117" y="19661"/>
                      </a:lnTo>
                      <a:lnTo>
                        <a:pt x="0" y="2063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0631"/>
                      </a:lnTo>
                      <a:lnTo>
                        <a:pt x="21483" y="19661"/>
                      </a:lnTo>
                      <a:lnTo>
                        <a:pt x="21251" y="18828"/>
                      </a:lnTo>
                      <a:lnTo>
                        <a:pt x="21017" y="18136"/>
                      </a:lnTo>
                      <a:lnTo>
                        <a:pt x="20725" y="17586"/>
                      </a:lnTo>
                      <a:lnTo>
                        <a:pt x="20374" y="17031"/>
                      </a:lnTo>
                      <a:lnTo>
                        <a:pt x="19965" y="16753"/>
                      </a:lnTo>
                      <a:lnTo>
                        <a:pt x="14536" y="16753"/>
                      </a:lnTo>
                      <a:lnTo>
                        <a:pt x="145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67748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5" name="Google Shape;507;p37"/>
                <p:cNvSpPr/>
                <p:nvPr/>
              </p:nvSpPr>
              <p:spPr>
                <a:xfrm>
                  <a:off x="36" y="36"/>
                  <a:ext cx="679295" cy="4947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91" y="2347"/>
                      </a:moveTo>
                      <a:lnTo>
                        <a:pt x="19891" y="19251"/>
                      </a:lnTo>
                      <a:lnTo>
                        <a:pt x="1709" y="19251"/>
                      </a:lnTo>
                      <a:lnTo>
                        <a:pt x="1709" y="2347"/>
                      </a:lnTo>
                      <a:close/>
                      <a:moveTo>
                        <a:pt x="455" y="0"/>
                      </a:moveTo>
                      <a:lnTo>
                        <a:pt x="370" y="79"/>
                      </a:lnTo>
                      <a:lnTo>
                        <a:pt x="256" y="117"/>
                      </a:lnTo>
                      <a:lnTo>
                        <a:pt x="170" y="236"/>
                      </a:lnTo>
                      <a:lnTo>
                        <a:pt x="56" y="469"/>
                      </a:lnTo>
                      <a:lnTo>
                        <a:pt x="28" y="626"/>
                      </a:lnTo>
                      <a:lnTo>
                        <a:pt x="0" y="782"/>
                      </a:lnTo>
                      <a:lnTo>
                        <a:pt x="0" y="20817"/>
                      </a:lnTo>
                      <a:lnTo>
                        <a:pt x="28" y="20974"/>
                      </a:lnTo>
                      <a:lnTo>
                        <a:pt x="56" y="21129"/>
                      </a:lnTo>
                      <a:lnTo>
                        <a:pt x="113" y="21248"/>
                      </a:lnTo>
                      <a:lnTo>
                        <a:pt x="170" y="21364"/>
                      </a:lnTo>
                      <a:lnTo>
                        <a:pt x="256" y="21481"/>
                      </a:lnTo>
                      <a:lnTo>
                        <a:pt x="370" y="21521"/>
                      </a:lnTo>
                      <a:lnTo>
                        <a:pt x="455" y="21600"/>
                      </a:lnTo>
                      <a:lnTo>
                        <a:pt x="21145" y="21600"/>
                      </a:lnTo>
                      <a:lnTo>
                        <a:pt x="21230" y="21521"/>
                      </a:lnTo>
                      <a:lnTo>
                        <a:pt x="21343" y="21481"/>
                      </a:lnTo>
                      <a:lnTo>
                        <a:pt x="21430" y="21364"/>
                      </a:lnTo>
                      <a:lnTo>
                        <a:pt x="21487" y="21248"/>
                      </a:lnTo>
                      <a:lnTo>
                        <a:pt x="21543" y="21129"/>
                      </a:lnTo>
                      <a:lnTo>
                        <a:pt x="21572" y="20974"/>
                      </a:lnTo>
                      <a:lnTo>
                        <a:pt x="21600" y="20817"/>
                      </a:lnTo>
                      <a:lnTo>
                        <a:pt x="21600" y="782"/>
                      </a:lnTo>
                      <a:lnTo>
                        <a:pt x="21572" y="626"/>
                      </a:lnTo>
                      <a:lnTo>
                        <a:pt x="21543" y="469"/>
                      </a:lnTo>
                      <a:lnTo>
                        <a:pt x="21487" y="352"/>
                      </a:lnTo>
                      <a:lnTo>
                        <a:pt x="21430" y="236"/>
                      </a:lnTo>
                      <a:lnTo>
                        <a:pt x="21343" y="117"/>
                      </a:lnTo>
                      <a:lnTo>
                        <a:pt x="21230" y="79"/>
                      </a:lnTo>
                      <a:lnTo>
                        <a:pt x="211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67748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pic>
            <p:nvPicPr>
              <p:cNvPr id="157" name="Picture 2" descr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23068" y="1040943"/>
                <a:ext cx="251999" cy="251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8" name="Picture 4" descr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105" y="1786825"/>
                <a:ext cx="781165" cy="5852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61" name="Google Shape;505;p37"/>
              <p:cNvGrpSpPr/>
              <p:nvPr/>
            </p:nvGrpSpPr>
            <p:grpSpPr>
              <a:xfrm>
                <a:off x="3205734" y="2705896"/>
                <a:ext cx="679295" cy="654232"/>
                <a:chOff x="36" y="36"/>
                <a:chExt cx="679293" cy="654230"/>
              </a:xfrm>
            </p:grpSpPr>
            <p:sp>
              <p:nvSpPr>
                <p:cNvPr id="159" name="Google Shape;506;p37"/>
                <p:cNvSpPr/>
                <p:nvPr/>
              </p:nvSpPr>
              <p:spPr>
                <a:xfrm>
                  <a:off x="173896" y="514460"/>
                  <a:ext cx="331575" cy="1398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64" y="0"/>
                      </a:moveTo>
                      <a:lnTo>
                        <a:pt x="7064" y="16753"/>
                      </a:lnTo>
                      <a:lnTo>
                        <a:pt x="1635" y="16753"/>
                      </a:lnTo>
                      <a:lnTo>
                        <a:pt x="1226" y="17031"/>
                      </a:lnTo>
                      <a:lnTo>
                        <a:pt x="875" y="17586"/>
                      </a:lnTo>
                      <a:lnTo>
                        <a:pt x="583" y="18136"/>
                      </a:lnTo>
                      <a:lnTo>
                        <a:pt x="349" y="18828"/>
                      </a:lnTo>
                      <a:lnTo>
                        <a:pt x="117" y="19661"/>
                      </a:lnTo>
                      <a:lnTo>
                        <a:pt x="0" y="2063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0631"/>
                      </a:lnTo>
                      <a:lnTo>
                        <a:pt x="21483" y="19661"/>
                      </a:lnTo>
                      <a:lnTo>
                        <a:pt x="21251" y="18828"/>
                      </a:lnTo>
                      <a:lnTo>
                        <a:pt x="21017" y="18136"/>
                      </a:lnTo>
                      <a:lnTo>
                        <a:pt x="20725" y="17586"/>
                      </a:lnTo>
                      <a:lnTo>
                        <a:pt x="20374" y="17031"/>
                      </a:lnTo>
                      <a:lnTo>
                        <a:pt x="19965" y="16753"/>
                      </a:lnTo>
                      <a:lnTo>
                        <a:pt x="14536" y="16753"/>
                      </a:lnTo>
                      <a:lnTo>
                        <a:pt x="145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67748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0" name="Google Shape;507;p37"/>
                <p:cNvSpPr/>
                <p:nvPr/>
              </p:nvSpPr>
              <p:spPr>
                <a:xfrm>
                  <a:off x="36" y="36"/>
                  <a:ext cx="679295" cy="4947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91" y="2347"/>
                      </a:moveTo>
                      <a:lnTo>
                        <a:pt x="19891" y="19251"/>
                      </a:lnTo>
                      <a:lnTo>
                        <a:pt x="1709" y="19251"/>
                      </a:lnTo>
                      <a:lnTo>
                        <a:pt x="1709" y="2347"/>
                      </a:lnTo>
                      <a:close/>
                      <a:moveTo>
                        <a:pt x="455" y="0"/>
                      </a:moveTo>
                      <a:lnTo>
                        <a:pt x="370" y="79"/>
                      </a:lnTo>
                      <a:lnTo>
                        <a:pt x="256" y="117"/>
                      </a:lnTo>
                      <a:lnTo>
                        <a:pt x="170" y="236"/>
                      </a:lnTo>
                      <a:lnTo>
                        <a:pt x="56" y="469"/>
                      </a:lnTo>
                      <a:lnTo>
                        <a:pt x="28" y="626"/>
                      </a:lnTo>
                      <a:lnTo>
                        <a:pt x="0" y="782"/>
                      </a:lnTo>
                      <a:lnTo>
                        <a:pt x="0" y="20817"/>
                      </a:lnTo>
                      <a:lnTo>
                        <a:pt x="28" y="20974"/>
                      </a:lnTo>
                      <a:lnTo>
                        <a:pt x="56" y="21129"/>
                      </a:lnTo>
                      <a:lnTo>
                        <a:pt x="113" y="21248"/>
                      </a:lnTo>
                      <a:lnTo>
                        <a:pt x="170" y="21364"/>
                      </a:lnTo>
                      <a:lnTo>
                        <a:pt x="256" y="21481"/>
                      </a:lnTo>
                      <a:lnTo>
                        <a:pt x="370" y="21521"/>
                      </a:lnTo>
                      <a:lnTo>
                        <a:pt x="455" y="21600"/>
                      </a:lnTo>
                      <a:lnTo>
                        <a:pt x="21145" y="21600"/>
                      </a:lnTo>
                      <a:lnTo>
                        <a:pt x="21230" y="21521"/>
                      </a:lnTo>
                      <a:lnTo>
                        <a:pt x="21343" y="21481"/>
                      </a:lnTo>
                      <a:lnTo>
                        <a:pt x="21430" y="21364"/>
                      </a:lnTo>
                      <a:lnTo>
                        <a:pt x="21487" y="21248"/>
                      </a:lnTo>
                      <a:lnTo>
                        <a:pt x="21543" y="21129"/>
                      </a:lnTo>
                      <a:lnTo>
                        <a:pt x="21572" y="20974"/>
                      </a:lnTo>
                      <a:lnTo>
                        <a:pt x="21600" y="20817"/>
                      </a:lnTo>
                      <a:lnTo>
                        <a:pt x="21600" y="782"/>
                      </a:lnTo>
                      <a:lnTo>
                        <a:pt x="21572" y="626"/>
                      </a:lnTo>
                      <a:lnTo>
                        <a:pt x="21543" y="469"/>
                      </a:lnTo>
                      <a:lnTo>
                        <a:pt x="21487" y="352"/>
                      </a:lnTo>
                      <a:lnTo>
                        <a:pt x="21430" y="236"/>
                      </a:lnTo>
                      <a:lnTo>
                        <a:pt x="21343" y="117"/>
                      </a:lnTo>
                      <a:lnTo>
                        <a:pt x="21230" y="79"/>
                      </a:lnTo>
                      <a:lnTo>
                        <a:pt x="211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67748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pic>
            <p:nvPicPr>
              <p:cNvPr id="162" name="Picture 20" descr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1823" y="92978"/>
                <a:ext cx="417730" cy="417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3" name="Picture 26" descr="Picture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834" y="2810424"/>
                <a:ext cx="289619" cy="2896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4" name="Picture 32" descr="Picture 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040943"/>
                <a:ext cx="1657595" cy="101985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5" name="Straight Arrow Connector 66"/>
              <p:cNvSpPr/>
              <p:nvPr/>
            </p:nvSpPr>
            <p:spPr>
              <a:xfrm flipV="1">
                <a:off x="2515183" y="510708"/>
                <a:ext cx="520972" cy="731881"/>
              </a:xfrm>
              <a:prstGeom prst="line">
                <a:avLst/>
              </a:prstGeom>
              <a:noFill/>
              <a:ln w="19050" cap="flat">
                <a:solidFill>
                  <a:srgbClr val="EE005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Straight Arrow Connector 69"/>
              <p:cNvSpPr/>
              <p:nvPr/>
            </p:nvSpPr>
            <p:spPr>
              <a:xfrm flipV="1">
                <a:off x="2585057" y="1280019"/>
                <a:ext cx="322222" cy="2885"/>
              </a:xfrm>
              <a:prstGeom prst="line">
                <a:avLst/>
              </a:prstGeom>
              <a:noFill/>
              <a:ln w="19050" cap="flat">
                <a:solidFill>
                  <a:srgbClr val="EE005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Arrow Connector 71"/>
              <p:cNvSpPr/>
              <p:nvPr/>
            </p:nvSpPr>
            <p:spPr>
              <a:xfrm>
                <a:off x="2538990" y="1337801"/>
                <a:ext cx="556499" cy="618958"/>
              </a:xfrm>
              <a:prstGeom prst="line">
                <a:avLst/>
              </a:prstGeom>
              <a:noFill/>
              <a:ln w="19050" cap="flat">
                <a:solidFill>
                  <a:srgbClr val="EE005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Arrow Connector 72"/>
              <p:cNvSpPr/>
              <p:nvPr/>
            </p:nvSpPr>
            <p:spPr>
              <a:xfrm>
                <a:off x="2515184" y="1467179"/>
                <a:ext cx="580305" cy="1486059"/>
              </a:xfrm>
              <a:prstGeom prst="line">
                <a:avLst/>
              </a:prstGeom>
              <a:noFill/>
              <a:ln w="19050" cap="flat">
                <a:solidFill>
                  <a:srgbClr val="EE005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animBg="1" advAuto="0"/>
      <p:bldP spid="138" grpId="2" animBg="1" advAuto="0"/>
      <p:bldP spid="170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"/>
          <p:cNvSpPr/>
          <p:nvPr/>
        </p:nvSpPr>
        <p:spPr>
          <a:xfrm>
            <a:off x="628650" y="2075930"/>
            <a:ext cx="7981406" cy="692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4000"/>
            </a:pPr>
            <a:endParaRPr/>
          </a:p>
        </p:txBody>
      </p:sp>
      <p:sp>
        <p:nvSpPr>
          <p:cNvPr id="173" name="Rectangle 1"/>
          <p:cNvSpPr/>
          <p:nvPr/>
        </p:nvSpPr>
        <p:spPr>
          <a:xfrm>
            <a:off x="628650" y="3991838"/>
            <a:ext cx="7981406" cy="3462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175" name="Text Placeholder 10"/>
          <p:cNvSpPr txBox="1">
            <a:spLocks noGrp="1"/>
          </p:cNvSpPr>
          <p:nvPr>
            <p:ph type="body" idx="1"/>
          </p:nvPr>
        </p:nvSpPr>
        <p:spPr>
          <a:xfrm>
            <a:off x="893698" y="1373587"/>
            <a:ext cx="7198743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150000"/>
              </a:lnSpc>
              <a:buSzTx/>
              <a:buNone/>
              <a:defRPr sz="16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</a:t>
            </a:r>
            <a:r>
              <a:rPr b="0">
                <a:solidFill>
                  <a:srgbClr val="677480"/>
                </a:solidFill>
              </a:rPr>
              <a:t>HelloWorld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</a:t>
            </a:r>
            <a:r>
              <a:t>public static void </a:t>
            </a:r>
            <a:r>
              <a:rPr b="0">
                <a:solidFill>
                  <a:srgbClr val="677480"/>
                </a:solidFill>
              </a:rPr>
              <a:t>main(String[] args) {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    System.</a:t>
            </a:r>
            <a:r>
              <a:rPr i="1">
                <a:solidFill>
                  <a:srgbClr val="660E7A"/>
                </a:solidFill>
              </a:rPr>
              <a:t>out</a:t>
            </a:r>
            <a:r>
              <a:rPr b="0">
                <a:solidFill>
                  <a:srgbClr val="677480"/>
                </a:solidFill>
              </a:rPr>
              <a:t>.println(</a:t>
            </a:r>
            <a:r>
              <a:rPr>
                <a:solidFill>
                  <a:srgbClr val="008000"/>
                </a:solidFill>
              </a:rPr>
              <a:t>"Hello World!!!"</a:t>
            </a:r>
            <a:r>
              <a:rPr b="0">
                <a:solidFill>
                  <a:srgbClr val="677480"/>
                </a:solidFill>
              </a:rPr>
              <a:t>);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    }</a:t>
            </a:r>
            <a:br>
              <a:rPr b="0">
                <a:solidFill>
                  <a:srgbClr val="677480"/>
                </a:solidFill>
              </a:rPr>
            </a:br>
            <a:r>
              <a:rPr b="0">
                <a:solidFill>
                  <a:srgbClr val="677480"/>
                </a:solidFill>
              </a:rPr>
              <a:t>}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lnSpc>
                <a:spcPct val="150000"/>
              </a:lnSpc>
              <a:buSzPts val="1600"/>
              <a:defRPr sz="1600"/>
            </a:pPr>
            <a:endParaRPr>
              <a:latin typeface="+mj-lt"/>
              <a:ea typeface="+mj-ea"/>
              <a:cs typeface="+mj-cs"/>
              <a:sym typeface="Arial"/>
            </a:endParaRP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c:\&gt; javac </a:t>
            </a:r>
            <a:r>
              <a:rPr>
                <a:solidFill>
                  <a:srgbClr val="082131"/>
                </a:solidFill>
              </a:rPr>
              <a:t>HelloWorld.java</a:t>
            </a: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82131"/>
              </a:solidFill>
            </a:endParaRPr>
          </a:p>
          <a:p>
            <a: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 sz="16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c:\&gt; java </a:t>
            </a:r>
            <a:r>
              <a:rPr>
                <a:solidFill>
                  <a:srgbClr val="082131"/>
                </a:solidFill>
              </a:rPr>
              <a:t>HelloWorld </a:t>
            </a:r>
            <a:r>
              <a:rPr>
                <a:solidFill>
                  <a:srgbClr val="64819B"/>
                </a:solidFill>
              </a:rPr>
              <a:t>Arg1 Arg2 777</a:t>
            </a:r>
          </a:p>
        </p:txBody>
      </p:sp>
      <p:sp>
        <p:nvSpPr>
          <p:cNvPr id="176" name="Місце для номера слайда 6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Заголовок 1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r>
              <a:t>Program</a:t>
            </a:r>
          </a:p>
        </p:txBody>
      </p:sp>
      <p:sp>
        <p:nvSpPr>
          <p:cNvPr id="179" name="Объект 2"/>
          <p:cNvSpPr txBox="1">
            <a:spLocks noGrp="1"/>
          </p:cNvSpPr>
          <p:nvPr>
            <p:ph type="body" idx="1"/>
          </p:nvPr>
        </p:nvSpPr>
        <p:spPr>
          <a:xfrm>
            <a:off x="893699" y="1373587"/>
            <a:ext cx="6462602" cy="3552301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</a:pPr>
            <a:r>
              <a:t>Code</a:t>
            </a:r>
          </a:p>
          <a:p>
            <a:pPr marL="0" indent="114300">
              <a:buSzTx/>
              <a:buNone/>
            </a:pPr>
            <a:r>
              <a:t>    +</a:t>
            </a:r>
          </a:p>
          <a:p>
            <a:pPr marL="0" indent="114300">
              <a:buSzTx/>
              <a:buNone/>
            </a:pPr>
            <a:r>
              <a:t>Whitespaces</a:t>
            </a:r>
          </a:p>
          <a:p>
            <a:pPr marL="0" indent="114300">
              <a:buSzTx/>
              <a:buNone/>
            </a:pPr>
            <a:r>
              <a:t>    +</a:t>
            </a:r>
          </a:p>
          <a:p>
            <a:pPr marL="0" indent="114300">
              <a:buSzTx/>
              <a:buNone/>
            </a:pPr>
            <a:r>
              <a:t>Comments</a:t>
            </a:r>
          </a:p>
        </p:txBody>
      </p:sp>
      <p:sp>
        <p:nvSpPr>
          <p:cNvPr id="180" name="Місце для номера слайда 9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1" name="Прямоугольник 3"/>
          <p:cNvSpPr/>
          <p:nvPr/>
        </p:nvSpPr>
        <p:spPr>
          <a:xfrm>
            <a:off x="3877238" y="1210779"/>
            <a:ext cx="5128215" cy="1358266"/>
          </a:xfrm>
          <a:prstGeom prst="rect">
            <a:avLst/>
          </a:prstGeom>
          <a:blipFill>
            <a:blip r:embed="rId2"/>
          </a:blipFill>
          <a:ln>
            <a:solidFill>
              <a:schemeClr val="accent6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a = </a:t>
            </a:r>
            <a:r>
              <a:rPr b="0">
                <a:solidFill>
                  <a:srgbClr val="0000FF"/>
                </a:solidFill>
              </a:rPr>
              <a:t>1;</a:t>
            </a:r>
            <a:endParaRPr>
              <a:solidFill>
                <a:srgbClr val="000000"/>
              </a:solidFill>
            </a:endParaRPr>
          </a:p>
          <a:p>
            <a:pPr>
              <a:defRPr sz="10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</a:t>
            </a:r>
            <a:r>
              <a:rPr b="0">
                <a:solidFill>
                  <a:srgbClr val="000000"/>
                </a:solidFill>
              </a:rPr>
              <a:t> b = </a:t>
            </a:r>
            <a:r>
              <a:rPr b="0">
                <a:solidFill>
                  <a:srgbClr val="0000FF"/>
                </a:solidFill>
              </a:rPr>
              <a:t>1;</a:t>
            </a:r>
            <a:endParaRPr>
              <a:solidFill>
                <a:srgbClr val="000000"/>
              </a:solidFill>
            </a:endParaRPr>
          </a:p>
          <a:p>
            <a:pPr>
              <a:defRPr sz="10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</a:t>
            </a:r>
            <a:r>
              <a:rPr b="0">
                <a:solidFill>
                  <a:srgbClr val="000000"/>
                </a:solidFill>
              </a:rPr>
              <a:t> c = </a:t>
            </a:r>
            <a:r>
              <a:rPr b="0">
                <a:solidFill>
                  <a:srgbClr val="0000FF"/>
                </a:solidFill>
              </a:rPr>
              <a:t>6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t>int </a:t>
            </a:r>
            <a:r>
              <a:rPr b="0">
                <a:solidFill>
                  <a:srgbClr val="000000"/>
                </a:solidFill>
              </a:rPr>
              <a:t>D = b * b - </a:t>
            </a:r>
            <a:r>
              <a:rPr b="0">
                <a:solidFill>
                  <a:srgbClr val="0000FF"/>
                </a:solidFill>
              </a:rPr>
              <a:t>4 </a:t>
            </a:r>
            <a:r>
              <a:rPr b="0">
                <a:solidFill>
                  <a:srgbClr val="000000"/>
                </a:solidFill>
              </a:rPr>
              <a:t>* a * c; </a:t>
            </a:r>
            <a:r>
              <a:rPr b="0">
                <a:solidFill>
                  <a:schemeClr val="accent6"/>
                </a:solidFill>
              </a:rPr>
              <a:t>/* discriminant */</a:t>
            </a:r>
            <a:br>
              <a:rPr b="0">
                <a:solidFill>
                  <a:schemeClr val="accent6"/>
                </a:solidFill>
              </a:rPr>
            </a:br>
            <a:br>
              <a:rPr b="0">
                <a:solidFill>
                  <a:schemeClr val="accent6"/>
                </a:solidFill>
              </a:rPr>
            </a:br>
            <a:r>
              <a:t>if </a:t>
            </a:r>
            <a:r>
              <a:rPr b="0">
                <a:solidFill>
                  <a:srgbClr val="000000"/>
                </a:solidFill>
              </a:rPr>
              <a:t>(D &gt;= 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)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x1 = (-b + Math.</a:t>
            </a:r>
            <a:r>
              <a:rPr b="0" i="1">
                <a:solidFill>
                  <a:srgbClr val="000000"/>
                </a:solidFill>
              </a:rPr>
              <a:t>sqrt </a:t>
            </a:r>
            <a:r>
              <a:rPr b="0">
                <a:solidFill>
                  <a:srgbClr val="000000"/>
                </a:solidFill>
              </a:rPr>
              <a:t>(D)) / (</a:t>
            </a:r>
            <a:r>
              <a:rPr b="0">
                <a:solidFill>
                  <a:srgbClr val="0000FF"/>
                </a:solidFill>
              </a:rPr>
              <a:t>2 </a:t>
            </a:r>
            <a:r>
              <a:rPr b="0">
                <a:solidFill>
                  <a:srgbClr val="000000"/>
                </a:solidFill>
              </a:rPr>
              <a:t>* a);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x2 = (-b - Math.</a:t>
            </a:r>
            <a:r>
              <a:rPr b="0" i="1">
                <a:solidFill>
                  <a:srgbClr val="000000"/>
                </a:solidFill>
              </a:rPr>
              <a:t>sqrt </a:t>
            </a:r>
            <a:r>
              <a:rPr b="0">
                <a:solidFill>
                  <a:srgbClr val="000000"/>
                </a:solidFill>
              </a:rPr>
              <a:t>(D)) / (</a:t>
            </a:r>
            <a:r>
              <a:rPr b="0">
                <a:solidFill>
                  <a:srgbClr val="0000FF"/>
                </a:solidFill>
              </a:rPr>
              <a:t>2 </a:t>
            </a:r>
            <a:r>
              <a:rPr b="0">
                <a:solidFill>
                  <a:srgbClr val="000000"/>
                </a:solidFill>
              </a:rPr>
              <a:t>* a);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82" name="Rectangle 1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  <p:sp>
        <p:nvSpPr>
          <p:cNvPr id="183" name="Rectangle 2"/>
          <p:cNvSpPr/>
          <p:nvPr/>
        </p:nvSpPr>
        <p:spPr>
          <a:xfrm>
            <a:off x="1" y="32950"/>
            <a:ext cx="138564" cy="27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685800">
              <a:defRPr sz="1300"/>
            </a:pPr>
            <a:endParaRPr/>
          </a:p>
        </p:txBody>
      </p:sp>
      <p:sp>
        <p:nvSpPr>
          <p:cNvPr id="184" name="Прямоугольник 3"/>
          <p:cNvSpPr/>
          <p:nvPr/>
        </p:nvSpPr>
        <p:spPr>
          <a:xfrm>
            <a:off x="3877235" y="3940224"/>
            <a:ext cx="5128215" cy="380366"/>
          </a:xfrm>
          <a:prstGeom prst="rect">
            <a:avLst/>
          </a:prstGeom>
          <a:blipFill>
            <a:blip r:embed="rId3"/>
          </a:blipFill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a=</a:t>
            </a:r>
            <a:r>
              <a:rPr b="0">
                <a:solidFill>
                  <a:srgbClr val="0000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,b=</a:t>
            </a:r>
            <a:r>
              <a:rPr b="0">
                <a:solidFill>
                  <a:srgbClr val="0000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,c=</a:t>
            </a:r>
            <a:r>
              <a:rPr b="0">
                <a:solidFill>
                  <a:srgbClr val="0000FF"/>
                </a:solidFill>
              </a:rPr>
              <a:t>6</a:t>
            </a:r>
            <a:r>
              <a:rPr b="0">
                <a:solidFill>
                  <a:srgbClr val="000000"/>
                </a:solidFill>
              </a:rPr>
              <a:t>;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D=b*b-</a:t>
            </a:r>
            <a:r>
              <a:rPr b="0">
                <a:solidFill>
                  <a:srgbClr val="0000FF"/>
                </a:solidFill>
              </a:rPr>
              <a:t>4</a:t>
            </a:r>
            <a:r>
              <a:rPr b="0">
                <a:solidFill>
                  <a:srgbClr val="000000"/>
                </a:solidFill>
              </a:rPr>
              <a:t>*a*c;</a:t>
            </a:r>
            <a:r>
              <a:t>if</a:t>
            </a:r>
            <a:r>
              <a:rPr b="0">
                <a:solidFill>
                  <a:srgbClr val="000000"/>
                </a:solidFill>
              </a:rPr>
              <a:t>(D&gt;=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) {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x1=(-b+Math.</a:t>
            </a:r>
            <a:r>
              <a:rPr b="0" i="1">
                <a:solidFill>
                  <a:srgbClr val="000000"/>
                </a:solidFill>
              </a:rPr>
              <a:t>sqrt</a:t>
            </a:r>
            <a:r>
              <a:rPr b="0">
                <a:solidFill>
                  <a:srgbClr val="000000"/>
                </a:solidFill>
              </a:rPr>
              <a:t>(D))/(</a:t>
            </a:r>
            <a:r>
              <a:rPr b="0">
                <a:solidFill>
                  <a:srgbClr val="0000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*a);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x2=(-b-Math.</a:t>
            </a:r>
            <a:r>
              <a:rPr b="0" i="1">
                <a:solidFill>
                  <a:srgbClr val="000000"/>
                </a:solidFill>
              </a:rPr>
              <a:t>sqrt</a:t>
            </a:r>
            <a:r>
              <a:rPr b="0">
                <a:solidFill>
                  <a:srgbClr val="000000"/>
                </a:solidFill>
              </a:rPr>
              <a:t>(D))/(</a:t>
            </a:r>
            <a:r>
              <a:rPr b="0">
                <a:solidFill>
                  <a:srgbClr val="0000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*a);}</a:t>
            </a:r>
          </a:p>
        </p:txBody>
      </p:sp>
      <p:sp>
        <p:nvSpPr>
          <p:cNvPr id="185" name="Rectangle 7"/>
          <p:cNvSpPr txBox="1"/>
          <p:nvPr/>
        </p:nvSpPr>
        <p:spPr>
          <a:xfrm>
            <a:off x="3922955" y="3158577"/>
            <a:ext cx="314487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04000"/>
              </a:lnSpc>
              <a:defRPr sz="1800">
                <a:solidFill>
                  <a:srgbClr val="000000"/>
                </a:solidFill>
              </a:defRPr>
            </a:lvl1pPr>
          </a:lstStyle>
          <a:p>
            <a:r>
              <a:t>The same 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tonio template">
  <a:themeElements>
    <a:clrScheme name="Antonio template">
      <a:dk1>
        <a:srgbClr val="FFFFFF"/>
      </a:dk1>
      <a:lt1>
        <a:srgbClr val="677480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ntonio template">
  <a:themeElements>
    <a:clrScheme name="Antoni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Microsoft Macintosh PowerPoint</Application>
  <PresentationFormat>Экран (16:9)</PresentationFormat>
  <Paragraphs>337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Helvetica</vt:lpstr>
      <vt:lpstr>Lato</vt:lpstr>
      <vt:lpstr>Raleway</vt:lpstr>
      <vt:lpstr>Antonio template</vt:lpstr>
      <vt:lpstr>Lesson 2 - Basics</vt:lpstr>
      <vt:lpstr>Lesson goals</vt:lpstr>
      <vt:lpstr>Java Platform</vt:lpstr>
      <vt:lpstr>JVM vs JRE vs JDK</vt:lpstr>
      <vt:lpstr>Java pros</vt:lpstr>
      <vt:lpstr>Презентация PowerPoint</vt:lpstr>
      <vt:lpstr>How it works?</vt:lpstr>
      <vt:lpstr>Hello World</vt:lpstr>
      <vt:lpstr>Program</vt:lpstr>
      <vt:lpstr>Java Syntax</vt:lpstr>
      <vt:lpstr>Variables</vt:lpstr>
      <vt:lpstr>Primitive types</vt:lpstr>
      <vt:lpstr>Keywords</vt:lpstr>
      <vt:lpstr>Operators</vt:lpstr>
      <vt:lpstr>What will be printed?</vt:lpstr>
      <vt:lpstr>Conditional operator if else</vt:lpstr>
      <vt:lpstr>Conditional operator switch</vt:lpstr>
      <vt:lpstr>Loop while “do”</vt:lpstr>
      <vt:lpstr>Loop “do” while</vt:lpstr>
      <vt:lpstr>Conditional loop for</vt:lpstr>
      <vt:lpstr>Branching statement break</vt:lpstr>
      <vt:lpstr>Branching statement continue</vt:lpstr>
      <vt:lpstr>Branching statement return</vt:lpstr>
      <vt:lpstr>java.lang.Object</vt:lpstr>
      <vt:lpstr>java.lang.Object</vt:lpstr>
      <vt:lpstr>What will be printed?</vt:lpstr>
      <vt:lpstr>Null is not a Zero</vt:lpstr>
      <vt:lpstr>Arrays</vt:lpstr>
      <vt:lpstr>java.util.Arrays</vt:lpstr>
      <vt:lpstr>Packages</vt:lpstr>
      <vt:lpstr>Imports</vt:lpstr>
      <vt:lpstr>java.lang.String</vt:lpstr>
      <vt:lpstr>Immutability of String</vt:lpstr>
      <vt:lpstr>Useful methods of String class</vt:lpstr>
      <vt:lpstr>String vs StringBuilder vs StringBuffer</vt:lpstr>
      <vt:lpstr>StringBuilder \ StringBuffer</vt:lpstr>
      <vt:lpstr>String Pool</vt:lpstr>
      <vt:lpstr>Wrapper Classes</vt:lpstr>
      <vt:lpstr>Wrapper Classes</vt:lpstr>
      <vt:lpstr>Useful methods and fields</vt:lpstr>
      <vt:lpstr>Autoboxing and Unboxing</vt:lpstr>
      <vt:lpstr>Performance Problem Example</vt:lpstr>
      <vt:lpstr>java.lang.Math</vt:lpstr>
      <vt:lpstr>java.lang.System</vt:lpstr>
      <vt:lpstr>java.util.Scanner</vt:lpstr>
      <vt:lpstr>Garbage Collector</vt:lpstr>
      <vt:lpstr>Debugging</vt:lpstr>
      <vt:lpstr>Literature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2 - Basics</dc:title>
  <cp:lastModifiedBy>Bohdan Cherniak</cp:lastModifiedBy>
  <cp:revision>1</cp:revision>
  <dcterms:modified xsi:type="dcterms:W3CDTF">2021-11-09T10:49:51Z</dcterms:modified>
</cp:coreProperties>
</file>