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6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8.xml"/><Relationship Id="rId44" Type="http://schemas.openxmlformats.org/officeDocument/2006/relationships/font" Target="fonts/Lato-regular.fntdata"/><Relationship Id="rId21" Type="http://schemas.openxmlformats.org/officeDocument/2006/relationships/slide" Target="slides/slide17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20.xml"/><Relationship Id="rId46" Type="http://schemas.openxmlformats.org/officeDocument/2006/relationships/font" Target="fonts/Lato-italic.fntdata"/><Relationship Id="rId23" Type="http://schemas.openxmlformats.org/officeDocument/2006/relationships/slide" Target="slides/slide19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La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35c4080c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035c4080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/>
          </a:p>
        </p:txBody>
      </p:sp>
      <p:sp>
        <p:nvSpPr>
          <p:cNvPr id="58" name="Google Shape;58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88" name="Google Shape;88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baeldung.com/java-exceptions" TargetMode="External"/><Relationship Id="rId4" Type="http://schemas.openxmlformats.org/officeDocument/2006/relationships/hyperlink" Target="https://docs.oracle.com/javase/tutorial/essential/exceptions/index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700676" y="1786259"/>
            <a:ext cx="8443323" cy="636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US" sz="3200"/>
              <a:t>Lesson 4 – Error propagation and handling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Exception catch blocks order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93699" y="1373588"/>
            <a:ext cx="7973209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DateParser parser =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DateParser(</a:t>
            </a:r>
            <a:r>
              <a:rPr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"yyyy-MM-dd"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LocalDate date = parser.parse(</a:t>
            </a:r>
            <a:r>
              <a:rPr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”2020-11-09"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i="1" lang="en-US" sz="1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.println(date);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(DateParseException e)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log(</a:t>
            </a:r>
            <a:r>
              <a:rPr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“Date parse failed”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log(</a:t>
            </a:r>
            <a:r>
              <a:rPr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“Unexpected error”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48641" y="2862472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Using multi-catch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93700" y="1111286"/>
            <a:ext cx="6462600" cy="39472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Path path = Paths.</a:t>
            </a:r>
            <a:r>
              <a:rPr i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"dolphinsBirthdays.txt"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String(Files.</a:t>
            </a:r>
            <a:r>
              <a:rPr i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readAllBytes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(path));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DateParser parser =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DateParser(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"yyyy-MM-dd"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LocalDate date = parser.</a:t>
            </a:r>
            <a:r>
              <a:rPr i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(text);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i="1" lang="en-US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.println(date);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(DateParseException e)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throw new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RuntimeException(e); </a:t>
            </a:r>
            <a:r>
              <a:rPr b="1" lang="en-US" sz="14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Code duplication</a:t>
            </a:r>
            <a:b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(IOException e)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RuntimeException(e);</a:t>
            </a:r>
            <a:r>
              <a:rPr b="1" lang="en-US" sz="14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 // Code duplication</a:t>
            </a:r>
            <a:br>
              <a:rPr b="1" lang="en-US" sz="14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Using Multi-catch 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93700" y="1108789"/>
            <a:ext cx="6462600" cy="362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Path path = Paths.</a:t>
            </a:r>
            <a:r>
              <a:rPr i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"dolphinsBorn.txt"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String(Files.</a:t>
            </a:r>
            <a:r>
              <a:rPr i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readAllBytes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(path));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DateParser parser = </a:t>
            </a:r>
            <a:r>
              <a:rPr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DateParser(</a:t>
            </a:r>
            <a:r>
              <a:rPr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"yyyy-MM-dd"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LocalDate date = parser.</a:t>
            </a:r>
            <a:r>
              <a:rPr i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(text);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i="1" lang="en-US" sz="14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.println(date);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(DateParseException | IOException e)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RuntimeException(e);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Issues?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93700" y="1215788"/>
            <a:ext cx="7522936" cy="362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100"/>
              <a:buNone/>
            </a:pP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mightThrow();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(FileNotFoundException | IllegalStateException e)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= new RuntimeException();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(InputMismatchException e | MissingResourceException e)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(FileNotFoundException | IOException e) 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(SQLException e){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(FileNotFoundException | IllegalArgumentException e)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mightThrow()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DateParseException, IOException {…}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Issues!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93700" y="1215788"/>
            <a:ext cx="7522936" cy="362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100"/>
              <a:buNone/>
            </a:pP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mightThrow();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(FileNotFoundException | IllegalStateException e)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= new RuntimeException();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(InputMismatchException e | MissingResourceException e)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(FileNotFoundException | IOException e) 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(SQLException e){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(FileNotFoundException | IllegalArgumentException e)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mightThrow() </a:t>
            </a:r>
            <a:r>
              <a:rPr b="1" lang="en-U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DateParseException, IOException {…}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893700" y="1215788"/>
            <a:ext cx="8250300" cy="362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mightThrow();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(FileNotFoundException | IllegalStateException e) {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 = new RuntimeException();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in multicatch variable is effectively final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(InputMismatchException e | MissingResourceException e) {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extra variable name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(FileNotFoundException | IOException e) {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different hierarchy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(SQLException e){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cannot catch SQLException because nothing can potentially throw one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(FileNotFoundException | IllegalArgumentException e) {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cannot catch FileNotFoundException because was already caught on first catch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{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more general superclasses must be caught after their subclasses</a:t>
            </a:r>
            <a:r>
              <a:rPr b="0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(IOException e) {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more general superclasses must be caught after their subclasses.</a:t>
            </a:r>
            <a:br>
              <a:rPr b="0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mightThrow()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DateParseException, IOException {…}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954714" y="3840477"/>
            <a:ext cx="5137865" cy="43563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954714" y="3328987"/>
            <a:ext cx="5137865" cy="43563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954715" y="1311640"/>
            <a:ext cx="5137865" cy="194149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Custom exceptions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954714" y="1232812"/>
            <a:ext cx="5903285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WaterFillingException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WaterFillingException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WaterFillingException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 message)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(message);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WaterFillingException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 message, Throwable cause)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(message, cause);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CapNotFoundException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WaterFillingException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BottleOverloadException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WaterFillingException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893700" y="358388"/>
            <a:ext cx="825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Custom exceptions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893700" y="1215788"/>
            <a:ext cx="7271862" cy="24929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int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addWater(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volumeToAdd)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targetVolume =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volumeToAdd;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(targetVolume &gt;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BottleOverloadException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"Bottle is running out of capacity!"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targetVolume;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i="1"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"Added %d. Current value %d”,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volumeToAdd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Try catch finally statement</a:t>
            </a:r>
            <a:endParaRPr/>
          </a:p>
        </p:txBody>
      </p:sp>
      <p:pic>
        <p:nvPicPr>
          <p:cNvPr id="162" name="Google Shape;162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55" y="1093499"/>
            <a:ext cx="4197350" cy="393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Try catch finally statement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893700" y="1373588"/>
            <a:ext cx="6462600" cy="22852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85763" lvl="0" marL="3857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Open resource</a:t>
            </a:r>
            <a:endParaRPr/>
          </a:p>
          <a:p>
            <a:pPr indent="-385763" lvl="0" marL="3857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Try to manipulate with resource</a:t>
            </a:r>
            <a:endParaRPr/>
          </a:p>
          <a:p>
            <a:pPr indent="-385763" lvl="0" marL="3857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Catch any errors</a:t>
            </a:r>
            <a:endParaRPr/>
          </a:p>
          <a:p>
            <a:pPr indent="-385763" lvl="0" marL="3857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Finally close resource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893700" y="358388"/>
            <a:ext cx="825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Resource management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893700" y="1215788"/>
            <a:ext cx="7271862" cy="362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AutoCloseable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int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addWater(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volumeToAdd)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targetVolume =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volumeToAdd;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(targetVolume &gt;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BottleOverloadException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"Bottle is running out of capacity!"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targetVolume;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i="1"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"Added %d. Current value %d”,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volumeToAdd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1"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close()  {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”Bottle closed”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Lesson goals</a:t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Exceptions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Assertions</a:t>
            </a:r>
            <a:endParaRPr/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025" y="2721896"/>
            <a:ext cx="3717075" cy="20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425" y="232475"/>
            <a:ext cx="3579151" cy="357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893699" y="358388"/>
            <a:ext cx="7892853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Resource management: </a:t>
            </a:r>
            <a:r>
              <a:rPr lang="en-US" u="sng"/>
              <a:t>Old School </a:t>
            </a:r>
            <a:endParaRPr u="sng"/>
          </a:p>
        </p:txBody>
      </p:sp>
      <p:sp>
        <p:nvSpPr>
          <p:cNvPr id="187" name="Google Shape;187;p25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893699" y="1215788"/>
            <a:ext cx="5217621" cy="3454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oldSchool(String brand1, String brand2) 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Bottle in =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Bottle out =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= BottleFactory.newBottle(brand1)</a:t>
            </a:r>
            <a:b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 = BottleFactory.newBottle(brand2);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out.addWater(in.getWater());</a:t>
            </a:r>
            <a:b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 !=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in.close();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(IOException e) {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log(e);        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(out !=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out.close();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log(e);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893699" y="358388"/>
            <a:ext cx="8350054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Resource management: </a:t>
            </a:r>
            <a:r>
              <a:rPr lang="en-US" u="sng"/>
              <a:t>New School (ARM) </a:t>
            </a:r>
            <a:endParaRPr u="sng"/>
          </a:p>
        </p:txBody>
      </p:sp>
      <p:sp>
        <p:nvSpPr>
          <p:cNvPr id="195" name="Google Shape;195;p26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893699" y="1215788"/>
            <a:ext cx="6412874" cy="14234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newSchool(String brand1, String brand2) 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 in = BottleFactory.newBottle(brand1);</a:t>
            </a:r>
            <a:b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Bottle out = BottleFactory.newBottle(brand2)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) 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out.addWater(in.getWater());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4389834" y="4163401"/>
            <a:ext cx="4754166" cy="4385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893700" y="358388"/>
            <a:ext cx="825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Resource management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893700" y="1215788"/>
            <a:ext cx="7271862" cy="362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 </a:t>
            </a:r>
            <a:r>
              <a:rPr b="1"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AutoCloseable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int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addWater(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volumeToAdd)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targetVolume =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volumeToAdd;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(targetVolume &gt;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BottleOverloadException(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"Bottle is running out of capacity!"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targetVolume;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i="1"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"Added %d. Current value %d”,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volumeToAdd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1"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close()  {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”Bottle closed”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893700" y="358388"/>
            <a:ext cx="825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ARM: Suppressed Exceptions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893700" y="1215788"/>
            <a:ext cx="7271862" cy="362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AutoCloseable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int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addWater(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volumeToAdd)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targetVolume =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volumeToAdd;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(targetVolume &gt;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WaterFillingException(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"Bottle is running out of capacity!"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targetVolume;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i="1"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.printf(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"Added %d. Current value %d”, 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volumeToAdd</a:t>
            </a:r>
            <a:r>
              <a:rPr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currentVolume</a:t>
            </a: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1"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5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r>
              <a:rPr b="1"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  {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CapNotFoundException(</a:t>
            </a:r>
            <a:r>
              <a:rPr b="1"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"Bottle cannot be closed, no cap!"</a:t>
            </a: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93700" y="358388"/>
            <a:ext cx="825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ARM: Suppressed Exceptions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000"/>
              <a:t>Java treats the first exception as the primary one and tacks on any that come up while automatically closing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000"/>
              <a:t>Suppressed exceptions apply only to exceptions thrown in the try clause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ARM: Suppressed Exceptions</a:t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893700" y="1215788"/>
            <a:ext cx="7678223" cy="3454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 bottle =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Bottle()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bottle.addWater(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bottle.addWater(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bottle.addWater(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bottle.addWater(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log(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”Water filling failed",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Created bottle with max volume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Added 1. Current value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Added 1. Current value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Added 1. Current value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Exception in thread "main" org.geekhub.BottleOverloadException: Bottle is running out of capacity!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at Bottle.addWater(scratch_1.java:17)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at Main.main(scratch_1.java:36)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Suppressed: org.geekhub.CapNotFoundException: Bottle cannot be closed, no cap!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	at Bottle.close(scratch_1.java:26)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	at Main.main(scratch_1.java:37)</a:t>
            </a:r>
            <a:endParaRPr b="0" i="0" sz="11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Default exception handler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5763" lvl="0" marL="3857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Prints out exception description;</a:t>
            </a:r>
            <a:endParaRPr/>
          </a:p>
          <a:p>
            <a:pPr indent="-385763" lvl="0" marL="3857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Prints the stack-trace;</a:t>
            </a:r>
            <a:endParaRPr/>
          </a:p>
          <a:p>
            <a:pPr indent="-385763" lvl="0" marL="3857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Causes the program to terminate.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Stack trace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893700" y="1215788"/>
            <a:ext cx="7177958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CapNotFoundException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 in thread "main" org.geekhub.Main$CapNotFoundException</a:t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at org.geekhub.Main.main(Main.java:10)</a:t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Stack trace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893700" y="1215788"/>
            <a:ext cx="8308489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CapNotFoundException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"No caps left"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 in thread "main" org.geekhub.Main$CapNotFoundException: </a:t>
            </a:r>
            <a:r>
              <a:rPr b="1"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 caps left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at org.geekhub.Main.main(Main.java:10)</a:t>
            </a:r>
            <a:endParaRPr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Stack trace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893699" y="1215788"/>
            <a:ext cx="8250301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CapNotFoundException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"No caps left"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RobberyException(</a:t>
            </a: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”Joker has stolen all caps"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>
                <a:solidFill>
                  <a:srgbClr val="677480"/>
                </a:solidFill>
                <a:latin typeface="Courier New"/>
                <a:ea typeface="Courier New"/>
                <a:cs typeface="Courier New"/>
                <a:sym typeface="Courier New"/>
              </a:rPr>
              <a:t>// cause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 in thread "main" org.geekhub.Main$CapNotFoundException: </a:t>
            </a:r>
            <a:r>
              <a:rPr b="1"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 caps left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at org.geekhub.Main.main(Main.java:10)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Caused by: org.geekhub.Main$RobberyException: Joker has stolen all caps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3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... 1 more</a:t>
            </a:r>
            <a:endParaRPr b="1" sz="13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Exception hierarchy</a:t>
            </a:r>
            <a:endParaRPr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00" y="1337002"/>
            <a:ext cx="7356300" cy="336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Assertion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893699" y="1373588"/>
            <a:ext cx="7938573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1081"/>
              <a:buChar char="▷"/>
            </a:pPr>
            <a:r>
              <a:rPr lang="en-US"/>
              <a:t>An assertion  is a  boolean  expression that you place at a point in your code where you expect something to be true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1081"/>
              <a:buChar char="▷"/>
            </a:pPr>
            <a:r>
              <a:rPr lang="en-US"/>
              <a:t> An assertion allows for detecting defects in the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1081"/>
              <a:buChar char="▷"/>
            </a:pPr>
            <a:r>
              <a:rPr lang="en-US"/>
              <a:t>The syntax for an  assert  statement has two forms: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boolean_expression;</a:t>
            </a:r>
            <a:b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boolean_expression: 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"error_message"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1081"/>
              <a:buChar char="▷"/>
            </a:pPr>
            <a:r>
              <a:rPr lang="en-US"/>
              <a:t>Assertions are </a:t>
            </a:r>
            <a:r>
              <a:rPr b="1" lang="en-US"/>
              <a:t>DISABLED</a:t>
            </a:r>
            <a:r>
              <a:rPr lang="en-US"/>
              <a:t> by default.</a:t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Assertion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893699" y="1373588"/>
            <a:ext cx="8017545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i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multiplyAll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&gt;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"Result should be positive"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int </a:t>
            </a:r>
            <a:r>
              <a:rPr i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multiplyAll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lang="en-US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b, </a:t>
            </a:r>
            <a:r>
              <a:rPr lang="en-US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c) {</a:t>
            </a:r>
            <a:b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* b * c;</a:t>
            </a:r>
            <a:b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 in thread "main" java.lang.AssertionError: Result should be positive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at AssertionExample.main(AssertionExample.java:4)</a:t>
            </a:r>
            <a:endParaRPr b="1" sz="33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Homework. Logger</a:t>
            </a:r>
            <a:endParaRPr sz="2400"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893700" y="1215798"/>
            <a:ext cx="68109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a logging mechanism that will output application logs to the console.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Logs can have type "WARNING", "INFO" and "ERROR".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Logs have the name of the class in which the error occurred.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Logs can have exception info.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Logs in the console should look like: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"[{WARNING_LEVEL}] {CLASS_NAME}: {LOG_MESSAGE}"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Logs with an error should look like: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"[{WARNING_LEVEL}] {CLASS_NAME}: {LOG_MESSAGE} \ n {STACK_TRACE}"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User can see all application logs from console menu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Cover your code with INFO, WARNING, ERROR level logs.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Homework. Exceptions</a:t>
            </a:r>
            <a:endParaRPr sz="2400"/>
          </a:p>
        </p:txBody>
      </p:sp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0" y="43934"/>
            <a:ext cx="1848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0" y="43934"/>
            <a:ext cx="1848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0" y="43934"/>
            <a:ext cx="1848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0" y="43934"/>
            <a:ext cx="1848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0" y="43934"/>
            <a:ext cx="1848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893700" y="1215798"/>
            <a:ext cx="68109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new LessonNotFound and ValidationException exceptions. (Maybe even more)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When a user tries to get a lecture that does not exist, throw a LessonNotFoundException. This error must be caught, logged and processed.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When a user tries to create a new lecture without specifying a lecture title or the teacher - throw a ValidationException.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When a user tries to create a new resource with an invalid type, throw InvalidArgumentException.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errors should be caught and displayed in the console using a logger.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850" y="2775175"/>
            <a:ext cx="2747725" cy="20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Links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893699" y="1373588"/>
            <a:ext cx="7475237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Java error model: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Baeldung</a:t>
            </a:r>
            <a:endParaRPr sz="16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Exceptions (Oracle)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600"/>
              <a:t>Books: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1600"/>
              <a:t>“Clean Code” by Robert Martin (up to 8)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1600"/>
              <a:t>“Java: The Complete Reference” by Herbert Schildt (chapter 10)</a:t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idx="4294967295" type="ctrTitle"/>
          </p:nvPr>
        </p:nvSpPr>
        <p:spPr>
          <a:xfrm>
            <a:off x="0" y="725488"/>
            <a:ext cx="5561013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b="0" i="0" lang="en-US" sz="60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  <a:endParaRPr b="0" i="0" sz="60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40"/>
          <p:cNvSpPr txBox="1"/>
          <p:nvPr>
            <p:ph idx="4294967295" type="subTitle"/>
          </p:nvPr>
        </p:nvSpPr>
        <p:spPr>
          <a:xfrm>
            <a:off x="0" y="1754188"/>
            <a:ext cx="5561013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i="0" sz="4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40"/>
          <p:cNvSpPr txBox="1"/>
          <p:nvPr>
            <p:ph idx="4294967295" type="body"/>
          </p:nvPr>
        </p:nvSpPr>
        <p:spPr>
          <a:xfrm>
            <a:off x="0" y="2759075"/>
            <a:ext cx="5561013" cy="199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Find us in Slack: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@Bohdan Cherniak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@Vlad Nikolenko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@Volodymyr Vedula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4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Exception types</a:t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44" y="1268016"/>
            <a:ext cx="8406713" cy="242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Common exceptions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NullPointer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ArrayIndexOutOfBounds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Arithmetic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ClassCast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IllegalArgument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Exception population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93699" y="1373588"/>
            <a:ext cx="8110964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(studentsCount &lt;= 0) {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IllegalArgumentException(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“Student count should be a positive integer number”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Exception handling: </a:t>
            </a:r>
            <a:r>
              <a:rPr b="1" lang="en-US"/>
              <a:t>Catch</a:t>
            </a:r>
            <a:endParaRPr b="1"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893699" y="1373588"/>
            <a:ext cx="8160245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parse(String date) {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DateParser parser =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DateParser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"yyyy-MM-dd"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parser.parse(date)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(DateParseException e)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"Date parse failed"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null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83" name="Google Shape;83;p12"/>
          <p:cNvSpPr/>
          <p:nvPr/>
        </p:nvSpPr>
        <p:spPr>
          <a:xfrm>
            <a:off x="548641" y="2862472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Exception handling: </a:t>
            </a:r>
            <a:r>
              <a:rPr b="1" lang="en-US"/>
              <a:t>Declare</a:t>
            </a:r>
            <a:endParaRPr b="1"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893700" y="1373588"/>
            <a:ext cx="843318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parse(String date)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DateParseException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DateParser parser =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DateParser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"yyyy-MM-dd"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.parse(date)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600"/>
              <a:t>Use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en-US" sz="1600"/>
              <a:t> only for checked exceptions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Unreachable exception handler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try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i="1" lang="en-US" sz="16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-US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(ParseException e) { </a:t>
            </a:r>
            <a:r>
              <a:rPr b="1" i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Compile-time error</a:t>
            </a:r>
            <a:endParaRPr b="1" i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logger.error(</a:t>
            </a:r>
            <a:r>
              <a:rPr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”Parse exception caught"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e);</a:t>
            </a:r>
            <a:b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99" name="Google Shape;99;p14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