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57"/>
  </p:notesMasterIdLst>
  <p:sldIdLst>
    <p:sldId id="284" r:id="rId2"/>
    <p:sldId id="285" r:id="rId3"/>
    <p:sldId id="418" r:id="rId4"/>
    <p:sldId id="392" r:id="rId5"/>
    <p:sldId id="420" r:id="rId6"/>
    <p:sldId id="421" r:id="rId7"/>
    <p:sldId id="422" r:id="rId8"/>
    <p:sldId id="393" r:id="rId9"/>
    <p:sldId id="396" r:id="rId10"/>
    <p:sldId id="413" r:id="rId11"/>
    <p:sldId id="402" r:id="rId12"/>
    <p:sldId id="417" r:id="rId13"/>
    <p:sldId id="426" r:id="rId14"/>
    <p:sldId id="427" r:id="rId15"/>
    <p:sldId id="428" r:id="rId16"/>
    <p:sldId id="414" r:id="rId17"/>
    <p:sldId id="381" r:id="rId18"/>
    <p:sldId id="383" r:id="rId19"/>
    <p:sldId id="384" r:id="rId20"/>
    <p:sldId id="385" r:id="rId21"/>
    <p:sldId id="387" r:id="rId22"/>
    <p:sldId id="388" r:id="rId23"/>
    <p:sldId id="389" r:id="rId24"/>
    <p:sldId id="390" r:id="rId25"/>
    <p:sldId id="411" r:id="rId26"/>
    <p:sldId id="391" r:id="rId27"/>
    <p:sldId id="415" r:id="rId28"/>
    <p:sldId id="429" r:id="rId29"/>
    <p:sldId id="430" r:id="rId30"/>
    <p:sldId id="431" r:id="rId31"/>
    <p:sldId id="432" r:id="rId32"/>
    <p:sldId id="386" r:id="rId33"/>
    <p:sldId id="433" r:id="rId34"/>
    <p:sldId id="434" r:id="rId35"/>
    <p:sldId id="435" r:id="rId36"/>
    <p:sldId id="437" r:id="rId37"/>
    <p:sldId id="438" r:id="rId38"/>
    <p:sldId id="439" r:id="rId39"/>
    <p:sldId id="394" r:id="rId40"/>
    <p:sldId id="395" r:id="rId41"/>
    <p:sldId id="440" r:id="rId42"/>
    <p:sldId id="397" r:id="rId43"/>
    <p:sldId id="398" r:id="rId44"/>
    <p:sldId id="399" r:id="rId45"/>
    <p:sldId id="400" r:id="rId46"/>
    <p:sldId id="403" r:id="rId47"/>
    <p:sldId id="404" r:id="rId48"/>
    <p:sldId id="405" r:id="rId49"/>
    <p:sldId id="406" r:id="rId50"/>
    <p:sldId id="407" r:id="rId51"/>
    <p:sldId id="408" r:id="rId52"/>
    <p:sldId id="409" r:id="rId53"/>
    <p:sldId id="441" r:id="rId54"/>
    <p:sldId id="342" r:id="rId55"/>
    <p:sldId id="339" r:id="rId56"/>
  </p:sldIdLst>
  <p:sldSz cx="9144000" cy="5143500" type="screen16x9"/>
  <p:notesSz cx="6858000" cy="9144000"/>
  <p:embeddedFontLst>
    <p:embeddedFont>
      <p:font typeface="Lato" panose="020F0502020204030203" pitchFamily="34" charset="0"/>
      <p:regular r:id="rId58"/>
      <p:bold r:id="rId59"/>
      <p:italic r:id="rId60"/>
      <p:boldItalic r:id="rId61"/>
    </p:embeddedFont>
    <p:embeddedFont>
      <p:font typeface="Raleway" pitchFamily="2" charset="0"/>
      <p:regular r:id="rId62"/>
      <p:bold r:id="rId63"/>
      <p:italic r:id="rId64"/>
      <p:boldItalic r:id="rId6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29DBF3-8ECE-4773-AF05-406D17C0EC5E}" v="8" dt="2020-11-29T22:42:31.428"/>
  </p1510:revLst>
</p1510:revInfo>
</file>

<file path=ppt/tableStyles.xml><?xml version="1.0" encoding="utf-8"?>
<a:tblStyleLst xmlns:a="http://schemas.openxmlformats.org/drawingml/2006/main" def="{4375B59A-8F34-4A71-B247-EAC484CAED77}">
  <a:tblStyle styleId="{4375B59A-8F34-4A71-B247-EAC484CAED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28"/>
    <p:restoredTop sz="92245" autoAdjust="0"/>
  </p:normalViewPr>
  <p:slideViewPr>
    <p:cSldViewPr snapToGrid="0" snapToObjects="1">
      <p:cViewPr varScale="1">
        <p:scale>
          <a:sx n="157" d="100"/>
          <a:sy n="157" d="100"/>
        </p:scale>
        <p:origin x="12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6.fntdata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1.fntdata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font" Target="fonts/font4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7.fntdata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2.fntdata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5.fntdata"/><Relationship Id="rId7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3.fntdata"/><Relationship Id="rId65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roslav Brahinets" userId="21b0ef620fff3801" providerId="LiveId" clId="{B629DBF3-8ECE-4773-AF05-406D17C0EC5E}"/>
    <pc:docChg chg="undo custSel addSld delSld modSld">
      <pc:chgData name="Yaroslav Brahinets" userId="21b0ef620fff3801" providerId="LiveId" clId="{B629DBF3-8ECE-4773-AF05-406D17C0EC5E}" dt="2020-11-29T22:43:18.564" v="584" actId="6549"/>
      <pc:docMkLst>
        <pc:docMk/>
      </pc:docMkLst>
      <pc:sldChg chg="modSp mod">
        <pc:chgData name="Yaroslav Brahinets" userId="21b0ef620fff3801" providerId="LiveId" clId="{B629DBF3-8ECE-4773-AF05-406D17C0EC5E}" dt="2020-11-29T21:21:19.469" v="27" actId="20577"/>
        <pc:sldMkLst>
          <pc:docMk/>
          <pc:sldMk cId="207033344" sldId="342"/>
        </pc:sldMkLst>
        <pc:spChg chg="mod">
          <ac:chgData name="Yaroslav Brahinets" userId="21b0ef620fff3801" providerId="LiveId" clId="{B629DBF3-8ECE-4773-AF05-406D17C0EC5E}" dt="2020-11-29T21:21:19.469" v="27" actId="20577"/>
          <ac:spMkLst>
            <pc:docMk/>
            <pc:sldMk cId="207033344" sldId="342"/>
            <ac:spMk id="2" creationId="{F12D70C1-289F-3A4A-A8B7-0CC07080604E}"/>
          </ac:spMkLst>
        </pc:spChg>
        <pc:spChg chg="mod">
          <ac:chgData name="Yaroslav Brahinets" userId="21b0ef620fff3801" providerId="LiveId" clId="{B629DBF3-8ECE-4773-AF05-406D17C0EC5E}" dt="2020-11-29T21:21:16.047" v="20" actId="255"/>
          <ac:spMkLst>
            <pc:docMk/>
            <pc:sldMk cId="207033344" sldId="342"/>
            <ac:spMk id="3" creationId="{FE67BCFF-D5B1-524A-8DA7-C18C2AE8C56F}"/>
          </ac:spMkLst>
        </pc:spChg>
      </pc:sldChg>
      <pc:sldChg chg="modSp del mod">
        <pc:chgData name="Yaroslav Brahinets" userId="21b0ef620fff3801" providerId="LiveId" clId="{B629DBF3-8ECE-4773-AF05-406D17C0EC5E}" dt="2020-11-29T21:21:21.875" v="28" actId="2696"/>
        <pc:sldMkLst>
          <pc:docMk/>
          <pc:sldMk cId="1154994837" sldId="380"/>
        </pc:sldMkLst>
        <pc:spChg chg="mod">
          <ac:chgData name="Yaroslav Brahinets" userId="21b0ef620fff3801" providerId="LiveId" clId="{B629DBF3-8ECE-4773-AF05-406D17C0EC5E}" dt="2020-11-29T21:21:07.719" v="16" actId="21"/>
          <ac:spMkLst>
            <pc:docMk/>
            <pc:sldMk cId="1154994837" sldId="380"/>
            <ac:spMk id="3" creationId="{FE67BCFF-D5B1-524A-8DA7-C18C2AE8C56F}"/>
          </ac:spMkLst>
        </pc:spChg>
      </pc:sldChg>
      <pc:sldChg chg="addSp delSp modSp mod">
        <pc:chgData name="Yaroslav Brahinets" userId="21b0ef620fff3801" providerId="LiveId" clId="{B629DBF3-8ECE-4773-AF05-406D17C0EC5E}" dt="2020-11-29T22:43:18.564" v="584" actId="6549"/>
        <pc:sldMkLst>
          <pc:docMk/>
          <pc:sldMk cId="2677794130" sldId="441"/>
        </pc:sldMkLst>
        <pc:spChg chg="add del">
          <ac:chgData name="Yaroslav Brahinets" userId="21b0ef620fff3801" providerId="LiveId" clId="{B629DBF3-8ECE-4773-AF05-406D17C0EC5E}" dt="2020-11-29T22:10:10.069" v="523"/>
          <ac:spMkLst>
            <pc:docMk/>
            <pc:sldMk cId="2677794130" sldId="441"/>
            <ac:spMk id="3" creationId="{FEA11546-EF3D-4A4B-B20F-D1D717715287}"/>
          </ac:spMkLst>
        </pc:spChg>
        <pc:spChg chg="mod">
          <ac:chgData name="Yaroslav Brahinets" userId="21b0ef620fff3801" providerId="LiveId" clId="{B629DBF3-8ECE-4773-AF05-406D17C0EC5E}" dt="2020-11-29T22:43:18.564" v="584" actId="6549"/>
          <ac:spMkLst>
            <pc:docMk/>
            <pc:sldMk cId="2677794130" sldId="441"/>
            <ac:spMk id="4" creationId="{00000000-0000-0000-0000-000000000000}"/>
          </ac:spMkLst>
        </pc:spChg>
      </pc:sldChg>
      <pc:sldChg chg="addSp delSp modSp new del mod">
        <pc:chgData name="Yaroslav Brahinets" userId="21b0ef620fff3801" providerId="LiveId" clId="{B629DBF3-8ECE-4773-AF05-406D17C0EC5E}" dt="2020-11-29T22:42:54.557" v="581" actId="47"/>
        <pc:sldMkLst>
          <pc:docMk/>
          <pc:sldMk cId="48553259" sldId="442"/>
        </pc:sldMkLst>
        <pc:spChg chg="mod">
          <ac:chgData name="Yaroslav Brahinets" userId="21b0ef620fff3801" providerId="LiveId" clId="{B629DBF3-8ECE-4773-AF05-406D17C0EC5E}" dt="2020-11-29T22:28:14.747" v="551"/>
          <ac:spMkLst>
            <pc:docMk/>
            <pc:sldMk cId="48553259" sldId="442"/>
            <ac:spMk id="2" creationId="{643AC29D-E06B-4EAE-B1FF-225AD4131668}"/>
          </ac:spMkLst>
        </pc:spChg>
        <pc:spChg chg="del">
          <ac:chgData name="Yaroslav Brahinets" userId="21b0ef620fff3801" providerId="LiveId" clId="{B629DBF3-8ECE-4773-AF05-406D17C0EC5E}" dt="2020-11-29T22:28:10.525" v="550"/>
          <ac:spMkLst>
            <pc:docMk/>
            <pc:sldMk cId="48553259" sldId="442"/>
            <ac:spMk id="3" creationId="{4B6B89A2-4D08-49B3-9B85-8A1EC173E67F}"/>
          </ac:spMkLst>
        </pc:spChg>
        <pc:spChg chg="add del mod">
          <ac:chgData name="Yaroslav Brahinets" userId="21b0ef620fff3801" providerId="LiveId" clId="{B629DBF3-8ECE-4773-AF05-406D17C0EC5E}" dt="2020-11-29T22:42:10.568" v="564" actId="22"/>
          <ac:spMkLst>
            <pc:docMk/>
            <pc:sldMk cId="48553259" sldId="442"/>
            <ac:spMk id="7" creationId="{2BC9B091-55B4-4E21-BD43-801EB3B13B78}"/>
          </ac:spMkLst>
        </pc:spChg>
        <pc:spChg chg="add mod">
          <ac:chgData name="Yaroslav Brahinets" userId="21b0ef620fff3801" providerId="LiveId" clId="{B629DBF3-8ECE-4773-AF05-406D17C0EC5E}" dt="2020-11-29T22:42:30.226" v="572" actId="21"/>
          <ac:spMkLst>
            <pc:docMk/>
            <pc:sldMk cId="48553259" sldId="442"/>
            <ac:spMk id="9" creationId="{6759D1B1-7B4C-4FF0-BD7C-1CFE3405F354}"/>
          </ac:spMkLst>
        </pc:spChg>
        <pc:picChg chg="add del mod">
          <ac:chgData name="Yaroslav Brahinets" userId="21b0ef620fff3801" providerId="LiveId" clId="{B629DBF3-8ECE-4773-AF05-406D17C0EC5E}" dt="2020-11-29T22:42:30.226" v="572" actId="21"/>
          <ac:picMkLst>
            <pc:docMk/>
            <pc:sldMk cId="48553259" sldId="442"/>
            <ac:picMk id="5" creationId="{DA904F8E-3EE8-4950-91C5-CEDFCCC967D2}"/>
          </ac:picMkLst>
        </pc:picChg>
        <pc:picChg chg="add del mod">
          <ac:chgData name="Yaroslav Brahinets" userId="21b0ef620fff3801" providerId="LiveId" clId="{B629DBF3-8ECE-4773-AF05-406D17C0EC5E}" dt="2020-11-29T22:42:30.226" v="572" actId="21"/>
          <ac:picMkLst>
            <pc:docMk/>
            <pc:sldMk cId="48553259" sldId="442"/>
            <ac:picMk id="6" creationId="{3B88BFAC-362A-4ABF-8178-FB0BC5477AB6}"/>
          </ac:picMkLst>
        </pc:picChg>
      </pc:sldChg>
      <pc:sldChg chg="addSp modSp add mod">
        <pc:chgData name="Yaroslav Brahinets" userId="21b0ef620fff3801" providerId="LiveId" clId="{B629DBF3-8ECE-4773-AF05-406D17C0EC5E}" dt="2020-11-29T22:43:05.226" v="583" actId="1076"/>
        <pc:sldMkLst>
          <pc:docMk/>
          <pc:sldMk cId="2328327163" sldId="443"/>
        </pc:sldMkLst>
        <pc:spChg chg="mod">
          <ac:chgData name="Yaroslav Brahinets" userId="21b0ef620fff3801" providerId="LiveId" clId="{B629DBF3-8ECE-4773-AF05-406D17C0EC5E}" dt="2020-11-29T22:42:45.478" v="578" actId="14100"/>
          <ac:spMkLst>
            <pc:docMk/>
            <pc:sldMk cId="2328327163" sldId="443"/>
            <ac:spMk id="4" creationId="{00000000-0000-0000-0000-000000000000}"/>
          </ac:spMkLst>
        </pc:spChg>
        <pc:picChg chg="add mod">
          <ac:chgData name="Yaroslav Brahinets" userId="21b0ef620fff3801" providerId="LiveId" clId="{B629DBF3-8ECE-4773-AF05-406D17C0EC5E}" dt="2020-11-29T22:43:05.226" v="583" actId="1076"/>
          <ac:picMkLst>
            <pc:docMk/>
            <pc:sldMk cId="2328327163" sldId="443"/>
            <ac:picMk id="5" creationId="{70EB5EF1-9EDB-4C17-941E-E157D6C05320}"/>
          </ac:picMkLst>
        </pc:picChg>
        <pc:picChg chg="add mod">
          <ac:chgData name="Yaroslav Brahinets" userId="21b0ef620fff3801" providerId="LiveId" clId="{B629DBF3-8ECE-4773-AF05-406D17C0EC5E}" dt="2020-11-29T22:42:47.749" v="579" actId="1076"/>
          <ac:picMkLst>
            <pc:docMk/>
            <pc:sldMk cId="2328327163" sldId="443"/>
            <ac:picMk id="6" creationId="{ACA2F519-F285-4F8E-8948-02EBF28189F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89094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9A70B-D7DA-48CD-91D7-F3E71E4BB31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8237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02683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38263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9A70B-D7DA-48CD-91D7-F3E71E4BB31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7511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9A70B-D7DA-48CD-91D7-F3E71E4BB31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002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9A70B-D7DA-48CD-91D7-F3E71E4BB31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902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en-US" altLang="ru-RU" sz="1200" i="1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 </a:t>
            </a:r>
            <a:r>
              <a:rPr lang="en-US" dirty="0" err="1"/>
              <a:t>putAll</a:t>
            </a:r>
            <a:r>
              <a:rPr lang="en-US" dirty="0"/>
              <a:t>(Map&lt;?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extends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en-US" dirty="0"/>
              <a:t>, ?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extends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en-US" dirty="0"/>
              <a:t>&gt; m)</a:t>
            </a:r>
          </a:p>
          <a:p>
            <a:r>
              <a:rPr lang="en-US" dirty="0"/>
              <a:t>Set&lt;</a:t>
            </a:r>
            <a:r>
              <a:rPr lang="en-US" dirty="0" err="1"/>
              <a:t>Map.Entry</a:t>
            </a:r>
            <a:r>
              <a:rPr lang="en-US" dirty="0"/>
              <a:t>&lt;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en-US" dirty="0"/>
              <a:t>,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en-US" dirty="0"/>
              <a:t>&gt;&gt; </a:t>
            </a:r>
            <a:r>
              <a:rPr lang="en-US" dirty="0" err="1"/>
              <a:t>entrySet</a:t>
            </a:r>
            <a:r>
              <a:rPr lang="en-US" dirty="0"/>
              <a:t>()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 </a:t>
            </a:r>
            <a:r>
              <a:rPr lang="en-US" dirty="0"/>
              <a:t>equals(Object o)</a:t>
            </a:r>
          </a:p>
          <a:p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hashCode()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 </a:t>
            </a:r>
            <a:r>
              <a:rPr lang="en-US" dirty="0" err="1"/>
              <a:t>replaceAll</a:t>
            </a:r>
            <a:r>
              <a:rPr lang="en-US" dirty="0"/>
              <a:t>(</a:t>
            </a:r>
            <a:r>
              <a:rPr lang="en-US" dirty="0" err="1"/>
              <a:t>BiFunction</a:t>
            </a:r>
            <a:r>
              <a:rPr lang="en-US" dirty="0"/>
              <a:t>&lt;?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en-US" dirty="0"/>
              <a:t>, ?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en-US" dirty="0"/>
              <a:t>, ?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extends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en-US" dirty="0"/>
              <a:t>&gt; function)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 </a:t>
            </a:r>
            <a:r>
              <a:rPr lang="en-US" dirty="0"/>
              <a:t>replace(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 </a:t>
            </a:r>
            <a:r>
              <a:rPr lang="en-US" dirty="0"/>
              <a:t>key,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 </a:t>
            </a:r>
            <a:r>
              <a:rPr lang="en-US" dirty="0" err="1"/>
              <a:t>oldValue</a:t>
            </a:r>
            <a:r>
              <a:rPr lang="en-US" dirty="0"/>
              <a:t>,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 </a:t>
            </a:r>
            <a:r>
              <a:rPr lang="en-US" dirty="0" err="1"/>
              <a:t>newValue</a:t>
            </a:r>
            <a:r>
              <a:rPr lang="en-US" dirty="0"/>
              <a:t>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computeIfPresent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key,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BiFunction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 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?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 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?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remappingFunction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32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computeIfAbsent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key, Function&lt;?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 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?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mappingFunction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3200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9A70B-D7DA-48CD-91D7-F3E71E4BB31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796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use a map when you want to identify values by a key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9A70B-D7DA-48CD-91D7-F3E71E4BB31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4706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29660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1114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1156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45661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26449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Compilation fail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90451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Compilation fail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47451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hash code is a number that puts instances of a class into a finite number of categories.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83441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72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690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6073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8645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127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0982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04F9-05C8-4F65-ADB5-F3E5C718124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62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 </a:t>
            </a:r>
            <a:r>
              <a:rPr lang="en-US" i="1" dirty="0"/>
              <a:t>collection</a:t>
            </a:r>
            <a:r>
              <a:rPr lang="en-US" dirty="0"/>
              <a:t> is a generic term that refers to a container of objects.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69924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9A70B-D7DA-48CD-91D7-F3E71E4BB31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69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_1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BBDC2-F73D-4CBA-BEFA-E74C084CAF8E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FE15-D655-41CA-B056-086727889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6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7" r:id="rId3"/>
    <p:sldLayoutId id="2147483659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collections/index.html" TargetMode="External"/><Relationship Id="rId2" Type="http://schemas.openxmlformats.org/officeDocument/2006/relationships/hyperlink" Target="https://docs.oracle.com/javase/tutorial/java/generics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jrebel.com/blog/java-collections-cheat-sheet" TargetMode="External"/><Relationship Id="rId4" Type="http://schemas.openxmlformats.org/officeDocument/2006/relationships/hyperlink" Target="https://zeroturnaround.com/rebellabs/java-collections-cheat-sheet" TargetMode="Externa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718376" y="1088067"/>
            <a:ext cx="7742646" cy="16927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Lesson 7 – Generics.</a:t>
            </a:r>
            <a:br>
              <a:rPr lang="en-US" dirty="0"/>
            </a:br>
            <a:r>
              <a:rPr lang="en-US" dirty="0"/>
              <a:t>Collections Framework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1883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3699" y="358388"/>
            <a:ext cx="7491175" cy="857400"/>
          </a:xfrm>
        </p:spPr>
        <p:txBody>
          <a:bodyPr/>
          <a:lstStyle/>
          <a:p>
            <a:r>
              <a:rPr lang="en-US" dirty="0"/>
              <a:t>Formal type parameter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■  </a:t>
            </a:r>
            <a:r>
              <a:rPr lang="en-US" dirty="0">
                <a:solidFill>
                  <a:schemeClr val="accent6"/>
                </a:solidFill>
              </a:rPr>
              <a:t>E</a:t>
            </a:r>
            <a:r>
              <a:rPr lang="en-US" dirty="0"/>
              <a:t> - an element</a:t>
            </a:r>
          </a:p>
          <a:p>
            <a:pPr marL="0" indent="0">
              <a:buNone/>
            </a:pPr>
            <a:r>
              <a:rPr lang="en-US" dirty="0"/>
              <a:t>■  </a:t>
            </a:r>
            <a:r>
              <a:rPr lang="en-US" dirty="0">
                <a:solidFill>
                  <a:schemeClr val="accent6"/>
                </a:solidFill>
              </a:rPr>
              <a:t>K</a:t>
            </a:r>
            <a:r>
              <a:rPr lang="en-US" dirty="0"/>
              <a:t> - a map key</a:t>
            </a:r>
          </a:p>
          <a:p>
            <a:pPr marL="0" indent="0">
              <a:buNone/>
            </a:pPr>
            <a:r>
              <a:rPr lang="en-US" dirty="0"/>
              <a:t>■  </a:t>
            </a:r>
            <a:r>
              <a:rPr lang="en-US" dirty="0">
                <a:solidFill>
                  <a:schemeClr val="accent6"/>
                </a:solidFill>
              </a:rPr>
              <a:t>V</a:t>
            </a:r>
            <a:r>
              <a:rPr lang="en-US" dirty="0"/>
              <a:t> - a map value</a:t>
            </a:r>
          </a:p>
          <a:p>
            <a:pPr marL="0" indent="0">
              <a:buNone/>
            </a:pPr>
            <a:r>
              <a:rPr lang="en-US" dirty="0"/>
              <a:t>■  </a:t>
            </a:r>
            <a:r>
              <a:rPr lang="en-US" dirty="0">
                <a:solidFill>
                  <a:schemeClr val="accent6"/>
                </a:solidFill>
              </a:rPr>
              <a:t>N</a:t>
            </a:r>
            <a:r>
              <a:rPr lang="en-US" dirty="0"/>
              <a:t> - number</a:t>
            </a:r>
          </a:p>
          <a:p>
            <a:pPr marL="0" indent="0">
              <a:buNone/>
            </a:pPr>
            <a:r>
              <a:rPr lang="en-US" dirty="0"/>
              <a:t>■  </a:t>
            </a:r>
            <a:r>
              <a:rPr lang="en-US" dirty="0">
                <a:solidFill>
                  <a:schemeClr val="accent6"/>
                </a:solidFill>
              </a:rPr>
              <a:t>T</a:t>
            </a:r>
            <a:r>
              <a:rPr lang="en-US" dirty="0"/>
              <a:t> - a generic data type</a:t>
            </a:r>
          </a:p>
          <a:p>
            <a:pPr marL="0" indent="0">
              <a:buNone/>
            </a:pPr>
            <a:r>
              <a:rPr lang="en-US" dirty="0"/>
              <a:t>■  </a:t>
            </a:r>
            <a:r>
              <a:rPr lang="en-US" dirty="0">
                <a:solidFill>
                  <a:schemeClr val="accent6"/>
                </a:solidFill>
              </a:rPr>
              <a:t>S, U, V</a:t>
            </a:r>
            <a:r>
              <a:rPr lang="en-US" dirty="0"/>
              <a:t> and so forth - for multiple generic types</a:t>
            </a:r>
          </a:p>
          <a:p>
            <a:pPr marL="0" indent="0">
              <a:buNone/>
            </a:pPr>
            <a:r>
              <a:rPr lang="en-US" dirty="0"/>
              <a:t>■  </a:t>
            </a:r>
            <a:r>
              <a:rPr lang="en-US" dirty="0">
                <a:solidFill>
                  <a:schemeClr val="accent6"/>
                </a:solidFill>
              </a:rPr>
              <a:t>R</a:t>
            </a:r>
            <a:r>
              <a:rPr lang="en-US" dirty="0"/>
              <a:t> - return type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555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 bounds. PECS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>
          <a:xfrm>
            <a:off x="893700" y="1373588"/>
            <a:ext cx="7839992" cy="35523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bounded parameter type is a generic type that specifies a bound for the generic</a:t>
            </a:r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527854"/>
              </p:ext>
            </p:extLst>
          </p:nvPr>
        </p:nvGraphicFramePr>
        <p:xfrm>
          <a:off x="1190446" y="2501658"/>
          <a:ext cx="5216106" cy="230685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8053">
                  <a:extLst>
                    <a:ext uri="{9D8B030D-6E8A-4147-A177-3AD203B41FA5}">
                      <a16:colId xmlns:a16="http://schemas.microsoft.com/office/drawing/2014/main" val="3791473642"/>
                    </a:ext>
                  </a:extLst>
                </a:gridCol>
                <a:gridCol w="2608053">
                  <a:extLst>
                    <a:ext uri="{9D8B030D-6E8A-4147-A177-3AD203B41FA5}">
                      <a16:colId xmlns:a16="http://schemas.microsoft.com/office/drawing/2014/main" val="3324339111"/>
                    </a:ext>
                  </a:extLst>
                </a:gridCol>
              </a:tblGrid>
              <a:tr h="46137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Type of 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Syntax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261620"/>
                  </a:ext>
                </a:extLst>
              </a:tr>
              <a:tr h="46137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Fixed 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948103"/>
                  </a:ext>
                </a:extLst>
              </a:tr>
              <a:tr h="46137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Upper bound (Produce)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? extends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587452"/>
                  </a:ext>
                </a:extLst>
              </a:tr>
              <a:tr h="46137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Lower</a:t>
                      </a:r>
                      <a:r>
                        <a:rPr lang="en-US" sz="1600" baseline="0" dirty="0"/>
                        <a:t> bound (Consume)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? super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92803"/>
                  </a:ext>
                </a:extLst>
              </a:tr>
              <a:tr h="46137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Unbounded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866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8972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3700" y="358388"/>
            <a:ext cx="7767700" cy="857400"/>
          </a:xfrm>
        </p:spPr>
        <p:txBody>
          <a:bodyPr/>
          <a:lstStyle/>
          <a:p>
            <a:r>
              <a:rPr lang="en-US" dirty="0"/>
              <a:t>Generics. Fixed–Bounded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4731" y="1215788"/>
            <a:ext cx="6462600" cy="360868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en-US" sz="1000" dirty="0" err="1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countFats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&lt;Potato&gt; ... buckets) {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fats = </a:t>
            </a:r>
            <a:r>
              <a:rPr lang="en-US" altLang="en-US" sz="1000" dirty="0">
                <a:solidFill>
                  <a:srgbClr val="1649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&lt;Potato&gt; 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bucket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buckets) {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Potato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bucket</a:t>
            </a:r>
            <a:r>
              <a:rPr lang="en-US" altLang="en-US" sz="10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.open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fats += </a:t>
            </a: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</a:t>
            </a:r>
            <a:r>
              <a:rPr lang="en-US" altLang="en-US" sz="10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.getFats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fats;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000" dirty="0">
              <a:solidFill>
                <a:srgbClr val="1213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potatoBucket1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0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potatoBucket1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.pack(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Potato());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potatoBucket2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0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potatoBucket2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.pack(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Potato());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000" dirty="0">
              <a:solidFill>
                <a:srgbClr val="1213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000" dirty="0">
              <a:solidFill>
                <a:srgbClr val="1213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fats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000" i="1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countFats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potatoBucket1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potatoBucket2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ru-RU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491638" y="1846126"/>
            <a:ext cx="3619313" cy="2539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5131298" y="1218716"/>
            <a:ext cx="4012702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0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en-US" sz="10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altLang="en-US" sz="10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altLang="en-US" sz="10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0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0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content) { </a:t>
            </a:r>
            <a:r>
              <a:rPr lang="en-US" altLang="en-US" sz="1000" dirty="0" err="1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0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000" dirty="0" err="1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altLang="en-US" sz="10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content;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000" dirty="0">
              <a:solidFill>
                <a:srgbClr val="002FA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 class 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FriedFood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 double </a:t>
            </a:r>
            <a:r>
              <a:rPr lang="en-US" altLang="en-US" sz="10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fats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FriedFood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fats) { t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his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0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fats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fats; }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en-US" sz="10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getFats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0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fats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Potato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FriedFood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dirty="0">
                <a:solidFill>
                  <a:srgbClr val="1649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14.2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Nuggets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FriedFood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Nuggets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dirty="0">
                <a:solidFill>
                  <a:srgbClr val="1649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23.7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6" name="Прямая соединительная линия 10"/>
          <p:cNvCxnSpPr/>
          <p:nvPr/>
        </p:nvCxnSpPr>
        <p:spPr>
          <a:xfrm flipV="1">
            <a:off x="187035" y="2901796"/>
            <a:ext cx="4850791" cy="36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10"/>
          <p:cNvCxnSpPr/>
          <p:nvPr/>
        </p:nvCxnSpPr>
        <p:spPr>
          <a:xfrm flipV="1">
            <a:off x="5050784" y="1357224"/>
            <a:ext cx="0" cy="3470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86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3700" y="358388"/>
            <a:ext cx="7767700" cy="857400"/>
          </a:xfrm>
        </p:spPr>
        <p:txBody>
          <a:bodyPr/>
          <a:lstStyle/>
          <a:p>
            <a:r>
              <a:rPr lang="en-US" dirty="0"/>
              <a:t>Generics. Upper-Bounded Wildcards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7035" y="1218716"/>
            <a:ext cx="6462600" cy="360868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en-US" sz="1000" dirty="0" err="1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countFats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FriedFood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... buckets) {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fats = </a:t>
            </a:r>
            <a:r>
              <a:rPr lang="en-US" altLang="en-US" sz="1000" dirty="0">
                <a:solidFill>
                  <a:srgbClr val="1649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FriedFood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bucket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buckets) {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FriedFood </a:t>
            </a: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friedFood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bucket</a:t>
            </a:r>
            <a:r>
              <a:rPr lang="en-US" altLang="en-US" sz="10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.open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fats += </a:t>
            </a: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friedFood</a:t>
            </a:r>
            <a:r>
              <a:rPr lang="en-US" altLang="en-US" sz="10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.getFats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fats;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000" dirty="0">
              <a:solidFill>
                <a:srgbClr val="1213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000" dirty="0">
              <a:solidFill>
                <a:srgbClr val="1213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potatoBucket1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0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potatoBucket1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.pack(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Potato());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potatoBucket2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0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potatoBucket2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.pack(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Potato());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Nuggets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nuggetsBucket1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0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nuggetsBucket1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.pack(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Nuggets());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fats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000" i="1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countFats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potatoBucket1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potatoBucket2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nuggetsBucket1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ru-RU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491638" y="1846126"/>
            <a:ext cx="3619313" cy="2539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5131298" y="1295660"/>
            <a:ext cx="4012702" cy="36317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0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en-US" sz="10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altLang="en-US" sz="10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altLang="en-US" sz="10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0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0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content){ </a:t>
            </a:r>
            <a:r>
              <a:rPr lang="en-US" altLang="en-US" sz="1000" dirty="0" err="1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0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000" dirty="0" err="1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altLang="en-US" sz="10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content;}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000" dirty="0">
              <a:solidFill>
                <a:srgbClr val="002FA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 class 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FriedFood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 double </a:t>
            </a:r>
            <a:r>
              <a:rPr lang="en-US" altLang="en-US" sz="10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fats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FriedFood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fats) { t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his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0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fats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fats; }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en-US" sz="10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getFats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0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fats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Potato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FriedFood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dirty="0">
                <a:solidFill>
                  <a:srgbClr val="1649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14.2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Nuggets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FriedFood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Nuggets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dirty="0">
                <a:solidFill>
                  <a:srgbClr val="1649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23.7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6" name="Прямая соединительная линия 10"/>
          <p:cNvCxnSpPr/>
          <p:nvPr/>
        </p:nvCxnSpPr>
        <p:spPr>
          <a:xfrm flipV="1">
            <a:off x="187035" y="2901796"/>
            <a:ext cx="4850791" cy="36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10"/>
          <p:cNvCxnSpPr/>
          <p:nvPr/>
        </p:nvCxnSpPr>
        <p:spPr>
          <a:xfrm flipV="1">
            <a:off x="5050784" y="1357224"/>
            <a:ext cx="0" cy="3470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55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3700" y="358388"/>
            <a:ext cx="7767700" cy="857400"/>
          </a:xfrm>
        </p:spPr>
        <p:txBody>
          <a:bodyPr/>
          <a:lstStyle/>
          <a:p>
            <a:r>
              <a:rPr lang="en-US" dirty="0"/>
              <a:t>Generics. Lower-Bounded Wildcards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7035" y="1218717"/>
            <a:ext cx="6462600" cy="360868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000" dirty="0" err="1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repackToPotato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 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FriedFood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&gt;... buckets) {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 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FriedFood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bucket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buckets) {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bucket</a:t>
            </a:r>
            <a:r>
              <a:rPr lang="en-US" altLang="en-US" sz="10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.pack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Potato());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000" dirty="0">
              <a:solidFill>
                <a:srgbClr val="1213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000" dirty="0">
              <a:solidFill>
                <a:srgbClr val="1213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000" dirty="0">
              <a:solidFill>
                <a:srgbClr val="1213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000" dirty="0">
              <a:solidFill>
                <a:srgbClr val="1213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000" dirty="0">
              <a:solidFill>
                <a:srgbClr val="1213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000" dirty="0">
              <a:solidFill>
                <a:srgbClr val="1213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000" dirty="0">
              <a:solidFill>
                <a:srgbClr val="1213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potatoBucket1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0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potatoBucket1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.pack(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Potato());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potatoBucket2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0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potatoBucket2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.pack(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Potato());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Nuggets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nuggetsBucket1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0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nuggetsBucket1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.pack(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Nuggets());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fats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000" i="1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countFats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potatoBucket1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potatoBucket2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nuggetsBucket1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ru-RU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491638" y="1846126"/>
            <a:ext cx="3619313" cy="2539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5131298" y="1295660"/>
            <a:ext cx="4012702" cy="36317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0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en-US" sz="10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altLang="en-US" sz="10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altLang="en-US" sz="10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0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0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content){ </a:t>
            </a:r>
            <a:r>
              <a:rPr lang="en-US" altLang="en-US" sz="1000" dirty="0" err="1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0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000" dirty="0" err="1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altLang="en-US" sz="10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content;}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000" dirty="0">
              <a:solidFill>
                <a:srgbClr val="002FA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 class 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FriedFood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 double </a:t>
            </a:r>
            <a:r>
              <a:rPr lang="en-US" altLang="en-US" sz="10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fats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FriedFood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fats) { t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his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0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fats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fats; }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en-US" sz="10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getFats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0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fats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Potato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FriedFood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dirty="0">
                <a:solidFill>
                  <a:srgbClr val="1649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14.2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Nuggets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FriedFood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Nuggets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dirty="0">
                <a:solidFill>
                  <a:srgbClr val="1649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23.7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6" name="Прямая соединительная линия 10"/>
          <p:cNvCxnSpPr/>
          <p:nvPr/>
        </p:nvCxnSpPr>
        <p:spPr>
          <a:xfrm flipV="1">
            <a:off x="187035" y="2901796"/>
            <a:ext cx="4850791" cy="36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10"/>
          <p:cNvCxnSpPr/>
          <p:nvPr/>
        </p:nvCxnSpPr>
        <p:spPr>
          <a:xfrm flipV="1">
            <a:off x="5050784" y="1357224"/>
            <a:ext cx="0" cy="3470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994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3700" y="358388"/>
            <a:ext cx="7767700" cy="857400"/>
          </a:xfrm>
        </p:spPr>
        <p:txBody>
          <a:bodyPr/>
          <a:lstStyle/>
          <a:p>
            <a:r>
              <a:rPr lang="en-US" dirty="0"/>
              <a:t>Generics. Unbounded Wildcards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7035" y="1218717"/>
            <a:ext cx="6462600" cy="360868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0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fire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&lt;?&gt; ... buckets) {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 &gt; 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bucket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buckets) {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 content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bucket</a:t>
            </a:r>
            <a:r>
              <a:rPr lang="en-US" altLang="en-US" sz="10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.open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US" altLang="en-US" sz="10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000" i="1" dirty="0" err="1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en-US" sz="10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"Fire: "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000" dirty="0">
              <a:solidFill>
                <a:srgbClr val="1213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000" dirty="0">
              <a:solidFill>
                <a:srgbClr val="1213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000" dirty="0">
              <a:solidFill>
                <a:srgbClr val="1213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000" dirty="0">
              <a:solidFill>
                <a:srgbClr val="1213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000" dirty="0">
              <a:solidFill>
                <a:srgbClr val="1213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000" dirty="0">
              <a:solidFill>
                <a:srgbClr val="1213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potatoBucket1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0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potatoBucket1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.pack(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Potato());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potatoBucket2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0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potatoBucket2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.pack(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Potato());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Nuggets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nuggetsBucket1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0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nuggetsBucket1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.pack(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Nuggets());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fats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000" i="1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countFats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potatoBucket1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potatoBucket2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nuggetsBucket1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ru-RU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491638" y="1846126"/>
            <a:ext cx="3619313" cy="2539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5131298" y="1295660"/>
            <a:ext cx="4012702" cy="36317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0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en-US" sz="10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altLang="en-US" sz="10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altLang="en-US" sz="10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0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0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content){ </a:t>
            </a:r>
            <a:r>
              <a:rPr lang="en-US" altLang="en-US" sz="1000" dirty="0" err="1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0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000" dirty="0" err="1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altLang="en-US" sz="10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content;}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000" dirty="0">
              <a:solidFill>
                <a:srgbClr val="002FA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 class 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FriedFood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 double </a:t>
            </a:r>
            <a:r>
              <a:rPr lang="en-US" altLang="en-US" sz="10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fats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FriedFood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fats) { t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his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0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fats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fats; }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en-US" sz="10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getFats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0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fats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Potato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FriedFood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dirty="0">
                <a:solidFill>
                  <a:srgbClr val="1649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14.2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Nuggets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FriedFood 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Nuggets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altLang="en-US" sz="10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dirty="0">
                <a:solidFill>
                  <a:srgbClr val="1649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23.7</a:t>
            </a: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  <a:b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6" name="Прямая соединительная линия 10"/>
          <p:cNvCxnSpPr/>
          <p:nvPr/>
        </p:nvCxnSpPr>
        <p:spPr>
          <a:xfrm flipV="1">
            <a:off x="187035" y="2901796"/>
            <a:ext cx="4850791" cy="36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10"/>
          <p:cNvCxnSpPr/>
          <p:nvPr/>
        </p:nvCxnSpPr>
        <p:spPr>
          <a:xfrm flipV="1">
            <a:off x="5050784" y="1357224"/>
            <a:ext cx="0" cy="3470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502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erasure</a:t>
            </a:r>
            <a:endParaRPr lang="ru-RU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4941278" y="1543592"/>
            <a:ext cx="4202722" cy="31162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1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compile time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1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en-US" sz="11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 </a:t>
            </a:r>
            <a:r>
              <a:rPr lang="en-US" altLang="en-US" sz="11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 </a:t>
            </a:r>
            <a:r>
              <a:rPr lang="en-US" altLang="en-US" sz="11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1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1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1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</a:t>
            </a: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 </a:t>
            </a: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content) {</a:t>
            </a:r>
            <a:b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100" dirty="0" err="1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1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 err="1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altLang="en-US" sz="11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content;</a:t>
            </a:r>
            <a:b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100" dirty="0">
              <a:solidFill>
                <a:srgbClr val="1213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100" dirty="0">
              <a:solidFill>
                <a:srgbClr val="1213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potatoBucket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1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potatoBucket</a:t>
            </a:r>
            <a:r>
              <a:rPr lang="en-US" altLang="en-US" sz="11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.pack</a:t>
            </a: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Potato());</a:t>
            </a:r>
            <a:b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Potato </a:t>
            </a:r>
            <a:r>
              <a:rPr lang="en-US" alt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potato</a:t>
            </a:r>
            <a:r>
              <a:rPr lang="en-US" alt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b="1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(Potato) </a:t>
            </a:r>
            <a:r>
              <a:rPr lang="en-US" alt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potatoBucket</a:t>
            </a:r>
            <a:r>
              <a:rPr lang="en-US" altLang="en-US" sz="1100" b="1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.open</a:t>
            </a:r>
            <a:r>
              <a:rPr lang="en-US" altLang="en-US" sz="1100" b="1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en-US" sz="11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1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84730" y="1543592"/>
            <a:ext cx="466276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1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compile time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1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1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en-US" sz="11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altLang="en-US" sz="11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altLang="en-US" sz="11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1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1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1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</a:t>
            </a: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content) {</a:t>
            </a:r>
            <a:b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100" dirty="0" err="1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1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 err="1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altLang="en-US" sz="11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content;</a:t>
            </a:r>
            <a:b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100" dirty="0">
              <a:solidFill>
                <a:srgbClr val="1213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100" dirty="0">
              <a:solidFill>
                <a:srgbClr val="1213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Potato</a:t>
            </a: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potatoBucket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1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potatoBucket</a:t>
            </a:r>
            <a:r>
              <a:rPr lang="en-US" altLang="en-US" sz="11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.pack</a:t>
            </a: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Potato());</a:t>
            </a:r>
            <a:br>
              <a:rPr lang="en-US" altLang="en-US" sz="11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Potato </a:t>
            </a:r>
            <a:r>
              <a:rPr lang="en-US" alt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potato</a:t>
            </a:r>
            <a:r>
              <a:rPr lang="en-US" alt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b="1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potatoBucket</a:t>
            </a:r>
            <a:r>
              <a:rPr lang="en-US" altLang="en-US" sz="1100" b="1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.open</a:t>
            </a:r>
            <a:r>
              <a:rPr lang="en-US" altLang="en-US" sz="1100" b="1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en-US" sz="11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1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070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 Framework</a:t>
            </a:r>
          </a:p>
        </p:txBody>
      </p:sp>
      <p:pic>
        <p:nvPicPr>
          <p:cNvPr id="1028" name="Picture 4" descr="ÐÐ°ÑÑÐ¸Ð½ÐºÐ¸ Ð¿Ð¾ Ð·Ð°Ð¿ÑÐ¾ÑÑ collec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739" y="1215788"/>
            <a:ext cx="6166012" cy="3321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9380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 Framework</a:t>
            </a:r>
            <a:endParaRPr lang="ru-RU" dirty="0"/>
          </a:p>
        </p:txBody>
      </p:sp>
      <p:pic>
        <p:nvPicPr>
          <p:cNvPr id="3076" name="Picture 4" descr="ÐÐ°ÑÑÐ¸Ð½ÐºÐ¸ Ð¿Ð¾ Ð·Ð°Ð¿ÑÐ¾ÑÑ java iterable hierarch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48" y="1268016"/>
            <a:ext cx="6718405" cy="3454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9074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Raleway" panose="020B0604020202020204" charset="0"/>
                <a:cs typeface="Courier New" panose="02070309020205020404" pitchFamily="49" charset="0"/>
              </a:rPr>
              <a:t>Iterator</a:t>
            </a:r>
            <a:r>
              <a:rPr lang="en-US" dirty="0">
                <a:latin typeface="Raleway" panose="020B0604020202020204" charset="0"/>
              </a:rPr>
              <a:t> </a:t>
            </a:r>
            <a:r>
              <a:rPr lang="en-US" sz="2400" dirty="0">
                <a:latin typeface="Raleway" panose="020B0604020202020204" charset="0"/>
              </a:rPr>
              <a:t>vs</a:t>
            </a:r>
            <a:r>
              <a:rPr lang="en-US" dirty="0">
                <a:latin typeface="Raleway" panose="020B0604020202020204" charset="0"/>
              </a:rPr>
              <a:t> </a:t>
            </a:r>
            <a:r>
              <a:rPr lang="en-US" b="1" dirty="0" err="1">
                <a:latin typeface="Raleway" panose="020B0604020202020204" charset="0"/>
                <a:cs typeface="Courier New" panose="02070309020205020404" pitchFamily="49" charset="0"/>
              </a:rPr>
              <a:t>Iterable</a:t>
            </a:r>
            <a:endParaRPr lang="ru-RU" b="1" dirty="0">
              <a:latin typeface="Raleway" panose="020B0604020202020204" charset="0"/>
              <a:cs typeface="Courier New" panose="02070309020205020404" pitchFamily="49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3700" y="1215788"/>
            <a:ext cx="6053580" cy="28700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11430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ru-RU" alt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ru-RU" alt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hasNext</a:t>
            </a:r>
            <a:r>
              <a:rPr lang="ru-RU" alt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ru-RU" alt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ru-RU" alt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ru-RU" alt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forEachRemaining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(Consumer&lt;?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 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action);</a:t>
            </a:r>
            <a:br>
              <a:rPr lang="ru-RU" alt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ru-RU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400" b="1" dirty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400" b="1" dirty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ru-RU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(Consumer&lt;?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 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action)</a:t>
            </a:r>
            <a:endParaRPr lang="en-US" altLang="en-US" sz="1400" dirty="0"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Spliterator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spliterator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ru-RU" sz="1400" b="1" dirty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788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E875C0-634B-C24F-A174-445860D99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goals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02E9C1-4387-3242-83A3-46A4979A57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Reuse code via Generics</a:t>
            </a:r>
          </a:p>
          <a:p>
            <a:r>
              <a:rPr lang="en-US" dirty="0"/>
              <a:t>Built-in containers: 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/>
              <a:t>distinct-values container</a:t>
            </a:r>
          </a:p>
          <a:p>
            <a:pPr lvl="1"/>
            <a:r>
              <a:rPr lang="en-US" dirty="0"/>
              <a:t>associative array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798A13-0906-2942-82B3-D47271C7F29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472599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3700" y="1118971"/>
            <a:ext cx="6462600" cy="394723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(Object o);</a:t>
            </a:r>
            <a:endParaRPr lang="en-US" altLang="ru-RU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containsAll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c);</a:t>
            </a:r>
            <a:endParaRPr lang="en-US" altLang="ru-RU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&lt;E&gt;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(Object e);</a:t>
            </a:r>
            <a:endParaRPr lang="en-US" altLang="ru-RU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addAll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(Object o); </a:t>
            </a:r>
            <a:endParaRPr lang="en-US" altLang="ru-RU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removeIf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(Predicate&lt;?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 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filter)</a:t>
            </a:r>
            <a:endParaRPr lang="en-US" altLang="en-US" sz="14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retainAll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(Collection&lt;?&gt; c);</a:t>
            </a:r>
            <a:endParaRPr lang="en-US" altLang="en-US" sz="14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Object[]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toArray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ru-RU" altLang="ru-RU" sz="1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1668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not contain primitives</a:t>
            </a:r>
          </a:p>
          <a:p>
            <a:r>
              <a:rPr lang="en-US" dirty="0"/>
              <a:t>Kind </a:t>
            </a:r>
            <a:r>
              <a:rPr lang="en-US"/>
              <a:t>of auto-resizable </a:t>
            </a:r>
            <a:r>
              <a:rPr lang="en-US" dirty="0"/>
              <a:t>array</a:t>
            </a:r>
          </a:p>
          <a:p>
            <a:r>
              <a:rPr lang="en-US" dirty="0"/>
              <a:t>Ordered</a:t>
            </a:r>
          </a:p>
          <a:p>
            <a:r>
              <a:rPr lang="en-US" dirty="0"/>
              <a:t>Allows duplicate entries</a:t>
            </a:r>
          </a:p>
          <a:p>
            <a:r>
              <a:rPr lang="en-US" dirty="0" err="1"/>
              <a:t>ArrayList</a:t>
            </a:r>
            <a:r>
              <a:rPr lang="en-US" dirty="0"/>
              <a:t>, </a:t>
            </a:r>
            <a:r>
              <a:rPr lang="en-US" dirty="0" err="1"/>
              <a:t>LinkedList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16868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Wrappers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958850" y="1141413"/>
            <a:ext cx="6511925" cy="380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9451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3700" y="1215788"/>
            <a:ext cx="6462600" cy="3552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lessons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lessons.add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Intro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lessons.add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"OOP"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lessons.add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"All: "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lessons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</a:t>
            </a:r>
            <a:r>
              <a:rPr lang="ru-RU" altLang="ru-RU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Intro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OOP, </a:t>
            </a:r>
            <a:r>
              <a:rPr lang="ru-RU" altLang="ru-RU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lessons.size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3</a:t>
            </a:r>
            <a:b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lessons.get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lessons.size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- </a:t>
            </a:r>
            <a:r>
              <a:rPr lang="ru-RU" altLang="ru-RU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</a:t>
            </a:r>
            <a:endParaRPr lang="en-US" altLang="ru-RU" sz="1200" i="1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200" i="1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lessons.remove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"OOP"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-US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except removed OOP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lessons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</a:t>
            </a:r>
            <a:r>
              <a:rPr lang="ru-RU" altLang="ru-RU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Intro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ru-RU" altLang="ru-RU" sz="2700" dirty="0"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9034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 vs array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3700" y="1244126"/>
            <a:ext cx="6460743" cy="31162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String[]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stringsArray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String[]{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Intro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"OOP"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stringsArrayList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stringsArrayList</a:t>
            </a: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.add(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Intro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stringsArrayList</a:t>
            </a: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.add(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"OOP"</a:t>
            </a: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stringsArrayList</a:t>
            </a: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.add(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stringsArray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          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</a:t>
            </a:r>
            <a:r>
              <a:rPr lang="ru-RU" altLang="ru-RU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Ljava.lang.String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;@6474c2</a:t>
            </a:r>
            <a:b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stringsArrayList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      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</a:t>
            </a:r>
            <a:r>
              <a:rPr lang="ru-RU" altLang="ru-RU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Intro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OOP, </a:t>
            </a:r>
            <a:r>
              <a:rPr lang="ru-RU" altLang="ru-RU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altLang="ru-RU" sz="1200" i="1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stringsArrayList.remove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"OOP"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altLang="ru-RU" sz="2700" dirty="0"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2679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collections</a:t>
            </a:r>
            <a:endParaRPr lang="ru-RU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3700" y="1215788"/>
            <a:ext cx="8199500" cy="25622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3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3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</a:t>
            </a:r>
            <a: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35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3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3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       	// Java 1+</a:t>
            </a:r>
          </a:p>
          <a:p>
            <a:pPr marL="0" indent="0" eaLnBrk="0" fontAlgn="base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3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 </a:t>
            </a:r>
            <a:r>
              <a:rPr lang="ru-RU" altLang="ru-RU" sz="13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</a:t>
            </a:r>
            <a: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35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3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3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&lt;String&gt;();</a:t>
            </a:r>
            <a:r>
              <a:rPr lang="en-US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// Java 5+</a:t>
            </a:r>
          </a:p>
          <a:p>
            <a:pPr marL="0" indent="0" eaLnBrk="0" fontAlgn="base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3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 </a:t>
            </a:r>
            <a:r>
              <a:rPr lang="ru-RU" altLang="ru-RU" sz="13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</a:t>
            </a:r>
            <a: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35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3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3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r>
              <a:rPr lang="en-US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// Java 7+</a:t>
            </a:r>
          </a:p>
          <a:p>
            <a:pPr marL="0" indent="0" eaLnBrk="0" fontAlgn="base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5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3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3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</a:t>
            </a:r>
            <a:r>
              <a:rPr lang="en-US" altLang="en-US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3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3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en-US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&lt;String&gt;();           	</a:t>
            </a:r>
            <a:r>
              <a:rPr lang="en-US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Java 10+</a:t>
            </a:r>
            <a:endParaRPr lang="en-US" altLang="en-US" sz="33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9810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LinkedList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3700" y="1260050"/>
            <a:ext cx="7119578" cy="36240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4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LinkedList&lt;&gt;();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.addFirst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1649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en-US" sz="14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2</a:t>
            </a:r>
            <a:br>
              <a:rPr lang="en-US" altLang="en-US" sz="14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.addLast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1649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en-US" sz="14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2 3</a:t>
            </a:r>
            <a:br>
              <a:rPr lang="en-US" altLang="en-US" sz="14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.offerFirst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1649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en-US" sz="14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 2 3</a:t>
            </a:r>
            <a:br>
              <a:rPr lang="en-US" altLang="en-US" sz="14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.offerLast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1649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en-US" sz="14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 2 3 4</a:t>
            </a:r>
            <a:br>
              <a:rPr lang="en-US" altLang="en-US" sz="14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.add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1649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en-US" sz="14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 2 3 4 5</a:t>
            </a:r>
            <a:br>
              <a:rPr lang="en-US" altLang="en-US" sz="14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.remove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1649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en-US" sz="14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 2 3 5 (remove by index)</a:t>
            </a:r>
            <a:br>
              <a:rPr lang="en-US" altLang="en-US" sz="14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.remove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400" i="1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valueOf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1649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r>
              <a:rPr lang="en-US" altLang="en-US" sz="14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 2 5 (remove by value)</a:t>
            </a:r>
            <a:br>
              <a:rPr lang="en-US" altLang="en-US" sz="14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.removeFirst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altLang="en-US" sz="14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2 5</a:t>
            </a:r>
            <a:br>
              <a:rPr lang="en-US" altLang="en-US" sz="14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.removeLast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altLang="en-US" sz="14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2</a:t>
            </a:r>
            <a:endParaRPr lang="en-US" alt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1375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</a:t>
            </a:r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" y="44493"/>
            <a:ext cx="138564" cy="2539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" y="44493"/>
            <a:ext cx="138564" cy="2539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" y="44493"/>
            <a:ext cx="138564" cy="2539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" y="44493"/>
            <a:ext cx="138564" cy="2539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" y="44493"/>
            <a:ext cx="138564" cy="2539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" y="44493"/>
            <a:ext cx="138564" cy="2539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93700" y="1513186"/>
            <a:ext cx="4986338" cy="646331"/>
          </a:xfrm>
          <a:prstGeom prst="rect">
            <a:avLst/>
          </a:prstGeom>
          <a:ln>
            <a:solidFill>
              <a:schemeClr val="tx1"/>
            </a:solidFill>
          </a:ln>
          <a:effectLst>
            <a:innerShdw blurRad="114300">
              <a:schemeClr val="accent2"/>
            </a:innerShdw>
          </a:effectLst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list.size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b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sz="12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893701" y="3995352"/>
            <a:ext cx="4986338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list.forEach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-&gt; {</a:t>
            </a:r>
            <a:b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sz="12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alt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93700" y="4781955"/>
            <a:ext cx="4986338" cy="2769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list.forEach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sz="12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893700" y="1214439"/>
            <a:ext cx="68151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Collection&lt;Integer&gt;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893700" y="3220113"/>
            <a:ext cx="4986338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sz="12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055645" y="1769634"/>
            <a:ext cx="412421" cy="3393237"/>
          </a:xfrm>
          <a:prstGeom prst="rect">
            <a:avLst/>
          </a:prstGeom>
          <a:noFill/>
        </p:spPr>
        <p:txBody>
          <a:bodyPr vert="horz" wrap="square" lIns="68580" tIns="34290" rIns="68580" bIns="34290">
            <a:spAutoFit/>
          </a:bodyPr>
          <a:lstStyle/>
          <a:p>
            <a:pPr algn="just"/>
            <a:r>
              <a:rPr lang="en-US" sz="2400" dirty="0"/>
              <a:t>1</a:t>
            </a:r>
          </a:p>
          <a:p>
            <a:pPr algn="just"/>
            <a:r>
              <a:rPr lang="en-US" sz="2400" dirty="0"/>
              <a:t>≈2≈3≈4≈5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93700" y="2274316"/>
            <a:ext cx="4986338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list.iterator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iterator.hasNext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b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sz="12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iterator.next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5516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/>
          <a:lstStyle/>
          <a:p>
            <a:r>
              <a:rPr lang="en-US" dirty="0"/>
              <a:t>does not allow duplicates</a:t>
            </a:r>
          </a:p>
          <a:p>
            <a:r>
              <a:rPr lang="en-US" dirty="0"/>
              <a:t>HashSet, </a:t>
            </a:r>
            <a:r>
              <a:rPr lang="en-US" dirty="0" err="1"/>
              <a:t>LinkedHashSet</a:t>
            </a:r>
            <a:r>
              <a:rPr lang="en-US" dirty="0"/>
              <a:t>, </a:t>
            </a:r>
            <a:r>
              <a:rPr lang="en-US" dirty="0" err="1"/>
              <a:t>TreeSet</a:t>
            </a:r>
            <a:r>
              <a:rPr lang="en-US" dirty="0"/>
              <a:t>, 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93233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HashSet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3700" y="1217776"/>
            <a:ext cx="6462600" cy="35523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Backed by HashMap. </a:t>
            </a:r>
          </a:p>
          <a:p>
            <a:pPr marL="0" indent="0">
              <a:buNone/>
            </a:pPr>
            <a:r>
              <a:rPr lang="en-US" dirty="0"/>
              <a:t>Exploits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hashCode()</a:t>
            </a:r>
            <a:r>
              <a:rPr lang="en-US" dirty="0"/>
              <a:t>method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+"/>
            </a:pPr>
            <a:r>
              <a:rPr lang="en-US" dirty="0"/>
              <a:t>adding elements takes constant time</a:t>
            </a:r>
          </a:p>
          <a:p>
            <a:pPr>
              <a:buFontTx/>
              <a:buChar char="+"/>
            </a:pPr>
            <a:r>
              <a:rPr lang="en-US" dirty="0"/>
              <a:t>existence check takes constant time</a:t>
            </a:r>
          </a:p>
          <a:p>
            <a:pPr>
              <a:buFontTx/>
              <a:buChar char="+"/>
            </a:pPr>
            <a:r>
              <a:rPr lang="en-US" dirty="0"/>
              <a:t>supports value ordering </a:t>
            </a:r>
            <a:r>
              <a:rPr lang="en-US" dirty="0" err="1"/>
              <a:t>TreeSet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lost of insertion order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4798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generics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3700" y="1215788"/>
            <a:ext cx="6462600" cy="3552300"/>
          </a:xfrm>
        </p:spPr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4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4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content) {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dirty="0" err="1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400" dirty="0" err="1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altLang="en-US" sz="14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content;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KFC Family Bucket | National Museum of American History">
            <a:extLst>
              <a:ext uri="{FF2B5EF4-FFF2-40B4-BE49-F238E27FC236}">
                <a16:creationId xmlns:a16="http://schemas.microsoft.com/office/drawing/2014/main" id="{5DCB1ECF-31A2-F249-B280-60701CC6C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750" y="787088"/>
            <a:ext cx="2035175" cy="2713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4557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HashSet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3700" y="1215788"/>
            <a:ext cx="8151240" cy="3552300"/>
          </a:xfrm>
        </p:spPr>
        <p:txBody>
          <a:bodyPr/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&lt;Integer&gt;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HashSet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set.add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</a:t>
            </a:r>
            <a:b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set.add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 2</a:t>
            </a:r>
            <a:b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set.add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 2</a:t>
            </a:r>
            <a:b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set.contains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b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set.contains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b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set.remove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</a:t>
            </a:r>
            <a:b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ru-RU" altLang="ru-RU" sz="4050" dirty="0"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45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  <a:endParaRPr lang="uk-UA" dirty="0"/>
          </a:p>
        </p:txBody>
      </p:sp>
      <p:pic>
        <p:nvPicPr>
          <p:cNvPr id="2050" name="Picture 2" descr="https://lh5.googleusercontent.com/cccP8tWe5FMzO2mBFCse-ppDmC-r3wORhCW4hUj3vTOi_kGjgM7eq1X_zCy7TZ-OeHfpA-ggeVnO91zMmuzxtBKtrjQpyoSTqsa7zb9jQRuSlmSEsTqpkrLXLt6AmLNpvvIccjWZDE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671" y="1268016"/>
            <a:ext cx="4642658" cy="353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0252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268016"/>
            <a:ext cx="7886700" cy="3872817"/>
          </a:xfrm>
        </p:spPr>
        <p:txBody>
          <a:bodyPr>
            <a:noAutofit/>
          </a:bodyPr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alt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containsKey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(Object key)</a:t>
            </a:r>
            <a:b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containsValue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(Object)</a:t>
            </a:r>
            <a:b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(Object key)</a:t>
            </a:r>
            <a:b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key, 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(Object key) </a:t>
            </a:r>
            <a:b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putIfAbsent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key, 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value)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getOrDefault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(Object key, 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defaultValue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12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BiConsumer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 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?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 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action)</a:t>
            </a:r>
            <a:endParaRPr lang="en-US" alt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keySet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values()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3272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 err="1"/>
              <a:t>HashMap</a:t>
            </a:r>
            <a:r>
              <a:rPr lang="en-US" dirty="0"/>
              <a:t> stores the keys in a hash table</a:t>
            </a:r>
          </a:p>
          <a:p>
            <a:pPr lvl="1">
              <a:buFontTx/>
              <a:buChar char="+"/>
            </a:pPr>
            <a:r>
              <a:rPr lang="en-US" dirty="0"/>
              <a:t>adding elements takes constant time</a:t>
            </a:r>
          </a:p>
          <a:p>
            <a:pPr lvl="1">
              <a:buFontTx/>
              <a:buChar char="+"/>
            </a:pPr>
            <a:r>
              <a:rPr lang="en-US" dirty="0"/>
              <a:t>existence check takes constant time</a:t>
            </a:r>
          </a:p>
          <a:p>
            <a:pPr lvl="1">
              <a:buFontTx/>
              <a:buChar char="-"/>
            </a:pPr>
            <a:r>
              <a:rPr lang="en-US" dirty="0"/>
              <a:t>lost of insertion order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dirty="0"/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 err="1"/>
              <a:t>TreeMap</a:t>
            </a:r>
            <a:r>
              <a:rPr lang="en-US" dirty="0"/>
              <a:t> stores the keys in a sorted tree structure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+"/>
            </a:pPr>
            <a:r>
              <a:rPr lang="en-US" dirty="0"/>
              <a:t>keys are always in sorted order.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dirty="0"/>
              <a:t>adding and checking if a key is present are both O(log n).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ru-RU" dirty="0"/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dirty="0" err="1"/>
              <a:t>LinkedHashMap</a:t>
            </a:r>
            <a:r>
              <a:rPr lang="en-US" altLang="ru-RU" dirty="0"/>
              <a:t>…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0638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HashMap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1" y="1268016"/>
            <a:ext cx="5486399" cy="369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2313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HashMap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93700" y="1215788"/>
            <a:ext cx="8250300" cy="33932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 </a:t>
            </a:r>
            <a: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2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2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altLang="en-US" sz="12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.put</a:t>
            </a:r>
            <a: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"koala"</a:t>
            </a:r>
            <a: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"bamboo"</a:t>
            </a:r>
            <a: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altLang="en-US" sz="12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.put</a:t>
            </a:r>
            <a: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"lion"</a:t>
            </a:r>
            <a: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"meat"</a:t>
            </a:r>
            <a: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altLang="en-US" sz="12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.put</a:t>
            </a:r>
            <a: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"giraffe"</a:t>
            </a:r>
            <a: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"leaf"</a:t>
            </a:r>
            <a: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altLang="en-US" sz="12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Entry</a:t>
            </a:r>
            <a: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altLang="en-US" sz="12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.entrySet</a:t>
            </a:r>
            <a: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b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.getKey</a:t>
            </a:r>
            <a: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lang="en-US" altLang="en-US" sz="12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":" </a:t>
            </a:r>
            <a: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.getValue</a:t>
            </a:r>
            <a: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  <a:r>
              <a:rPr lang="en-US" altLang="en-US" sz="12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200" i="1" dirty="0" err="1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koala:bamboo</a:t>
            </a:r>
            <a:r>
              <a:rPr lang="en-US" altLang="en-US" sz="12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i="1" dirty="0" err="1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giraffe:leaf</a:t>
            </a:r>
            <a:r>
              <a:rPr lang="en-US" altLang="en-US" sz="12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i="1" dirty="0" err="1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lion:meat</a:t>
            </a:r>
            <a:br>
              <a:rPr lang="en-US" altLang="en-US" sz="12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altLang="en-US" sz="12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.forEach</a:t>
            </a:r>
            <a: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((key, value) -&gt; {</a:t>
            </a:r>
            <a:b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(key + </a:t>
            </a:r>
            <a:r>
              <a:rPr lang="en-US" altLang="en-US" sz="12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":" </a:t>
            </a:r>
            <a: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value); </a:t>
            </a:r>
            <a:r>
              <a:rPr lang="en-US" altLang="en-US" sz="12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200" i="1" dirty="0" err="1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koala:bamboo</a:t>
            </a:r>
            <a:r>
              <a:rPr lang="en-US" altLang="en-US" sz="12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i="1" dirty="0" err="1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giraffe:leaf</a:t>
            </a:r>
            <a:r>
              <a:rPr lang="en-US" altLang="en-US" sz="12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i="1" dirty="0" err="1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lion:meat</a:t>
            </a:r>
            <a:br>
              <a:rPr lang="en-US" altLang="en-US" sz="12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altLang="en-US" sz="3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4139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3700" y="358388"/>
            <a:ext cx="7755000" cy="857400"/>
          </a:xfrm>
        </p:spPr>
        <p:txBody>
          <a:bodyPr/>
          <a:lstStyle/>
          <a:p>
            <a:r>
              <a:rPr lang="en-US" dirty="0"/>
              <a:t>Coding equals, </a:t>
            </a:r>
            <a:r>
              <a:rPr lang="en-US" dirty="0" err="1"/>
              <a:t>hashCode</a:t>
            </a:r>
            <a:r>
              <a:rPr lang="en-US" dirty="0"/>
              <a:t> and </a:t>
            </a:r>
            <a:r>
              <a:rPr lang="en-US" dirty="0" err="1"/>
              <a:t>toString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28650" y="2047634"/>
            <a:ext cx="5103283" cy="12811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ru-RU" alt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);                                                </a:t>
            </a:r>
            <a:br>
              <a:rPr lang="ru-RU" altLang="ru-RU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ru-RU" alt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05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ru-RU" altLang="ru-RU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);                                          </a:t>
            </a:r>
            <a:br>
              <a:rPr lang="ru-RU" altLang="ru-RU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ru-RU" alt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05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lang="ru-RU" alt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05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Tweety</a:t>
            </a:r>
            <a:r>
              <a:rPr lang="ru-RU" altLang="ru-RU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));                               </a:t>
            </a:r>
            <a:br>
              <a:rPr lang="ru-RU" altLang="ru-RU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ru-RU" alt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05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lang="ru-RU" alt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05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Tweety</a:t>
            </a:r>
            <a:r>
              <a:rPr lang="ru-RU" altLang="ru-RU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ru-RU" altLang="ru-RU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ru-RU" alt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());                    </a:t>
            </a:r>
            <a:br>
              <a:rPr lang="ru-RU" altLang="ru-RU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ru-RU" alt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05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lang="ru-RU" alt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05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Tweety</a:t>
            </a:r>
            <a:r>
              <a:rPr lang="ru-RU" altLang="ru-RU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ru-RU" altLang="ru-RU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ru-RU" alt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05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lang="ru-RU" alt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05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Tweety</a:t>
            </a:r>
            <a:r>
              <a:rPr lang="ru-RU" altLang="ru-RU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)));    </a:t>
            </a:r>
            <a:endParaRPr lang="ru-RU" altLang="ru-RU" sz="3000" dirty="0"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1921FB52-04D3-4A47-89E5-8E9D45655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3050" y="2047634"/>
            <a:ext cx="2046817" cy="12811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</a:t>
            </a:r>
            <a:br>
              <a:rPr lang="ru-RU" altLang="ru-RU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05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br>
              <a:rPr lang="ru-RU" altLang="ru-RU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Bird@6474c2</a:t>
            </a:r>
            <a:br>
              <a:rPr lang="ru-RU" altLang="ru-RU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6583490</a:t>
            </a:r>
            <a:br>
              <a:rPr lang="ru-RU" altLang="ru-RU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05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ru-RU" altLang="ru-RU" sz="3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08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toString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74320" y="3318801"/>
            <a:ext cx="6629400" cy="5309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sz="3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37222" y="2384881"/>
            <a:ext cx="3934778" cy="5309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sz="3000" dirty="0"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931828" y="1180546"/>
            <a:ext cx="7735253" cy="394723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br>
              <a:rPr lang="ru-RU" altLang="ru-RU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dirty="0">
              <a:latin typeface="Arial" panose="020B0604020202020204" pitchFamily="34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ru-RU" b="1" dirty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Tweety</a:t>
            </a:r>
            <a:r>
              <a:rPr lang="ru-RU" altLang="ru-RU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));        </a:t>
            </a: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Tweety</a:t>
            </a:r>
            <a:b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1008028" y="3856156"/>
            <a:ext cx="7900263" cy="42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2990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equals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74320" y="3318801"/>
            <a:ext cx="6629400" cy="5309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sz="3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" y="3180303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893700" y="1215788"/>
            <a:ext cx="801243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br>
              <a:rPr lang="ru-RU" altLang="ru-RU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o) {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== o) </a:t>
            </a:r>
            <a:endParaRPr lang="en-US" alt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(o ==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getClass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() !=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o.getClass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endParaRPr lang="en-US" alt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 o;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Objects.</a:t>
            </a:r>
            <a:r>
              <a:rPr lang="ru-RU" altLang="ru-R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, bird.</a:t>
            </a:r>
            <a:r>
              <a:rPr lang="ru-RU" altLang="ru-RU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dirty="0"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9371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equals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018" y="1156717"/>
            <a:ext cx="3845771" cy="3871409"/>
          </a:xfrm>
        </p:spPr>
      </p:pic>
    </p:spTree>
    <p:extLst>
      <p:ext uri="{BB962C8B-B14F-4D97-AF65-F5344CB8AC3E}">
        <p14:creationId xmlns:p14="http://schemas.microsoft.com/office/powerpoint/2010/main" val="1681417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generics</a:t>
            </a:r>
            <a:endParaRPr lang="ru-RU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9900" y="1215788"/>
            <a:ext cx="5995930" cy="20082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bucket 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4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bucket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.pack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Nuggets());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400" dirty="0">
              <a:solidFill>
                <a:srgbClr val="1213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 content =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box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.open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pigeon.eatPotato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content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en-US" sz="1400" b="1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runtime error</a:t>
            </a:r>
            <a:endParaRPr lang="en-US" altLang="en-US" sz="36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Picture 2" descr="KFC Family Bucket | National Museum of American History">
            <a:extLst>
              <a:ext uri="{FF2B5EF4-FFF2-40B4-BE49-F238E27FC236}">
                <a16:creationId xmlns:a16="http://schemas.microsoft.com/office/drawing/2014/main" id="{AAF78AB1-AEE0-5945-B28A-CF4A95BDA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750" y="787088"/>
            <a:ext cx="2035175" cy="2713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2865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equals - rules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77428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/>
              <a:t>Reflexive</a:t>
            </a:r>
            <a:r>
              <a:rPr lang="en-US" dirty="0"/>
              <a:t>: for any non‐null reference value x,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x.equals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r>
              <a:rPr lang="en-US" dirty="0"/>
              <a:t> should return true;</a:t>
            </a:r>
          </a:p>
          <a:p>
            <a:pPr>
              <a:lnSpc>
                <a:spcPct val="120000"/>
              </a:lnSpc>
            </a:pPr>
            <a:r>
              <a:rPr lang="en-US" b="1" dirty="0"/>
              <a:t>Symmetric</a:t>
            </a:r>
            <a:r>
              <a:rPr lang="en-US" dirty="0"/>
              <a:t>: for any non‐null reference values x and y,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x.equals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(y)</a:t>
            </a:r>
            <a:r>
              <a:rPr lang="en-US" dirty="0"/>
              <a:t> should return true if and only 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y.equals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r>
              <a:rPr lang="en-US" dirty="0"/>
              <a:t> returns true;</a:t>
            </a:r>
          </a:p>
          <a:p>
            <a:pPr>
              <a:lnSpc>
                <a:spcPct val="120000"/>
              </a:lnSpc>
            </a:pPr>
            <a:r>
              <a:rPr lang="en-US" b="1" dirty="0"/>
              <a:t>Transitive</a:t>
            </a:r>
            <a:r>
              <a:rPr lang="en-US" dirty="0"/>
              <a:t>: For any non‐null reference values x, y, and z, 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x.equals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(y)</a:t>
            </a:r>
            <a:r>
              <a:rPr lang="en-US" dirty="0"/>
              <a:t> returns true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y.equals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(z)</a:t>
            </a:r>
            <a:r>
              <a:rPr lang="en-US" dirty="0"/>
              <a:t> returns true, then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x.equals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(z)</a:t>
            </a:r>
            <a:r>
              <a:rPr lang="en-US" dirty="0"/>
              <a:t> should return true;</a:t>
            </a:r>
          </a:p>
          <a:p>
            <a:pPr>
              <a:lnSpc>
                <a:spcPct val="120000"/>
              </a:lnSpc>
            </a:pPr>
            <a:r>
              <a:rPr lang="en-US" b="1" dirty="0"/>
              <a:t>Consistent</a:t>
            </a:r>
            <a:r>
              <a:rPr lang="en-US" dirty="0"/>
              <a:t>: For any non‐null reference values x and y, multiple invocations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x.equals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(y)</a:t>
            </a:r>
            <a:r>
              <a:rPr lang="en-US" dirty="0"/>
              <a:t> consistently return true or consistently return false, provided no information used in equals comparisons on the objects is modified;</a:t>
            </a:r>
          </a:p>
          <a:p>
            <a:pPr>
              <a:lnSpc>
                <a:spcPct val="120000"/>
              </a:lnSpc>
            </a:pPr>
            <a:r>
              <a:rPr lang="en-US" dirty="0"/>
              <a:t>For any non‐null reference value x,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x.equals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(null)</a:t>
            </a:r>
            <a:r>
              <a:rPr lang="en-US" dirty="0"/>
              <a:t> should return false</a:t>
            </a:r>
            <a:endParaRPr lang="ru-RU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" y="3180303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0816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equals - what is wrong</a:t>
            </a:r>
            <a:endParaRPr lang="ru-RU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" y="3180303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93700" y="1212376"/>
            <a:ext cx="4687822" cy="22852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sz="18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ru-RU" altLang="ru-RU" sz="1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ru-RU" sz="1800" dirty="0">
              <a:solidFill>
                <a:srgbClr val="8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8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8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ru-RU" altLang="ru-RU" sz="18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8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u-RU" altLang="ru-RU" sz="18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ru-RU" altLang="ru-RU" sz="18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8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18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8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18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this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800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obj.</a:t>
            </a:r>
            <a:r>
              <a:rPr lang="ru-RU" altLang="ru-RU" sz="1800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4586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equals - what is wrong</a:t>
            </a:r>
            <a:endParaRPr lang="ru-RU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" y="3180303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93700" y="1215788"/>
            <a:ext cx="4687822" cy="22852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ru-RU" altLang="ru-RU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ru-RU" sz="1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8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8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ru-RU" altLang="ru-RU" sz="18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lang="ru-RU" altLang="ru-RU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8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u-RU" altLang="ru-RU" sz="18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ru-RU" altLang="ru-RU" sz="18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8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18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8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18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this.name == obj.name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3456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hashCode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3700" y="1278734"/>
            <a:ext cx="8353425" cy="3650456"/>
          </a:xfrm>
        </p:spPr>
        <p:txBody>
          <a:bodyPr>
            <a:normAutofit fontScale="92500" lnSpcReduction="10000"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Whenever you override equals(), you must override hashCode()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ru-RU" dirty="0"/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Within the same program, the result of </a:t>
            </a:r>
            <a:r>
              <a:rPr lang="en-US" dirty="0" err="1"/>
              <a:t>hashCode</a:t>
            </a:r>
            <a:r>
              <a:rPr lang="en-US" dirty="0"/>
              <a:t>() must not change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If equals() returns true when called with two objects, calling </a:t>
            </a:r>
            <a:r>
              <a:rPr lang="en-US" dirty="0" err="1"/>
              <a:t>hashCode</a:t>
            </a:r>
            <a:r>
              <a:rPr lang="en-US" dirty="0"/>
              <a:t>() on each of those objects must return the same result.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If equals() returns false when called with two objects, calling </a:t>
            </a:r>
            <a:r>
              <a:rPr lang="en-US" dirty="0" err="1"/>
              <a:t>hashCode</a:t>
            </a:r>
            <a:r>
              <a:rPr lang="en-US" dirty="0"/>
              <a:t>() on each of those objects may return the same result.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68723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hashCode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93700" y="1221850"/>
            <a:ext cx="3790140" cy="26545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sz="14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br>
              <a:rPr lang="ru-RU" altLang="ru-RU" sz="1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Objects.</a:t>
            </a:r>
            <a:r>
              <a:rPr lang="ru-RU" altLang="ru-RU" sz="14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1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3909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8515350" cy="994172"/>
          </a:xfrm>
        </p:spPr>
        <p:txBody>
          <a:bodyPr/>
          <a:lstStyle/>
          <a:p>
            <a:r>
              <a:rPr lang="en-US" dirty="0"/>
              <a:t>equals, hashCode and </a:t>
            </a:r>
            <a:r>
              <a:rPr lang="en-US" dirty="0" err="1"/>
              <a:t>toString</a:t>
            </a:r>
            <a:r>
              <a:rPr lang="en-US" dirty="0"/>
              <a:t> combination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8650" y="1138558"/>
            <a:ext cx="6219825" cy="40049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825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825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25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final </a:t>
            </a:r>
            <a:r>
              <a:rPr lang="ru-RU" altLang="ru-RU" sz="825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25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825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ru-RU" altLang="ru-RU" sz="825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825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25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825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825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825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825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sz="825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br>
              <a:rPr lang="ru-RU" altLang="ru-RU" sz="825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25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825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ru-RU" altLang="ru-RU" sz="825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25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825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825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25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825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lang="ru-RU" altLang="ru-RU" sz="825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{" </a:t>
            </a: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ru-RU" altLang="ru-RU" sz="825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825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825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 </a:t>
            </a: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ru-RU" altLang="ru-RU" sz="825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825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ru-RU" altLang="ru-RU" sz="825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'}'</a:t>
            </a: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825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sz="825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br>
              <a:rPr lang="ru-RU" altLang="ru-RU" sz="825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25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825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boolean </a:t>
            </a: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equals(Object o) {</a:t>
            </a:r>
            <a:b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825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u-RU" altLang="ru-RU" sz="825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825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altLang="ru-RU" sz="825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o) {</a:t>
            </a:r>
            <a:b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ru-RU" altLang="ru-RU" sz="825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825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25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b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825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u-RU" altLang="ru-RU" sz="825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 == </a:t>
            </a:r>
            <a:r>
              <a:rPr lang="ru-RU" altLang="ru-RU" sz="825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ru-RU" altLang="ru-RU" sz="825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lang="ru-RU" altLang="ru-RU" sz="825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getClass</a:t>
            </a: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!= </a:t>
            </a:r>
            <a:r>
              <a:rPr lang="ru-RU" altLang="ru-RU" sz="825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o.getClass</a:t>
            </a: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()){</a:t>
            </a:r>
            <a:b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ru-RU" altLang="ru-RU" sz="825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825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25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b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825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25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ru-RU" altLang="ru-RU" sz="825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o;</a:t>
            </a:r>
            <a:b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825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825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25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Objects.</a:t>
            </a:r>
            <a:r>
              <a:rPr lang="ru-RU" altLang="ru-RU" sz="825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825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bird.</a:t>
            </a:r>
            <a:r>
              <a:rPr lang="ru-RU" altLang="ru-RU" sz="825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825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sz="825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br>
              <a:rPr lang="ru-RU" altLang="ru-RU" sz="825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25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825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ru-RU" altLang="ru-RU" sz="825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825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hashCode() {</a:t>
            </a:r>
            <a:b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825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825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25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Objects.</a:t>
            </a:r>
            <a:r>
              <a:rPr lang="ru-RU" altLang="ru-RU" sz="825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825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2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8967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 class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7" name="Picture 2" descr="Картинки по запросу java collections mem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75" y="1453158"/>
            <a:ext cx="466725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0930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 class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628650" y="1369219"/>
            <a:ext cx="8653798" cy="3263504"/>
          </a:xfrm>
        </p:spPr>
        <p:txBody>
          <a:bodyPr>
            <a:noAutofit/>
          </a:bodyPr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Comparable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Comparable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reverse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&lt;?&gt;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shuffle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&lt;?&gt;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synchronizedList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Comparable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c);</a:t>
            </a:r>
            <a:endParaRPr lang="en-US" alt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Comparable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Comparable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altLang="ru-RU" sz="1200" dirty="0"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3283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8277091" cy="994172"/>
          </a:xfrm>
        </p:spPr>
        <p:txBody>
          <a:bodyPr/>
          <a:lstStyle/>
          <a:p>
            <a:r>
              <a:rPr lang="en-US" dirty="0"/>
              <a:t>Comparable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8650" y="1268016"/>
            <a:ext cx="6219825" cy="35779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String </a:t>
            </a:r>
            <a:r>
              <a:rPr lang="ru-RU" altLang="ru-RU" sz="12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strength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constructor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animals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animals.add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animals.add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animals.add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elephant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</a:t>
            </a:r>
            <a:r>
              <a:rPr lang="ru-RU" altLang="ru-RU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animals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fails to compile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animals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rintln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4209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8277091" cy="994172"/>
          </a:xfrm>
        </p:spPr>
        <p:txBody>
          <a:bodyPr/>
          <a:lstStyle/>
          <a:p>
            <a:r>
              <a:rPr lang="en-US" dirty="0"/>
              <a:t>Comparable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8648" y="1268016"/>
            <a:ext cx="6219825" cy="7617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5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ru-RU" altLang="ru-RU" sz="15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ru-RU" altLang="ru-RU" sz="15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Comparable</a:t>
            </a:r>
            <a:r>
              <a:rPr lang="ru-RU" altLang="ru-RU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5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lang="ru-RU" altLang="ru-RU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5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15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compareTo</a:t>
            </a:r>
            <a:r>
              <a:rPr lang="ru-RU" altLang="ru-RU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5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ru-RU" altLang="ru-RU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o);</a:t>
            </a:r>
            <a:br>
              <a:rPr lang="ru-RU" altLang="ru-RU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3300" dirty="0"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28648" y="3023936"/>
            <a:ext cx="7981951" cy="1823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i="1" dirty="0"/>
              <a:t>Zero</a:t>
            </a:r>
            <a:r>
              <a:rPr lang="en-US" sz="1500" dirty="0"/>
              <a:t> is returned when the current object is equal to the argument to </a:t>
            </a:r>
            <a:r>
              <a:rPr lang="en-US" sz="1500" dirty="0" err="1"/>
              <a:t>compareTo</a:t>
            </a:r>
            <a:r>
              <a:rPr lang="en-US" sz="1500" dirty="0"/>
              <a:t>(). 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i="1" dirty="0"/>
              <a:t>A number less than zero </a:t>
            </a:r>
            <a:r>
              <a:rPr lang="en-US" sz="1500" dirty="0"/>
              <a:t>is returned when the current object is smaller than the argument to </a:t>
            </a:r>
            <a:r>
              <a:rPr lang="en-US" sz="1500" dirty="0" err="1"/>
              <a:t>compareTo</a:t>
            </a:r>
            <a:r>
              <a:rPr lang="en-US" sz="1500" dirty="0"/>
              <a:t>(). 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i="1" dirty="0"/>
              <a:t>A number greater than zero </a:t>
            </a:r>
            <a:r>
              <a:rPr lang="en-US" sz="1500" dirty="0"/>
              <a:t>is returned when the current object is larger than the argument to </a:t>
            </a:r>
            <a:r>
              <a:rPr lang="en-US" sz="1500" dirty="0" err="1"/>
              <a:t>compareTo</a:t>
            </a:r>
            <a:r>
              <a:rPr lang="en-US" sz="1500" dirty="0"/>
              <a:t>()</a:t>
            </a:r>
            <a:endParaRPr lang="ru-RU" sz="1500" dirty="0"/>
          </a:p>
        </p:txBody>
      </p:sp>
    </p:spTree>
    <p:extLst>
      <p:ext uri="{BB962C8B-B14F-4D97-AF65-F5344CB8AC3E}">
        <p14:creationId xmlns:p14="http://schemas.microsoft.com/office/powerpoint/2010/main" val="2464215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3700" y="1215788"/>
            <a:ext cx="6462600" cy="3552300"/>
          </a:xfrm>
        </p:spPr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altLang="en-US" sz="14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altLang="en-US" sz="14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4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4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content) {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dirty="0" err="1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400" dirty="0" err="1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altLang="en-US" sz="14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content;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2" descr="KFC Family Bucket | National Museum of American History">
            <a:extLst>
              <a:ext uri="{FF2B5EF4-FFF2-40B4-BE49-F238E27FC236}">
                <a16:creationId xmlns:a16="http://schemas.microsoft.com/office/drawing/2014/main" id="{BF9376A6-5B70-0A42-A093-BEE7A43F3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750" y="787088"/>
            <a:ext cx="2035175" cy="2713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16089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8277091" cy="994172"/>
          </a:xfrm>
        </p:spPr>
        <p:txBody>
          <a:bodyPr/>
          <a:lstStyle/>
          <a:p>
            <a:r>
              <a:rPr lang="en-US" dirty="0"/>
              <a:t>Comparable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8649" y="1268017"/>
            <a:ext cx="6219825" cy="376256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Comparable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</a:t>
            </a:r>
            <a:r>
              <a:rPr lang="ru-RU" altLang="ru-RU" sz="12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strength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constructor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sz="12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br>
              <a:rPr lang="ru-RU" altLang="ru-RU" sz="12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compareTo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.compareTo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(other.</a:t>
            </a:r>
            <a:r>
              <a:rPr lang="ru-RU" altLang="ru-RU" sz="1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animals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animals.add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animals.add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animals.add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elephant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</a:t>
            </a:r>
            <a:r>
              <a:rPr lang="ru-RU" altLang="ru-RU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animals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animals.forEach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sz="12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::print);</a:t>
            </a:r>
            <a:r>
              <a:rPr lang="en-US" alt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cat dog elephant</a:t>
            </a:r>
            <a:endParaRPr lang="en-US" altLang="en-US" sz="30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5829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8277091" cy="994172"/>
          </a:xfrm>
        </p:spPr>
        <p:txBody>
          <a:bodyPr/>
          <a:lstStyle/>
          <a:p>
            <a:r>
              <a:rPr lang="en-US" dirty="0"/>
              <a:t>Comparator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8648" y="1268016"/>
            <a:ext cx="6219825" cy="7617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5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5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5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ru-RU" altLang="ru-RU" sz="15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</a:t>
            </a:r>
            <a:r>
              <a:rPr lang="ru-RU" altLang="ru-RU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5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lang="ru-RU" altLang="ru-RU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5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15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</a:t>
            </a:r>
            <a:r>
              <a:rPr lang="ru-RU" altLang="ru-RU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5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ru-RU" altLang="ru-RU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o1, </a:t>
            </a:r>
            <a:r>
              <a:rPr lang="ru-RU" altLang="ru-RU" sz="15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ru-RU" altLang="ru-RU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o2);</a:t>
            </a:r>
            <a:br>
              <a:rPr lang="ru-RU" altLang="ru-RU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3300" dirty="0"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28648" y="3023936"/>
            <a:ext cx="7981951" cy="1823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i="1" dirty="0"/>
              <a:t>Zero </a:t>
            </a:r>
            <a:r>
              <a:rPr lang="en-US" sz="1500" dirty="0"/>
              <a:t>is returned when the arguments of compare() methods are equal. 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i="1" dirty="0"/>
              <a:t>A number less than zero </a:t>
            </a:r>
            <a:r>
              <a:rPr lang="en-US" sz="1500" dirty="0"/>
              <a:t>is returned when the first argument is smaller than the second argument to compare()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i="1" dirty="0"/>
              <a:t>A number greater than zero </a:t>
            </a:r>
            <a:r>
              <a:rPr lang="en-US" sz="1500" dirty="0"/>
              <a:t>is returned when the first argument is greater than the second argument to compare()</a:t>
            </a:r>
            <a:endParaRPr lang="ru-RU" sz="15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1764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8277091" cy="994172"/>
          </a:xfrm>
        </p:spPr>
        <p:txBody>
          <a:bodyPr/>
          <a:lstStyle/>
          <a:p>
            <a:r>
              <a:rPr lang="en-US" dirty="0"/>
              <a:t>Comparator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8649" y="1268017"/>
            <a:ext cx="8162811" cy="376256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</a:t>
            </a:r>
            <a:r>
              <a:rPr lang="ru-RU" altLang="ru-RU" sz="12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strength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altLang="ru-RU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constructor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animalComparatorByStrength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 {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sz="12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br>
              <a:rPr lang="ru-RU" altLang="ru-RU" sz="12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o1,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o2) {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o1.</a:t>
            </a:r>
            <a:r>
              <a:rPr lang="ru-RU" altLang="ru-RU" sz="1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strength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.compareTo(o2.</a:t>
            </a:r>
            <a:r>
              <a:rPr lang="ru-RU" altLang="ru-RU" sz="1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strength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2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animals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animals.add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animals.add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animals.add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elephant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</a:t>
            </a:r>
            <a:r>
              <a:rPr lang="en-US" altLang="en-US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(animals,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animalComparatorByStrength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en-US" sz="3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animals.forEach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sz="12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::print);</a:t>
            </a:r>
            <a:r>
              <a:rPr lang="en-US" alt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dog cat elephant</a:t>
            </a:r>
            <a:endParaRPr lang="en-US" altLang="en-US" sz="30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2896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>
          <a:xfrm>
            <a:off x="893700" y="1373588"/>
            <a:ext cx="8150547" cy="35523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" dirty="0"/>
              <a:t>Replace all existing realization with collections.</a:t>
            </a:r>
            <a:br>
              <a:rPr lang="en" dirty="0"/>
            </a:br>
            <a:r>
              <a:rPr lang="en" dirty="0"/>
              <a:t>Add a few feature to menu:</a:t>
            </a:r>
            <a:br>
              <a:rPr lang="en" dirty="0"/>
            </a:br>
            <a:r>
              <a:rPr lang="en" dirty="0"/>
              <a:t>1. View homework grouped by lecture (as example: Map&lt;Lecture, List&lt;</a:t>
            </a:r>
            <a:r>
              <a:rPr lang="en" dirty="0" err="1"/>
              <a:t>HomeWork</a:t>
            </a:r>
            <a:r>
              <a:rPr lang="en" dirty="0"/>
              <a:t>&gt;&gt;)</a:t>
            </a:r>
            <a:br>
              <a:rPr lang="en" dirty="0"/>
            </a:br>
            <a:r>
              <a:rPr lang="en" dirty="0"/>
              <a:t>2. View </a:t>
            </a:r>
            <a:r>
              <a:rPr lang="en-US" dirty="0"/>
              <a:t>Resources </a:t>
            </a:r>
            <a:r>
              <a:rPr lang="en" dirty="0"/>
              <a:t>grouped by Lecture (as example: Map&lt;Lecture, List&lt;Resources&gt;&gt;)</a:t>
            </a:r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26777941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70C1-289F-3A4A-A8B7-0CC07080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read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7BCFF-D5B1-524A-8DA7-C18C2AE8C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700" y="1373588"/>
            <a:ext cx="8366678" cy="3552300"/>
          </a:xfrm>
        </p:spPr>
        <p:txBody>
          <a:bodyPr/>
          <a:lstStyle/>
          <a:p>
            <a:r>
              <a:rPr lang="en-US" sz="1400" b="1" dirty="0"/>
              <a:t>“Clean Code: A Handbook of Agile Software Craftsmanship”</a:t>
            </a:r>
            <a:r>
              <a:rPr lang="en-US" sz="1400" dirty="0"/>
              <a:t> by Robert C. Martin : Chapter 10-12</a:t>
            </a:r>
          </a:p>
          <a:p>
            <a:r>
              <a:rPr lang="en-US" sz="1400" dirty="0"/>
              <a:t>“</a:t>
            </a:r>
            <a:r>
              <a:rPr lang="en-US" sz="1400" b="1" dirty="0"/>
              <a:t>Java: The Complete Reference</a:t>
            </a:r>
            <a:r>
              <a:rPr lang="en-US" sz="1400" dirty="0"/>
              <a:t>” by Herbert </a:t>
            </a:r>
            <a:r>
              <a:rPr lang="en-US" sz="1400" dirty="0" err="1"/>
              <a:t>Schildt</a:t>
            </a:r>
            <a:r>
              <a:rPr lang="en-US" sz="1400" dirty="0"/>
              <a:t> (chapter 14, 19)</a:t>
            </a:r>
          </a:p>
          <a:p>
            <a:endParaRPr lang="en-US" sz="1400" dirty="0">
              <a:hlinkClick r:id="rId2"/>
            </a:endParaRPr>
          </a:p>
          <a:p>
            <a:r>
              <a:rPr lang="en-US" sz="1400" dirty="0">
                <a:hlinkClick r:id="rId2"/>
              </a:rPr>
              <a:t>Generics</a:t>
            </a:r>
            <a:endParaRPr lang="en-US" sz="1400" dirty="0"/>
          </a:p>
          <a:p>
            <a:r>
              <a:rPr lang="en-US" sz="1400" dirty="0">
                <a:hlinkClick r:id="rId3"/>
              </a:rPr>
              <a:t>Collections</a:t>
            </a:r>
            <a:endParaRPr lang="en-US" sz="1400" dirty="0"/>
          </a:p>
          <a:p>
            <a:r>
              <a:rPr lang="en-US" sz="1400" dirty="0">
                <a:hlinkClick r:id="rId4"/>
              </a:rPr>
              <a:t>Cheat </a:t>
            </a:r>
            <a:r>
              <a:rPr lang="en-US" sz="1400" dirty="0">
                <a:hlinkClick r:id="rId5"/>
              </a:rPr>
              <a:t>sheet</a:t>
            </a:r>
            <a:endParaRPr lang="en-US" sz="1400" dirty="0"/>
          </a:p>
          <a:p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9D2A4-4DC0-F947-B7B4-DBB6249EC8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70333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4"/>
          <p:cNvSpPr txBox="1">
            <a:spLocks noGrp="1"/>
          </p:cNvSpPr>
          <p:nvPr>
            <p:ph type="ctrTitle" idx="4294967295"/>
          </p:nvPr>
        </p:nvSpPr>
        <p:spPr>
          <a:xfrm>
            <a:off x="0" y="725488"/>
            <a:ext cx="5561013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2"/>
                </a:solidFill>
              </a:rPr>
              <a:t>Thanks!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335" name="Google Shape;335;p34"/>
          <p:cNvSpPr txBox="1">
            <a:spLocks noGrp="1"/>
          </p:cNvSpPr>
          <p:nvPr>
            <p:ph type="subTitle" idx="4294967295"/>
          </p:nvPr>
        </p:nvSpPr>
        <p:spPr>
          <a:xfrm>
            <a:off x="0" y="1754188"/>
            <a:ext cx="5561013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lt1"/>
                </a:solidFill>
              </a:rPr>
              <a:t>Any Q</a:t>
            </a:r>
            <a:r>
              <a:rPr lang="en" sz="4800" b="1" dirty="0">
                <a:solidFill>
                  <a:schemeClr val="lt1"/>
                </a:solidFill>
              </a:rPr>
              <a:t>uestions?</a:t>
            </a:r>
            <a:endParaRPr sz="4800" b="1" dirty="0">
              <a:solidFill>
                <a:schemeClr val="lt1"/>
              </a:solidFill>
            </a:endParaRPr>
          </a:p>
        </p:txBody>
      </p:sp>
      <p:sp>
        <p:nvSpPr>
          <p:cNvPr id="336" name="Google Shape;336;p34"/>
          <p:cNvSpPr txBox="1">
            <a:spLocks noGrp="1"/>
          </p:cNvSpPr>
          <p:nvPr>
            <p:ph type="body" idx="4294967295"/>
          </p:nvPr>
        </p:nvSpPr>
        <p:spPr>
          <a:xfrm>
            <a:off x="0" y="2759075"/>
            <a:ext cx="5561013" cy="19954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Or fi</a:t>
            </a:r>
            <a:r>
              <a:rPr lang="en" sz="2400" dirty="0">
                <a:solidFill>
                  <a:schemeClr val="lt1"/>
                </a:solidFill>
              </a:rPr>
              <a:t>nd us in Slack:</a:t>
            </a:r>
            <a:endParaRPr sz="24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</a:rPr>
              <a:t>	@</a:t>
            </a:r>
            <a:r>
              <a:rPr lang="en-US" dirty="0">
                <a:solidFill>
                  <a:schemeClr val="lt1"/>
                </a:solidFill>
              </a:rPr>
              <a:t>Bohdan</a:t>
            </a:r>
            <a:r>
              <a:rPr lang="en" sz="2400" dirty="0">
                <a:solidFill>
                  <a:schemeClr val="lt1"/>
                </a:solidFill>
              </a:rPr>
              <a:t> </a:t>
            </a:r>
            <a:r>
              <a:rPr lang="en" sz="2400" dirty="0" err="1">
                <a:solidFill>
                  <a:schemeClr val="lt1"/>
                </a:solidFill>
              </a:rPr>
              <a:t>Cherniak</a:t>
            </a:r>
            <a:endParaRPr lang="en" sz="2400" dirty="0">
              <a:solidFill>
                <a:schemeClr val="l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lt1"/>
                </a:solidFill>
              </a:rPr>
              <a:t>	@Volodymyr </a:t>
            </a:r>
            <a:r>
              <a:rPr lang="en-US" dirty="0" err="1">
                <a:solidFill>
                  <a:schemeClr val="lt1"/>
                </a:solidFill>
              </a:rPr>
              <a:t>Vedula</a:t>
            </a:r>
            <a:endParaRPr lang="en-US" dirty="0">
              <a:solidFill>
                <a:schemeClr val="l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lt1"/>
                </a:solidFill>
              </a:rPr>
              <a:t>	@Vladyslav </a:t>
            </a:r>
            <a:r>
              <a:rPr lang="en-US" dirty="0" err="1">
                <a:solidFill>
                  <a:schemeClr val="lt1"/>
                </a:solidFill>
              </a:rPr>
              <a:t>Nikolenko</a:t>
            </a:r>
            <a:endParaRPr lang="en-US" sz="24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870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  <a:endParaRPr lang="ru-RU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3700" y="1215788"/>
            <a:ext cx="7836232" cy="20082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bucket 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4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bucket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.pack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Potato());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bucket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.pack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Nuggets());     </a:t>
            </a:r>
            <a:r>
              <a:rPr lang="en-US" altLang="en-US" sz="14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compilation error</a:t>
            </a:r>
            <a:br>
              <a:rPr lang="en-US" altLang="en-US" sz="14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4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pigeon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.eatPotato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bucket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.open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  <a:r>
              <a:rPr lang="en-US" altLang="en-US" sz="14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unreachable code</a:t>
            </a:r>
            <a:endParaRPr lang="en-US" alt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Picture 2" descr="KFC Family Bucket | National Museum of American History">
            <a:extLst>
              <a:ext uri="{FF2B5EF4-FFF2-40B4-BE49-F238E27FC236}">
                <a16:creationId xmlns:a16="http://schemas.microsoft.com/office/drawing/2014/main" id="{7A9682CE-6347-9A43-9598-5C03F9558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750" y="787088"/>
            <a:ext cx="2035175" cy="2713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494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  <a:endParaRPr lang="ru-RU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3700" y="1215788"/>
            <a:ext cx="7836232" cy="23314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potatoBucket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4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potatoBucket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.pack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Potato());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pigeon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.eatPotato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potatoBucket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.open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400" dirty="0">
              <a:solidFill>
                <a:srgbClr val="1213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Nuggets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nuggetsBucket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4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nuggetsBucket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.pack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Nuggets());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.eatNuggets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nuggetsBucket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.open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en-US" alt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Picture 2" descr="KFC Family Bucket | National Museum of American History">
            <a:extLst>
              <a:ext uri="{FF2B5EF4-FFF2-40B4-BE49-F238E27FC236}">
                <a16:creationId xmlns:a16="http://schemas.microsoft.com/office/drawing/2014/main" id="{DCE0C0B4-A74D-684E-803D-A3DBA5247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750" y="787088"/>
            <a:ext cx="2035175" cy="2713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3849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 evolution</a:t>
            </a:r>
            <a:endParaRPr lang="ru-RU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3700" y="1210273"/>
            <a:ext cx="7893742" cy="23314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potatoBucketSinceJava1 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4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sz="14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4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potatoBucketSinceJava5 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4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&gt;();</a:t>
            </a:r>
            <a:br>
              <a:rPr lang="en-US" altLang="en-US" sz="14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400" b="1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400" b="1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</a:t>
            </a:r>
            <a:r>
              <a:rPr lang="en-US" altLang="en-US" sz="1400" b="1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potatoBucketSinceJava7 </a:t>
            </a:r>
            <a:r>
              <a:rPr lang="en-US" altLang="en-US" sz="1400" b="1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400" b="1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b="1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400" b="1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lang="en-US" altLang="en-US" sz="1400" b="1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4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err="1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4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potatoBucketSinceJava10 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4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KfcBucket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&gt;();</a:t>
            </a:r>
            <a:endParaRPr lang="en-US" alt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996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3699" y="358388"/>
            <a:ext cx="7600443" cy="857400"/>
          </a:xfrm>
        </p:spPr>
        <p:txBody>
          <a:bodyPr/>
          <a:lstStyle/>
          <a:p>
            <a:r>
              <a:rPr lang="en-US" dirty="0"/>
              <a:t>Generics usage multiple parameter</a:t>
            </a:r>
            <a:endParaRPr lang="ru-R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893699" y="1215788"/>
            <a:ext cx="8250299" cy="3552300"/>
          </a:xfrm>
        </p:spPr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KfcMegaBucket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altLang="en-US" sz="14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content1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 </a:t>
            </a:r>
            <a:r>
              <a:rPr lang="en-US" altLang="en-US" sz="14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content2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altLang="en-US" sz="14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content3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4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content1, 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 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content2, 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content3) {  </a:t>
            </a:r>
            <a:r>
              <a:rPr lang="en-US" altLang="en-US" sz="14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...  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altLang="en-US" sz="14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getContent1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altLang="en-US" sz="14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4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content1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 </a:t>
            </a:r>
            <a:r>
              <a:rPr lang="en-US" altLang="en-US" sz="14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getContent2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altLang="en-US" sz="14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4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content2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altLang="en-US" sz="1400" dirty="0">
                <a:solidFill>
                  <a:srgbClr val="0071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getContent3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altLang="en-US" sz="1400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400" dirty="0">
                <a:solidFill>
                  <a:srgbClr val="8011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content3</a:t>
            </a: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b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 flipH="1">
            <a:off x="893698" y="4266896"/>
            <a:ext cx="8250301" cy="5001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KfcMegaBucket</a:t>
            </a:r>
            <a:r>
              <a:rPr lang="en-US" altLang="en-US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Potato</a:t>
            </a:r>
            <a:r>
              <a:rPr lang="en-US" altLang="en-US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Nuggets</a:t>
            </a:r>
            <a:r>
              <a:rPr lang="en-US" altLang="en-US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Ketchup</a:t>
            </a:r>
            <a:r>
              <a:rPr lang="en-US" altLang="en-US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megaBucket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KfcMegaBucket</a:t>
            </a:r>
            <a:r>
              <a:rPr lang="en-US" altLang="en-US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egaBucket</a:t>
            </a:r>
            <a:r>
              <a:rPr lang="en-US" altLang="en-US" dirty="0" err="1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.pack</a:t>
            </a:r>
            <a:r>
              <a:rPr lang="en-US" altLang="en-US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Potato(), </a:t>
            </a:r>
            <a:r>
              <a:rPr lang="en-US" altLang="en-US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Nuggets(), </a:t>
            </a:r>
            <a:r>
              <a:rPr lang="en-US" altLang="en-US" dirty="0">
                <a:solidFill>
                  <a:srgbClr val="002F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dirty="0">
                <a:solidFill>
                  <a:srgbClr val="1213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Ketchup());</a:t>
            </a:r>
            <a:endParaRPr lang="en-US" alt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V="1">
            <a:off x="990600" y="3880560"/>
            <a:ext cx="7003986" cy="52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042808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FFFFFF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1332</TotalTime>
  <Words>4440</Words>
  <Application>Microsoft Macintosh PowerPoint</Application>
  <PresentationFormat>Экран (16:9)</PresentationFormat>
  <Paragraphs>327</Paragraphs>
  <Slides>55</Slides>
  <Notes>26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55</vt:i4>
      </vt:variant>
    </vt:vector>
  </HeadingPairs>
  <TitlesOfParts>
    <vt:vector size="60" baseType="lpstr">
      <vt:lpstr>Arial</vt:lpstr>
      <vt:lpstr>Lato</vt:lpstr>
      <vt:lpstr>Courier New</vt:lpstr>
      <vt:lpstr>Raleway</vt:lpstr>
      <vt:lpstr>Antonio template</vt:lpstr>
      <vt:lpstr>Lesson 7 – Generics. Collections Framework</vt:lpstr>
      <vt:lpstr>Lesson goals</vt:lpstr>
      <vt:lpstr>Before generics</vt:lpstr>
      <vt:lpstr>Before generics</vt:lpstr>
      <vt:lpstr>Generics</vt:lpstr>
      <vt:lpstr>Generics</vt:lpstr>
      <vt:lpstr>Generics</vt:lpstr>
      <vt:lpstr>Generics evolution</vt:lpstr>
      <vt:lpstr>Generics usage multiple parameter</vt:lpstr>
      <vt:lpstr>Formal type parameter</vt:lpstr>
      <vt:lpstr>Generics bounds. PECS</vt:lpstr>
      <vt:lpstr>Generics. Fixed–Bounded</vt:lpstr>
      <vt:lpstr>Generics. Upper-Bounded Wildcards</vt:lpstr>
      <vt:lpstr>Generics. Lower-Bounded Wildcards</vt:lpstr>
      <vt:lpstr>Generics. Unbounded Wildcards</vt:lpstr>
      <vt:lpstr>Type erasure</vt:lpstr>
      <vt:lpstr>Collections Framework</vt:lpstr>
      <vt:lpstr>Collections Framework</vt:lpstr>
      <vt:lpstr>Iterator vs Iterable</vt:lpstr>
      <vt:lpstr>Collection</vt:lpstr>
      <vt:lpstr>List</vt:lpstr>
      <vt:lpstr>Wrappers</vt:lpstr>
      <vt:lpstr>ArrayList </vt:lpstr>
      <vt:lpstr>ArrayList vs array</vt:lpstr>
      <vt:lpstr>Generic collections</vt:lpstr>
      <vt:lpstr>LinkedList </vt:lpstr>
      <vt:lpstr>Iteration</vt:lpstr>
      <vt:lpstr>Set</vt:lpstr>
      <vt:lpstr>HashSet</vt:lpstr>
      <vt:lpstr>HashSet</vt:lpstr>
      <vt:lpstr>Map</vt:lpstr>
      <vt:lpstr>Map</vt:lpstr>
      <vt:lpstr>Map</vt:lpstr>
      <vt:lpstr>HashMap</vt:lpstr>
      <vt:lpstr>HashMap</vt:lpstr>
      <vt:lpstr>Coding equals, hashCode and toString</vt:lpstr>
      <vt:lpstr>toString</vt:lpstr>
      <vt:lpstr>equals</vt:lpstr>
      <vt:lpstr>equals</vt:lpstr>
      <vt:lpstr>equals - rules</vt:lpstr>
      <vt:lpstr>equals - what is wrong</vt:lpstr>
      <vt:lpstr>equals - what is wrong</vt:lpstr>
      <vt:lpstr>hashCode</vt:lpstr>
      <vt:lpstr>hashCode</vt:lpstr>
      <vt:lpstr>equals, hashCode and toString combination</vt:lpstr>
      <vt:lpstr>Collections class</vt:lpstr>
      <vt:lpstr>Collections class</vt:lpstr>
      <vt:lpstr>Comparable</vt:lpstr>
      <vt:lpstr>Comparable</vt:lpstr>
      <vt:lpstr>Comparable</vt:lpstr>
      <vt:lpstr>Comparator</vt:lpstr>
      <vt:lpstr>Comparator</vt:lpstr>
      <vt:lpstr>Homework</vt:lpstr>
      <vt:lpstr>To read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2 – Built-In Classes</dc:title>
  <cp:lastModifiedBy>Bohdan Cherniak</cp:lastModifiedBy>
  <cp:revision>315</cp:revision>
  <dcterms:modified xsi:type="dcterms:W3CDTF">2021-12-16T08:56:38Z</dcterms:modified>
</cp:coreProperties>
</file>