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Dosis"/>
      <p:regular r:id="rId50"/>
      <p:bold r:id="rId51"/>
    </p:embeddedFont>
    <p:embeddedFont>
      <p:font typeface="Raleway"/>
      <p:regular r:id="rId52"/>
      <p:bold r:id="rId53"/>
      <p:italic r:id="rId54"/>
      <p:boldItalic r:id="rId55"/>
    </p:embeddedFont>
    <p:embeddedFont>
      <p:font typeface="Lat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45D18F-CECF-4B07-9D5D-F2D7BBD9E344}">
  <a:tblStyle styleId="{D845D18F-CECF-4B07-9D5D-F2D7BBD9E34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Dosis-bold.fntdata"/><Relationship Id="rId50" Type="http://schemas.openxmlformats.org/officeDocument/2006/relationships/font" Target="fonts/Dosis-regular.fntdata"/><Relationship Id="rId53" Type="http://schemas.openxmlformats.org/officeDocument/2006/relationships/font" Target="fonts/Raleway-bold.fntdata"/><Relationship Id="rId52" Type="http://schemas.openxmlformats.org/officeDocument/2006/relationships/font" Target="fonts/Raleway-regular.fntdata"/><Relationship Id="rId11" Type="http://schemas.openxmlformats.org/officeDocument/2006/relationships/slide" Target="slides/slide6.xml"/><Relationship Id="rId55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54" Type="http://schemas.openxmlformats.org/officeDocument/2006/relationships/font" Target="fonts/Raleway-italic.fntdata"/><Relationship Id="rId13" Type="http://schemas.openxmlformats.org/officeDocument/2006/relationships/slide" Target="slides/slide8.xml"/><Relationship Id="rId57" Type="http://schemas.openxmlformats.org/officeDocument/2006/relationships/font" Target="fonts/Lato-bold.fntdata"/><Relationship Id="rId12" Type="http://schemas.openxmlformats.org/officeDocument/2006/relationships/slide" Target="slides/slide7.xml"/><Relationship Id="rId56" Type="http://schemas.openxmlformats.org/officeDocument/2006/relationships/font" Target="fonts/Lato-regular.fntdata"/><Relationship Id="rId15" Type="http://schemas.openxmlformats.org/officeDocument/2006/relationships/slide" Target="slides/slide10.xml"/><Relationship Id="rId59" Type="http://schemas.openxmlformats.org/officeDocument/2006/relationships/font" Target="fonts/Lato-boldItalic.fntdata"/><Relationship Id="rId14" Type="http://schemas.openxmlformats.org/officeDocument/2006/relationships/slide" Target="slides/slide9.xml"/><Relationship Id="rId58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e99be70ce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e99be70c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e99be70ce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0e99be70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2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e99be70ce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10e99be70c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9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5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 color background"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ocs.oracle.com/javase/tutorial/essential/io/" TargetMode="External"/><Relationship Id="rId4" Type="http://schemas.openxmlformats.org/officeDocument/2006/relationships/hyperlink" Target="https://dzone.com/articles/java-io-and-nio" TargetMode="External"/><Relationship Id="rId5" Type="http://schemas.openxmlformats.org/officeDocument/2006/relationships/hyperlink" Target="https://www.tutorialspoint.com/java_nio/java_nio_vs_io.htm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ctrTitle"/>
          </p:nvPr>
        </p:nvSpPr>
        <p:spPr>
          <a:xfrm>
            <a:off x="700677" y="1786259"/>
            <a:ext cx="7742646" cy="6362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</a:pPr>
            <a:r>
              <a:rPr lang="en-US" sz="3200"/>
              <a:t>Lesson 10 – Input and Output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OutputStream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b="1" lang="en-US" sz="1600">
                <a:solidFill>
                  <a:srgbClr val="007194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1" lang="en-US" sz="16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002FA6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lang="en-US" sz="1600">
                <a:solidFill>
                  <a:srgbClr val="002FA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bytes[]) / </a:t>
            </a:r>
            <a:r>
              <a:rPr lang="en-US" sz="1600">
                <a:solidFill>
                  <a:srgbClr val="007194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-US" sz="16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002FA6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lang="en-US" sz="16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1600">
                <a:solidFill>
                  <a:srgbClr val="007194"/>
                </a:solidFill>
                <a:latin typeface="Courier New"/>
                <a:ea typeface="Courier New"/>
                <a:cs typeface="Courier New"/>
                <a:sym typeface="Courier New"/>
              </a:rPr>
              <a:t>flush</a:t>
            </a:r>
            <a:r>
              <a:rPr lang="en-US" sz="16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b="1" lang="en-US" sz="1600">
                <a:solidFill>
                  <a:srgbClr val="007194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-US" sz="16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InputStream/OutputStream</a:t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InputStream in = </a:t>
            </a:r>
            <a:r>
              <a:rPr lang="en-US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FileInputStream(source);</a:t>
            </a:r>
            <a:br>
              <a:rPr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OutputStream out = </a:t>
            </a:r>
            <a:r>
              <a:rPr lang="en-US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FileOutputStream(destination)</a:t>
            </a:r>
            <a:br>
              <a:rPr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byteRead;</a:t>
            </a:r>
            <a:br>
              <a:rPr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((byteRead = 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in.read()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) != -</a:t>
            </a: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out.write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(byteRead);</a:t>
            </a:r>
            <a:br>
              <a:rPr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Bytes</a:t>
            </a:r>
            <a:endParaRPr/>
          </a:p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13" y="1267700"/>
            <a:ext cx="8175774" cy="3377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Reader/Writer</a:t>
            </a:r>
            <a:endParaRPr/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Reader reader = </a:t>
            </a:r>
            <a:r>
              <a:rPr lang="en-US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FileReader(source);</a:t>
            </a:r>
            <a:b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Writer writer = </a:t>
            </a:r>
            <a:r>
              <a:rPr lang="en-US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FileWriter(destination);</a:t>
            </a:r>
            <a:b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charRead;</a:t>
            </a:r>
            <a:b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((charRead =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reader.read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 &gt; -</a:t>
            </a: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writer.write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(charRead);</a:t>
            </a:r>
            <a:b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/>
          </a:p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Stream types</a:t>
            </a:r>
            <a:endParaRPr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747924" y="1308875"/>
            <a:ext cx="2559155" cy="14800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 sz="1600"/>
              <a:t>By abstraction level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</a:pPr>
            <a:r>
              <a:rPr lang="en-US" sz="1600"/>
              <a:t>Low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</a:pPr>
            <a:r>
              <a:rPr lang="en-US" sz="1600"/>
              <a:t>High</a:t>
            </a:r>
            <a:endParaRPr sz="1600"/>
          </a:p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9" name="Google Shape;19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2665" y="1308875"/>
            <a:ext cx="2885660" cy="186338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/>
          <p:nvPr/>
        </p:nvSpPr>
        <p:spPr>
          <a:xfrm>
            <a:off x="694585" y="3533480"/>
            <a:ext cx="7219483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FileInputStream fis = 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FileInputStream(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“file.dat"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BufferedInputStream bfis = 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BufferedInputStream(fis);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ObjectInputStream objectStream = 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ObjectInputStream(bfis);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Stream types</a:t>
            </a:r>
            <a:endParaRPr/>
          </a:p>
        </p:txBody>
      </p:sp>
      <p:graphicFrame>
        <p:nvGraphicFramePr>
          <p:cNvPr id="206" name="Google Shape;206;p27"/>
          <p:cNvGraphicFramePr/>
          <p:nvPr/>
        </p:nvGraphicFramePr>
        <p:xfrm>
          <a:off x="747925" y="12452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{D845D18F-CECF-4B07-9D5D-F2D7BBD9E344}</a:tableStyleId>
              </a:tblPr>
              <a:tblGrid>
                <a:gridCol w="1559675"/>
                <a:gridCol w="1147150"/>
                <a:gridCol w="51798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Name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Level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Description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FileInputStream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Low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Reads file data as bytes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FileOutputStream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Low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Writes file data as bytes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FileReader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Low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Reads file data as characters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FileWriter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Low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Writes file data as characters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38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BufferedReader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High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Reads character data from an existing Reader in a buffered manner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38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BufferedWriter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High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Writes character data to an existing Writer in a buffered manner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38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ObjectInputStream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High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Deserializes primitive Java data types and graphs of Java objects from an existing InputStream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38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ObjectOutputStream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High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Serializes primitive Java data types and graphs of Java objects to an existing OutputStream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InputStreamReader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High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Reads character data from an existing InputStream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OutputStreamWriter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High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Writes character data to an existing OutputStream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PrintStream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High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Writes formatted representations of Java objects to a binary stream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PrintWriter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High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Writes formatted representations of Java objects to a text-based output stream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Input / Output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</a:pPr>
            <a:r>
              <a:rPr b="1" lang="en-US"/>
              <a:t>File</a:t>
            </a:r>
            <a:r>
              <a:rPr lang="en-US"/>
              <a:t> –  bytes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java.exe, movie.mp4</a:t>
            </a:r>
            <a:r>
              <a:rPr lang="en-US"/>
              <a:t>, …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</a:pPr>
            <a:r>
              <a:rPr b="1" lang="en-US"/>
              <a:t>Directory</a:t>
            </a:r>
            <a:r>
              <a:rPr lang="en-US"/>
              <a:t> - bytes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c:/Program Files/Java, /home</a:t>
            </a:r>
            <a:r>
              <a:rPr lang="en-US"/>
              <a:t>, …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</a:pPr>
            <a:r>
              <a:rPr b="1" lang="en-US"/>
              <a:t>Root directory </a:t>
            </a:r>
            <a:r>
              <a:rPr lang="en-US"/>
              <a:t>-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c:/, /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</a:pPr>
            <a:r>
              <a:rPr b="1" lang="en-US"/>
              <a:t>Path</a:t>
            </a:r>
            <a:r>
              <a:rPr lang="en-US"/>
              <a:t> – string representation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/user/home/zoo.txt, video/fun.3gp</a:t>
            </a:r>
            <a:r>
              <a:rPr lang="en-US"/>
              <a:t>, …</a:t>
            </a:r>
            <a:endParaRPr/>
          </a:p>
        </p:txBody>
      </p:sp>
      <p:sp>
        <p:nvSpPr>
          <p:cNvPr id="213" name="Google Shape;213;p2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File</a:t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1600"/>
              <a:t>java.io.File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b="1" lang="en-US" sz="1600"/>
              <a:t>directories</a:t>
            </a:r>
            <a:r>
              <a:rPr lang="en-US" sz="1600"/>
              <a:t> as well as </a:t>
            </a:r>
            <a:r>
              <a:rPr b="1" lang="en-US" sz="1600"/>
              <a:t>files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1600"/>
              <a:t>Does </a:t>
            </a:r>
            <a:r>
              <a:rPr b="1" lang="en-US" sz="1600"/>
              <a:t>not require</a:t>
            </a:r>
            <a:r>
              <a:rPr lang="en-US" sz="1600"/>
              <a:t> file existence for instantiation of File class</a:t>
            </a:r>
            <a:endParaRPr b="1" sz="1600"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1600"/>
              <a:t>Types: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b="1" lang="en-US" sz="1600"/>
              <a:t>Relative - </a:t>
            </a:r>
            <a:r>
              <a:rPr b="1" lang="en-US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File(</a:t>
            </a:r>
            <a:r>
              <a:rPr b="1" lang="en-US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“temp/taxiPark.db"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b="1" lang="en-US" sz="1600"/>
              <a:t>Absolute - </a:t>
            </a:r>
            <a:r>
              <a:rPr b="1" lang="en-US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File(</a:t>
            </a:r>
            <a:r>
              <a:rPr b="1" lang="en-US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"/temp/taxiPark.db"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220" name="Google Shape;220;p2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File</a:t>
            </a:r>
            <a:endParaRPr/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400">
                <a:solidFill>
                  <a:srgbClr val="007194"/>
                </a:solidFill>
                <a:latin typeface="Courier New"/>
                <a:ea typeface="Courier New"/>
                <a:cs typeface="Courier New"/>
                <a:sym typeface="Courier New"/>
              </a:rPr>
              <a:t>exists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400">
                <a:solidFill>
                  <a:srgbClr val="007194"/>
                </a:solidFill>
                <a:latin typeface="Courier New"/>
                <a:ea typeface="Courier New"/>
                <a:cs typeface="Courier New"/>
                <a:sym typeface="Courier New"/>
              </a:rPr>
              <a:t>getName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400">
                <a:solidFill>
                  <a:srgbClr val="007194"/>
                </a:solidFill>
                <a:latin typeface="Courier New"/>
                <a:ea typeface="Courier New"/>
                <a:cs typeface="Courier New"/>
                <a:sym typeface="Courier New"/>
              </a:rPr>
              <a:t>getParent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400">
                <a:solidFill>
                  <a:srgbClr val="007194"/>
                </a:solidFill>
                <a:latin typeface="Courier New"/>
                <a:ea typeface="Courier New"/>
                <a:cs typeface="Courier New"/>
                <a:sym typeface="Courier New"/>
              </a:rPr>
              <a:t>getAbsolutePath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400">
                <a:solidFill>
                  <a:srgbClr val="007194"/>
                </a:solidFill>
                <a:latin typeface="Courier New"/>
                <a:ea typeface="Courier New"/>
                <a:cs typeface="Courier New"/>
                <a:sym typeface="Courier New"/>
              </a:rPr>
              <a:t>isDirectory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-US" sz="1400">
                <a:solidFill>
                  <a:srgbClr val="007194"/>
                </a:solidFill>
                <a:latin typeface="Courier New"/>
                <a:ea typeface="Courier New"/>
                <a:cs typeface="Courier New"/>
                <a:sym typeface="Courier New"/>
              </a:rPr>
              <a:t>isFile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400">
                <a:solidFill>
                  <a:srgbClr val="00719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400">
                <a:solidFill>
                  <a:srgbClr val="007194"/>
                </a:solidFill>
                <a:latin typeface="Courier New"/>
                <a:ea typeface="Courier New"/>
                <a:cs typeface="Courier New"/>
                <a:sym typeface="Courier New"/>
              </a:rPr>
              <a:t>lastModified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400">
                <a:solidFill>
                  <a:srgbClr val="007194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400">
                <a:solidFill>
                  <a:srgbClr val="007194"/>
                </a:solidFill>
                <a:latin typeface="Courier New"/>
                <a:ea typeface="Courier New"/>
                <a:cs typeface="Courier New"/>
                <a:sym typeface="Courier New"/>
              </a:rPr>
              <a:t>renameTo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400">
                <a:solidFill>
                  <a:srgbClr val="007194"/>
                </a:solidFill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-US" sz="1400">
                <a:solidFill>
                  <a:srgbClr val="007194"/>
                </a:solidFill>
                <a:latin typeface="Courier New"/>
                <a:ea typeface="Courier New"/>
                <a:cs typeface="Courier New"/>
                <a:sym typeface="Courier New"/>
              </a:rPr>
              <a:t>mkdirs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400">
                <a:solidFill>
                  <a:srgbClr val="007194"/>
                </a:solidFill>
                <a:latin typeface="Courier New"/>
                <a:ea typeface="Courier New"/>
                <a:cs typeface="Courier New"/>
                <a:sym typeface="Courier New"/>
              </a:rPr>
              <a:t>listFiles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3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File</a:t>
            </a:r>
            <a:endParaRPr/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893700" y="1215788"/>
            <a:ext cx="8135575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 file </a:t>
            </a:r>
            <a:r>
              <a:rPr b="1"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1400">
                <a:solidFill>
                  <a:srgbClr val="002FA6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File(</a:t>
            </a:r>
            <a:r>
              <a:rPr b="1" lang="en-US" sz="1400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"/temp/taxiPark.db"</a:t>
            </a:r>
            <a:r>
              <a:rPr b="1"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"File Exists: " 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exists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b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002FA6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exists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b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"Absolute Path: " 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getAbsolutePath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b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"Parent Path: " 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getParent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b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solidFill>
                  <a:srgbClr val="002FA6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isFile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b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"File size: " 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b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"File Last Modified: " 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lastModified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b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-US" sz="1400">
                <a:solidFill>
                  <a:srgbClr val="002FA6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"Traversing Directory"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>
                <a:solidFill>
                  <a:srgbClr val="002FA6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 subfile 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listFiles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b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>
                <a:solidFill>
                  <a:srgbClr val="0037A6"/>
                </a:solidFill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lang="en-US" sz="1400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subfile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getName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b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Plan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200"/>
              <a:t>IO, NIO/NIO2</a:t>
            </a:r>
            <a:endParaRPr sz="22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200"/>
              <a:t>Resource Management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200"/>
              <a:t>Serialization</a:t>
            </a:r>
            <a:endParaRPr sz="22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000"/>
              <a:t>Encodings</a:t>
            </a:r>
            <a:endParaRPr sz="2200"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IO problem</a:t>
            </a:r>
            <a:endParaRPr/>
          </a:p>
        </p:txBody>
      </p:sp>
      <p:sp>
        <p:nvSpPr>
          <p:cNvPr id="240" name="Google Shape;240;p3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1" name="Google Shape;2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13" y="1215788"/>
            <a:ext cx="8175775" cy="3544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en-US"/>
              <a:t>NIO / NIO2 </a:t>
            </a:r>
            <a:br>
              <a:rPr lang="en-US"/>
            </a:br>
            <a:r>
              <a:rPr lang="en-US"/>
              <a:t>Non-Blocking (New) IO</a:t>
            </a:r>
            <a:endParaRPr/>
          </a:p>
        </p:txBody>
      </p:sp>
      <p:sp>
        <p:nvSpPr>
          <p:cNvPr id="247" name="Google Shape;247;p3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/>
              <a:t>N</a:t>
            </a:r>
            <a:r>
              <a:rPr lang="en-US"/>
              <a:t>on-blocking </a:t>
            </a:r>
            <a:r>
              <a:rPr b="1" lang="en-US"/>
              <a:t>IO</a:t>
            </a:r>
            <a:r>
              <a:rPr lang="en-US"/>
              <a:t> – java.nio.*</a:t>
            </a:r>
            <a:endParaRPr/>
          </a:p>
        </p:txBody>
      </p:sp>
      <p:sp>
        <p:nvSpPr>
          <p:cNvPr id="253" name="Google Shape;253;p3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6288"/>
            <a:ext cx="8839201" cy="2566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/>
              <a:t>N</a:t>
            </a:r>
            <a:r>
              <a:rPr lang="en-US"/>
              <a:t>on-blocking </a:t>
            </a:r>
            <a:r>
              <a:rPr b="1" lang="en-US"/>
              <a:t>IO2</a:t>
            </a:r>
            <a:r>
              <a:rPr lang="en-US"/>
              <a:t> – java.nio.*</a:t>
            </a:r>
            <a:endParaRPr/>
          </a:p>
        </p:txBody>
      </p:sp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1600"/>
              <a:t>java.nio.file.Path – </a:t>
            </a:r>
            <a:r>
              <a:rPr b="1" lang="en-US" sz="1600"/>
              <a:t>interface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1600"/>
              <a:t>Immutable (thread safe)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1600"/>
              <a:t>full support for symbolic links (unlike the File)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1600"/>
              <a:t>java.nio.files.Paths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1600"/>
              <a:t>Does not require file existence for creation of Path object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Path path = Paths.</a:t>
            </a:r>
            <a:r>
              <a:rPr i="1" lang="en-US" sz="1600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“/home/video/movie.mp4"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/>
          </a:p>
        </p:txBody>
      </p:sp>
      <p:sp>
        <p:nvSpPr>
          <p:cNvPr id="261" name="Google Shape;261;p3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Names hierarchy</a:t>
            </a:r>
            <a:endParaRPr/>
          </a:p>
        </p:txBody>
      </p:sp>
      <p:sp>
        <p:nvSpPr>
          <p:cNvPr id="267" name="Google Shape;267;p36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6"/>
          <p:cNvSpPr/>
          <p:nvPr/>
        </p:nvSpPr>
        <p:spPr>
          <a:xfrm>
            <a:off x="817419" y="1215788"/>
            <a:ext cx="8326581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 songPath = Paths.</a:t>
            </a:r>
            <a:r>
              <a:rPr b="1" i="1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video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audio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song.flac"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songPath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				</a:t>
            </a:r>
            <a: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\home\video\..\audio\song.flac</a:t>
            </a:r>
            <a:b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print(songPath.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getParent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 		</a:t>
            </a:r>
            <a: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\home\video\..\audio</a:t>
            </a:r>
            <a:b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 normalized = songPath.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normalize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normalized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			</a:t>
            </a:r>
            <a: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\home\audio\song.flac</a:t>
            </a:r>
            <a:b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normalized.getParent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 		</a:t>
            </a:r>
            <a: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\home\audio</a:t>
            </a:r>
            <a:b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 absolute = normalized.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toAbsolutePath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absolute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				</a:t>
            </a:r>
            <a: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\home\audio\song.flac</a:t>
            </a:r>
            <a:b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print(absolute.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getRoot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 		</a:t>
            </a:r>
            <a: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\</a:t>
            </a:r>
            <a:b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print(absolute.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getNameCount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 		</a:t>
            </a:r>
            <a: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3</a:t>
            </a:r>
            <a:b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print(absolute.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getFileName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 		</a:t>
            </a:r>
            <a: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song.flac</a:t>
            </a:r>
            <a:b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print(absolute.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getName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 		</a:t>
            </a:r>
            <a: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home</a:t>
            </a:r>
            <a:b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print(absolute.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subpath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 		</a:t>
            </a:r>
            <a: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audio\song.flac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Relativize, resolve</a:t>
            </a:r>
            <a:endParaRPr/>
          </a:p>
        </p:txBody>
      </p:sp>
      <p:sp>
        <p:nvSpPr>
          <p:cNvPr id="274" name="Google Shape;274;p37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7"/>
          <p:cNvSpPr/>
          <p:nvPr/>
        </p:nvSpPr>
        <p:spPr>
          <a:xfrm>
            <a:off x="893700" y="1217558"/>
            <a:ext cx="8499106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 path1 = Paths.</a:t>
            </a:r>
            <a:r>
              <a:rPr b="0" i="1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"C: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Windows"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 path2 = Paths.</a:t>
            </a:r>
            <a:r>
              <a:rPr b="0" i="1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"C: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Program Piles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JetBrains"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 path3 = Paths.</a:t>
            </a:r>
            <a:r>
              <a:rPr b="0" i="1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"JetBrains"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println(path1.relativize(path2)); </a:t>
            </a:r>
            <a: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..\Program Piles\JetBrains</a:t>
            </a:r>
            <a:b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println(path2.relativize(path1)); </a:t>
            </a:r>
            <a: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..\..\Windows</a:t>
            </a:r>
            <a:b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println(path2.relativize(path3)); </a:t>
            </a:r>
            <a: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Exception!</a:t>
            </a:r>
            <a:b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 path4 = Paths.</a:t>
            </a:r>
            <a:r>
              <a:rPr b="0" i="1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"IntelliJ IDEA"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println(path2.resolve(path4)); </a:t>
            </a:r>
            <a: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C:\Program Piles\JetBrains\IntelliJ IDEA</a:t>
            </a:r>
            <a:b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println(path1.resolve(path2)); </a:t>
            </a:r>
            <a:r>
              <a:rPr b="0" i="1" lang="en-US" sz="1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C:\Program Piles\JetBrains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Interacting with Files </a:t>
            </a:r>
            <a:endParaRPr/>
          </a:p>
        </p:txBody>
      </p:sp>
      <p:sp>
        <p:nvSpPr>
          <p:cNvPr id="282" name="Google Shape;282;p38"/>
          <p:cNvSpPr txBox="1"/>
          <p:nvPr>
            <p:ph idx="1" type="body"/>
          </p:nvPr>
        </p:nvSpPr>
        <p:spPr>
          <a:xfrm>
            <a:off x="893700" y="1373588"/>
            <a:ext cx="82503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 idea = Paths.</a:t>
            </a:r>
            <a:r>
              <a:rPr i="1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1" lang="en-US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Program Files</a:t>
            </a:r>
            <a:r>
              <a:rPr b="1" lang="en-US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1" lang="en-US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JetBrains</a:t>
            </a:r>
            <a:r>
              <a:rPr b="1" lang="en-US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1" lang="en-US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IntelliJ IDEA 2020.1"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 currentDir = Paths.</a:t>
            </a:r>
            <a:r>
              <a:rPr i="1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"."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\</a:t>
            </a:r>
            <a:br>
              <a:rPr i="1" lang="en-US" sz="12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i="1" lang="en-US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i="1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exists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(idea); 			</a:t>
            </a:r>
            <a:r>
              <a:rPr i="1" lang="en-US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br>
              <a:rPr i="1" lang="en-US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i="1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isDirectory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(idea); 			</a:t>
            </a:r>
            <a:r>
              <a:rPr i="1" lang="en-US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br>
              <a:rPr i="1" lang="en-US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i="1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isSameFile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(idea, idea.resolve(</a:t>
            </a:r>
            <a:r>
              <a:rPr b="1" lang="en-US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"bin</a:t>
            </a:r>
            <a:r>
              <a:rPr b="1" lang="en-US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1" lang="en-US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.."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 	</a:t>
            </a:r>
            <a:r>
              <a:rPr i="1" lang="en-US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br>
              <a:rPr i="1" lang="en-US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i="1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isSameFile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(idea, currentDir); 		</a:t>
            </a:r>
            <a:r>
              <a:rPr i="1" lang="en-US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br>
              <a:rPr i="1" lang="en-US" sz="12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i="1" lang="en-US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 newIdea = idea.resolveSibling(Paths.</a:t>
            </a:r>
            <a:r>
              <a:rPr i="1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"IntelliJ IDEA 2020.2"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i="1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exists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(newIdea); 			</a:t>
            </a:r>
            <a:r>
              <a:rPr i="1" lang="en-US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br>
              <a:rPr i="1" lang="en-US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i="1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createDirectories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(newIdea); </a:t>
            </a:r>
            <a:r>
              <a:rPr i="1" lang="en-US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c:\Program Files\JetBrains\IntelliJ IDEA 2020.2</a:t>
            </a:r>
            <a:br>
              <a:rPr i="1" lang="en-US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i="1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exists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(newIdea); 			</a:t>
            </a:r>
            <a:r>
              <a:rPr i="1" lang="en-US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8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8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title"/>
          </p:nvPr>
        </p:nvSpPr>
        <p:spPr>
          <a:xfrm>
            <a:off x="893700" y="358388"/>
            <a:ext cx="7924718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Interacting with Files. Copy, move </a:t>
            </a:r>
            <a:endParaRPr/>
          </a:p>
        </p:txBody>
      </p:sp>
      <p:sp>
        <p:nvSpPr>
          <p:cNvPr id="290" name="Google Shape;290;p39"/>
          <p:cNvSpPr/>
          <p:nvPr/>
        </p:nvSpPr>
        <p:spPr>
          <a:xfrm>
            <a:off x="893700" y="1215788"/>
            <a:ext cx="7861603" cy="3392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 fun = Paths.</a:t>
            </a:r>
            <a:r>
              <a:rPr b="0" i="1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video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fun.3gp"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 moreFun = Paths.</a:t>
            </a:r>
            <a:r>
              <a:rPr b="0" i="1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video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moreFun.3gp"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 moreMoreFun = Paths.</a:t>
            </a:r>
            <a:r>
              <a:rPr b="0" i="1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video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moreMoreFun.3gp"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b="0" i="1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exists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(fun);  		</a:t>
            </a:r>
            <a:r>
              <a:rPr b="0" i="1" lang="en-US" sz="12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br>
              <a:rPr b="0" i="1" lang="en-US" sz="12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b="0" i="1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exists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(moreFun);  	</a:t>
            </a:r>
            <a:r>
              <a:rPr b="0" i="1" lang="en-US" sz="12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br>
              <a:rPr b="0" i="1" lang="en-US" sz="12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b="0" i="1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exists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(moreMoreFun);  	</a:t>
            </a:r>
            <a:r>
              <a:rPr b="0" i="1" lang="en-US" sz="12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br>
              <a:rPr b="0" i="1" lang="en-US" sz="12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1" lang="en-US" sz="12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b="0" i="1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(fun, moreFun); 	</a:t>
            </a:r>
            <a:r>
              <a:rPr b="0" i="1" lang="en-US" sz="12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shallow copy</a:t>
            </a:r>
            <a:br>
              <a:rPr b="0" i="1" lang="en-US" sz="12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b="0" i="1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exists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(moreFun);  	</a:t>
            </a:r>
            <a:r>
              <a:rPr b="0" i="1" lang="en-US" sz="12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br>
              <a:rPr b="0" i="1" lang="en-US" sz="12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b="0" i="1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exists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(moreMoreFun);  	</a:t>
            </a:r>
            <a:r>
              <a:rPr b="0" i="1" lang="en-US" sz="12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br>
              <a:rPr b="0" i="1" lang="en-US" sz="12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1" lang="en-US" sz="12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b="0" i="1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(fun, moreMoreFun, </a:t>
            </a:r>
            <a:r>
              <a:rPr b="1" i="1" lang="en-US" sz="12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REPLACE_EXISTING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0" i="1" lang="en-US" sz="12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shallow movement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Interacting with Files. Delete </a:t>
            </a:r>
            <a:endParaRPr/>
          </a:p>
        </p:txBody>
      </p:sp>
      <p:sp>
        <p:nvSpPr>
          <p:cNvPr id="296" name="Google Shape;296;p40"/>
          <p:cNvSpPr txBox="1"/>
          <p:nvPr>
            <p:ph idx="1" type="body"/>
          </p:nvPr>
        </p:nvSpPr>
        <p:spPr>
          <a:xfrm>
            <a:off x="893700" y="1373588"/>
            <a:ext cx="7606064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i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(fun); 		</a:t>
            </a:r>
            <a:r>
              <a:rPr i="1" lang="en-US" sz="1600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// delete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i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deleteIfExists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(fun); 	</a:t>
            </a:r>
            <a:r>
              <a:rPr i="1" lang="en-US" sz="1600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// silent delete</a:t>
            </a:r>
            <a:br>
              <a:rPr i="1" lang="en-US" sz="1600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i="1" lang="en-US" sz="1600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i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(moreFun); 	</a:t>
            </a:r>
            <a:r>
              <a:rPr i="1" lang="en-US" sz="1600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// deleted</a:t>
            </a:r>
            <a:br>
              <a:rPr i="1" lang="en-US" sz="1600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i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(moreMoreFun); 	</a:t>
            </a:r>
            <a:r>
              <a:rPr i="1" lang="en-US" sz="1600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// deleted</a:t>
            </a:r>
            <a:endParaRPr i="1" sz="1600">
              <a:solidFill>
                <a:srgbClr val="6774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i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i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exists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(fun);  		</a:t>
            </a:r>
            <a:r>
              <a:rPr i="1" lang="en-US" sz="1600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br>
              <a:rPr i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i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exists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(moreFun);  	</a:t>
            </a:r>
            <a:r>
              <a:rPr i="1" lang="en-US" sz="1600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br>
              <a:rPr i="1" lang="en-US" sz="1600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i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exists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(moreMoreFun);  	</a:t>
            </a:r>
            <a:r>
              <a:rPr i="1" lang="en-US" sz="1600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600">
              <a:solidFill>
                <a:srgbClr val="6774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File Attributes</a:t>
            </a:r>
            <a:endParaRPr/>
          </a:p>
        </p:txBody>
      </p:sp>
      <p:sp>
        <p:nvSpPr>
          <p:cNvPr id="302" name="Google Shape;302;p41"/>
          <p:cNvSpPr txBox="1"/>
          <p:nvPr>
            <p:ph idx="1" type="body"/>
          </p:nvPr>
        </p:nvSpPr>
        <p:spPr>
          <a:xfrm>
            <a:off x="893699" y="1373588"/>
            <a:ext cx="8187955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 file = Paths.</a:t>
            </a:r>
            <a:r>
              <a:rPr i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1" lang="en-US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video</a:t>
            </a:r>
            <a:r>
              <a:rPr b="1" lang="en-US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1" lang="en-US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fun.3gp"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i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isDirectory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(file); 	</a:t>
            </a:r>
            <a:r>
              <a:rPr i="1" lang="en-US" sz="1600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br>
              <a:rPr i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i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isHidden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(file); 	</a:t>
            </a:r>
            <a:r>
              <a:rPr i="1" lang="en-US" sz="1600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br>
              <a:rPr i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i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isReadable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(file); 	</a:t>
            </a:r>
            <a:r>
              <a:rPr i="1" lang="en-US" sz="1600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br>
              <a:rPr i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i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isExecutable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(file); 	</a:t>
            </a:r>
            <a:r>
              <a:rPr i="1" lang="en-US" sz="1600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br>
              <a:rPr i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i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isSymbolicLink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(file); 	</a:t>
            </a:r>
            <a:r>
              <a:rPr i="1" lang="en-US" sz="1600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br>
              <a:rPr i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i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getLastModifiedTime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(file); </a:t>
            </a:r>
            <a:r>
              <a:rPr i="1" lang="en-US" sz="1600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// 2020-12-25T19:43:24.118632Z</a:t>
            </a:r>
            <a:br>
              <a:rPr i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i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(file); 		</a:t>
            </a:r>
            <a:r>
              <a:rPr i="1" lang="en-US" sz="1600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// 13</a:t>
            </a:r>
            <a:endParaRPr sz="1600">
              <a:solidFill>
                <a:srgbClr val="6774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Java IO basically provides </a:t>
            </a:r>
            <a:r>
              <a:rPr lang="en-US"/>
              <a:t>a mechanism to read data from a source and write data to a destination</a:t>
            </a:r>
            <a:r>
              <a:rPr b="0" lang="en-US"/>
              <a:t>.</a:t>
            </a:r>
            <a:endParaRPr/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Files search folder content</a:t>
            </a:r>
            <a:endParaRPr/>
          </a:p>
        </p:txBody>
      </p:sp>
      <p:sp>
        <p:nvSpPr>
          <p:cNvPr id="308" name="Google Shape;308;p42"/>
          <p:cNvSpPr txBox="1"/>
          <p:nvPr>
            <p:ph idx="1" type="body"/>
          </p:nvPr>
        </p:nvSpPr>
        <p:spPr>
          <a:xfrm>
            <a:off x="893699" y="1373588"/>
            <a:ext cx="8340355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i="1" lang="en-US" sz="1600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(idea).forEach(c::</a:t>
            </a:r>
            <a:r>
              <a:rPr i="1" lang="en-US" sz="1600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i="1" lang="en-US" sz="1600">
                <a:latin typeface="Courier New"/>
                <a:ea typeface="Courier New"/>
                <a:cs typeface="Courier New"/>
                <a:sym typeface="Courier New"/>
              </a:rPr>
              <a:t>walk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(idea, </a:t>
            </a: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).forEach(c::</a:t>
            </a:r>
            <a:r>
              <a:rPr i="1" lang="en-US" sz="1600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lang="en-US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DFS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i="1" lang="en-US" sz="1600"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idea,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1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(p,a) -&gt; p.startsWith(</a:t>
            </a:r>
            <a:r>
              <a:rPr b="1" lang="en-US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"bin"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).forEach(c::</a:t>
            </a:r>
            <a:r>
              <a:rPr i="1" lang="en-US" sz="1600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/>
          </a:p>
        </p:txBody>
      </p:sp>
      <p:sp>
        <p:nvSpPr>
          <p:cNvPr id="309" name="Google Shape;309;p42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2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Resources Management</a:t>
            </a:r>
            <a:endParaRPr/>
          </a:p>
        </p:txBody>
      </p:sp>
      <p:sp>
        <p:nvSpPr>
          <p:cNvPr id="316" name="Google Shape;316;p4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Resources Management</a:t>
            </a:r>
            <a:endParaRPr/>
          </a:p>
        </p:txBody>
      </p:sp>
      <p:sp>
        <p:nvSpPr>
          <p:cNvPr id="322" name="Google Shape;322;p44"/>
          <p:cNvSpPr txBox="1"/>
          <p:nvPr>
            <p:ph idx="1" type="body"/>
          </p:nvPr>
        </p:nvSpPr>
        <p:spPr>
          <a:xfrm>
            <a:off x="893699" y="1373588"/>
            <a:ext cx="7937033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b="1" lang="en-US"/>
              <a:t>Flushable::flush</a:t>
            </a:r>
            <a:r>
              <a:rPr i="1" lang="en-US"/>
              <a:t> –</a:t>
            </a:r>
            <a:r>
              <a:rPr lang="en-US"/>
              <a:t> trigger data write event if cached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b="1" lang="en-US"/>
              <a:t>Closeable::close</a:t>
            </a:r>
            <a:r>
              <a:rPr b="1" i="1" lang="en-US"/>
              <a:t> </a:t>
            </a:r>
            <a:r>
              <a:rPr i="1" lang="en-US"/>
              <a:t>- </a:t>
            </a:r>
            <a:r>
              <a:rPr lang="en-US"/>
              <a:t>handles closing a resource (source or destination).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b="1" lang="en-US"/>
              <a:t>AutoCloseable::close</a:t>
            </a:r>
            <a:r>
              <a:rPr lang="en-US"/>
              <a:t> – handles closing a resource (source or destination). Automatically invoked by try-with-resorces</a:t>
            </a:r>
            <a:endParaRPr/>
          </a:p>
        </p:txBody>
      </p:sp>
      <p:sp>
        <p:nvSpPr>
          <p:cNvPr id="323" name="Google Shape;323;p4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/>
          <p:nvPr>
            <p:ph type="title"/>
          </p:nvPr>
        </p:nvSpPr>
        <p:spPr>
          <a:xfrm>
            <a:off x="893699" y="358388"/>
            <a:ext cx="7586875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Automatic Resource Management</a:t>
            </a:r>
            <a:endParaRPr/>
          </a:p>
        </p:txBody>
      </p:sp>
      <p:sp>
        <p:nvSpPr>
          <p:cNvPr id="329" name="Google Shape;329;p4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200"/>
              <a:buNone/>
            </a:pP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copy(File source, File destination) {</a:t>
            </a:r>
            <a:b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InputStream in = 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OutputStream out = 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b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try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 = 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FileInputStream(source);</a:t>
            </a:r>
            <a:b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 = 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FileOutputStream(destination);</a:t>
            </a:r>
            <a:b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bytesRead;</a:t>
            </a:r>
            <a:b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((bytesRead = in.read()) != -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out.write(bytesRead);</a:t>
            </a:r>
            <a:b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catch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(IOException e) {</a:t>
            </a:r>
            <a:b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-US" sz="12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.error(</a:t>
            </a:r>
            <a:r>
              <a:rPr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"Copying failed"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e);</a:t>
            </a:r>
            <a:b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finally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close(in);</a:t>
            </a:r>
            <a:b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close(out);</a:t>
            </a:r>
            <a:b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1" name="Google Shape;331;p45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5"/>
          <p:cNvSpPr/>
          <p:nvPr/>
        </p:nvSpPr>
        <p:spPr>
          <a:xfrm>
            <a:off x="5513939" y="1373588"/>
            <a:ext cx="368472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close(Closeable resource) {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nonNull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(resource)) {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try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resource.close();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catch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(IOException e) {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1" lang="en-US" sz="1200" u="none" cap="none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.error(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"Close failed"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e);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/>
          <p:nvPr>
            <p:ph type="title"/>
          </p:nvPr>
        </p:nvSpPr>
        <p:spPr>
          <a:xfrm>
            <a:off x="893699" y="358388"/>
            <a:ext cx="7801567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Automatic Resource Management</a:t>
            </a:r>
            <a:endParaRPr/>
          </a:p>
        </p:txBody>
      </p:sp>
      <p:sp>
        <p:nvSpPr>
          <p:cNvPr id="338" name="Google Shape;338;p46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200"/>
              <a:buNone/>
            </a:pP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copy(File source, File destination) {</a:t>
            </a:r>
            <a:b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try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InputStream in = 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FileInputStream(source);</a:t>
            </a:r>
            <a:b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OutputStream out = 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FileOutputStream(destination)</a:t>
            </a:r>
            <a:b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) {</a:t>
            </a:r>
            <a:b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bytesRead;</a:t>
            </a:r>
            <a:b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((bytesRead = in.read()) != -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out.write(bytesRead);</a:t>
            </a:r>
            <a:b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catch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(IOException e) {</a:t>
            </a:r>
            <a:b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-US" sz="12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logger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.error(</a:t>
            </a:r>
            <a:r>
              <a:rPr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"Copying failed"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e);</a:t>
            </a:r>
            <a:b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/>
          <p:nvPr>
            <p:ph type="title"/>
          </p:nvPr>
        </p:nvSpPr>
        <p:spPr>
          <a:xfrm>
            <a:off x="228682" y="1413256"/>
            <a:ext cx="1544700" cy="254230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/>
              <a:t>IO</a:t>
            </a:r>
            <a:r>
              <a:rPr lang="en-US"/>
              <a:t> </a:t>
            </a:r>
            <a:br>
              <a:rPr lang="en-US"/>
            </a:br>
            <a:br>
              <a:rPr lang="en-US"/>
            </a:br>
            <a:r>
              <a:rPr lang="en-US"/>
              <a:t>vs </a:t>
            </a:r>
            <a:br>
              <a:rPr lang="en-US"/>
            </a:br>
            <a:br>
              <a:rPr lang="en-US"/>
            </a:br>
            <a:r>
              <a:rPr b="1" lang="en-US"/>
              <a:t>NIO/2</a:t>
            </a:r>
            <a:endParaRPr/>
          </a:p>
        </p:txBody>
      </p:sp>
      <p:sp>
        <p:nvSpPr>
          <p:cNvPr id="345" name="Google Shape;345;p4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6" name="Google Shape;34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2473" y="124188"/>
            <a:ext cx="5440070" cy="474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Data serialization</a:t>
            </a:r>
            <a:endParaRPr/>
          </a:p>
        </p:txBody>
      </p:sp>
      <p:sp>
        <p:nvSpPr>
          <p:cNvPr id="352" name="Google Shape;352;p48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Data serialization\deserialization</a:t>
            </a:r>
            <a:endParaRPr/>
          </a:p>
        </p:txBody>
      </p:sp>
      <p:sp>
        <p:nvSpPr>
          <p:cNvPr id="358" name="Google Shape;358;p49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1350"/>
              <a:t>Implement the </a:t>
            </a:r>
            <a:r>
              <a:rPr b="1" lang="en-US" sz="1350"/>
              <a:t>java.io.Serializable</a:t>
            </a:r>
            <a:r>
              <a:rPr lang="en-US" sz="1350"/>
              <a:t> interface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1350"/>
              <a:t>Add </a:t>
            </a:r>
            <a:r>
              <a:rPr b="1" i="1" lang="en-US" sz="13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serialVersionUID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35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49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9"/>
          <p:cNvSpPr/>
          <p:nvPr/>
        </p:nvSpPr>
        <p:spPr>
          <a:xfrm>
            <a:off x="959592" y="2874328"/>
            <a:ext cx="720735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FileInputStream fis </a:t>
            </a:r>
            <a:r>
              <a:rPr b="0" i="0" lang="en-US" sz="1400" u="none" cap="none" strike="noStrike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-US" sz="1400" u="none" cap="none" strike="noStrike">
                <a:solidFill>
                  <a:srgbClr val="002FA6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US" sz="1400" u="none" cap="none" strike="noStrike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FileInputStream(historyFile);</a:t>
            </a:r>
            <a:br>
              <a:rPr b="0" i="0" lang="en-US" sz="1400" u="none" cap="none" strike="noStrike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BufferedInputStream bis </a:t>
            </a:r>
            <a:r>
              <a:rPr b="0" i="0" lang="en-US" sz="1400" u="none" cap="none" strike="noStrike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-US" sz="1400" u="none" cap="none" strike="noStrike">
                <a:solidFill>
                  <a:srgbClr val="002FA6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US" sz="1400" u="none" cap="none" strike="noStrike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BufferedInputStream(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fis</a:t>
            </a:r>
            <a:r>
              <a:rPr b="0" i="0" lang="en-US" sz="1400" u="none" cap="none" strike="noStrike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US" sz="1400" u="none" cap="none" strike="noStrike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ObjectInputStream in </a:t>
            </a:r>
            <a:r>
              <a:rPr b="1" i="0" lang="en-US" sz="1400" u="none" cap="none" strike="noStrike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-US" sz="1400" u="none" cap="none" strike="noStrike">
                <a:solidFill>
                  <a:srgbClr val="002FA6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n-US" sz="1400" u="none" cap="none" strike="noStrike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ObjectInputStream(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bis</a:t>
            </a:r>
            <a:r>
              <a:rPr b="1" i="0" lang="en-US" sz="1400" u="none" cap="none" strike="noStrike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US" sz="1400" u="none" cap="none" strike="noStrike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400" u="none" cap="none" strike="noStrike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Object object </a:t>
            </a:r>
            <a:r>
              <a:rPr b="1" i="0" lang="en-US" sz="1400" u="none" cap="none" strike="noStrike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1400" u="none" cap="none" strike="noStrike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.readObject();</a:t>
            </a:r>
            <a:br>
              <a:rPr b="1" i="0" lang="en-US" sz="1400" u="none" cap="none" strike="noStrike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400" u="none" cap="none" strike="noStrike">
                <a:solidFill>
                  <a:srgbClr val="002FA6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n-US" sz="1400" u="none" cap="none" strike="noStrike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object </a:t>
            </a:r>
            <a:r>
              <a:rPr b="1" i="0" lang="en-US" sz="1400" u="none" cap="none" strike="noStrike">
                <a:solidFill>
                  <a:srgbClr val="002FA6"/>
                </a:solidFill>
                <a:latin typeface="Courier New"/>
                <a:ea typeface="Courier New"/>
                <a:cs typeface="Courier New"/>
                <a:sym typeface="Courier New"/>
              </a:rPr>
              <a:t>instanceof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History</a:t>
            </a:r>
            <a:r>
              <a:rPr b="1" i="0" lang="en-US" sz="1400" u="none" cap="none" strike="noStrike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b="1" i="0" lang="en-US" sz="1400" u="none" cap="none" strike="noStrike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400" u="none" cap="none" strike="noStrike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2FA6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i="0" lang="en-US" sz="1400" u="none" cap="none" strike="noStrike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History</a:t>
            </a:r>
            <a:r>
              <a:rPr b="1" i="0" lang="en-US" sz="1400" u="none" cap="none" strike="noStrike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i="0" lang="en-US" sz="1400" u="none" cap="none" strike="noStrike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1" i="0" lang="en-US" sz="1400" u="none" cap="none" strike="noStrike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400" u="none" cap="none" strike="noStrike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Charsets, Encoding</a:t>
            </a:r>
            <a:endParaRPr/>
          </a:p>
        </p:txBody>
      </p:sp>
      <p:sp>
        <p:nvSpPr>
          <p:cNvPr id="366" name="Google Shape;366;p50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/>
              <a:t>Encoding</a:t>
            </a:r>
            <a:endParaRPr/>
          </a:p>
        </p:txBody>
      </p:sp>
      <p:sp>
        <p:nvSpPr>
          <p:cNvPr id="372" name="Google Shape;372;p51"/>
          <p:cNvSpPr txBox="1"/>
          <p:nvPr>
            <p:ph idx="1" type="body"/>
          </p:nvPr>
        </p:nvSpPr>
        <p:spPr>
          <a:xfrm>
            <a:off x="893699" y="1373588"/>
            <a:ext cx="8030167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1400"/>
              <a:t>ѓ« ў-л© ‚®Їа®б †Ё§-Ё, ‚бҐ«Ґ--®© Ё ‚бҐЈ®-ўбҐЈ® </a:t>
            </a:r>
            <a:endParaRPr/>
          </a:p>
          <a:p>
            <a:pPr indent="-228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400"/>
          </a:p>
          <a:p>
            <a:pPr indent="-285750" lvl="1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400"/>
              <a:t>Win-1251 </a:t>
            </a:r>
            <a:endParaRPr/>
          </a:p>
          <a:p>
            <a:pPr indent="-285750" lvl="1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400"/>
              <a:t>UTF-8</a:t>
            </a:r>
            <a:endParaRPr/>
          </a:p>
          <a:p>
            <a:pPr indent="-285750" lvl="1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400"/>
              <a:t>ISO-8859-5</a:t>
            </a:r>
            <a:endParaRPr/>
          </a:p>
          <a:p>
            <a:pPr indent="-285750" lvl="1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400"/>
              <a:t>…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java.nio.charset.Charset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java.nio.charset.StandardCharsets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373" name="Google Shape;373;p5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4" name="Google Shape;374;p51"/>
          <p:cNvSpPr/>
          <p:nvPr/>
        </p:nvSpPr>
        <p:spPr>
          <a:xfrm>
            <a:off x="639319" y="1469185"/>
            <a:ext cx="4572000" cy="375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IO Evolution</a:t>
            </a:r>
            <a:endParaRPr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4" name="Google Shape;114;p16"/>
          <p:cNvCxnSpPr/>
          <p:nvPr/>
        </p:nvCxnSpPr>
        <p:spPr>
          <a:xfrm>
            <a:off x="-11727" y="2149109"/>
            <a:ext cx="9153600" cy="0"/>
          </a:xfrm>
          <a:prstGeom prst="straightConnector1">
            <a:avLst/>
          </a:prstGeom>
          <a:noFill/>
          <a:ln cap="rnd" cmpd="sng" w="19050">
            <a:solidFill>
              <a:srgbClr val="1C4587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832485" y="2145242"/>
            <a:ext cx="0" cy="8763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oval"/>
            <a:tailEnd len="med" w="med" type="diamond"/>
          </a:ln>
        </p:spPr>
      </p:cxnSp>
      <p:cxnSp>
        <p:nvCxnSpPr>
          <p:cNvPr id="116" name="Google Shape;116;p16"/>
          <p:cNvCxnSpPr/>
          <p:nvPr/>
        </p:nvCxnSpPr>
        <p:spPr>
          <a:xfrm>
            <a:off x="2910539" y="2138524"/>
            <a:ext cx="0" cy="8763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oval"/>
            <a:tailEnd len="med" w="med" type="diamond"/>
          </a:ln>
        </p:spPr>
      </p:cxnSp>
      <p:cxnSp>
        <p:nvCxnSpPr>
          <p:cNvPr id="117" name="Google Shape;117;p16"/>
          <p:cNvCxnSpPr/>
          <p:nvPr/>
        </p:nvCxnSpPr>
        <p:spPr>
          <a:xfrm>
            <a:off x="5977023" y="2131388"/>
            <a:ext cx="0" cy="8763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oval"/>
            <a:tailEnd len="med" w="med" type="diamond"/>
          </a:ln>
        </p:spPr>
      </p:cxnSp>
      <p:sp>
        <p:nvSpPr>
          <p:cNvPr id="118" name="Google Shape;118;p16"/>
          <p:cNvSpPr txBox="1"/>
          <p:nvPr/>
        </p:nvSpPr>
        <p:spPr>
          <a:xfrm>
            <a:off x="202538" y="2988707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IO</a:t>
            </a:r>
            <a:endParaRPr b="0" i="0" sz="1800" u="none" cap="none" strike="noStrike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2286689" y="2933141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NIO</a:t>
            </a:r>
            <a:endParaRPr b="0" i="0" sz="1800" u="none" cap="none" strike="noStrike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5325465" y="2930736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NIO2</a:t>
            </a:r>
            <a:endParaRPr b="0" i="0" sz="1800" u="none" cap="none" strike="noStrike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579700" y="1662468"/>
            <a:ext cx="5052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1996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2637066" y="1650368"/>
            <a:ext cx="5469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2002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5724584" y="1662468"/>
            <a:ext cx="4491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2011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/>
          <p:nvPr/>
        </p:nvSpPr>
        <p:spPr>
          <a:xfrm flipH="1" rot="10800000">
            <a:off x="8455237" y="1928615"/>
            <a:ext cx="419100" cy="419400"/>
          </a:xfrm>
          <a:prstGeom prst="donut">
            <a:avLst>
              <a:gd fmla="val 24108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8041087" y="2892636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8440206" y="1624368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202</a:t>
            </a:r>
            <a:r>
              <a:rPr lang="en-US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/>
          <p:nvPr>
            <p:ph type="title"/>
          </p:nvPr>
        </p:nvSpPr>
        <p:spPr>
          <a:xfrm>
            <a:off x="893699" y="358388"/>
            <a:ext cx="7586875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Read and Write text files with NIO2</a:t>
            </a:r>
            <a:endParaRPr/>
          </a:p>
        </p:txBody>
      </p:sp>
      <p:sp>
        <p:nvSpPr>
          <p:cNvPr id="380" name="Google Shape;380;p52"/>
          <p:cNvSpPr txBox="1"/>
          <p:nvPr>
            <p:ph idx="1" type="body"/>
          </p:nvPr>
        </p:nvSpPr>
        <p:spPr>
          <a:xfrm>
            <a:off x="893699" y="1373588"/>
            <a:ext cx="7937033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 src 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Paths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"/source.txt"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 dest 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Paths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"/destination.txt"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 reader 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newBufferedReader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-US" sz="1400">
                <a:solidFill>
                  <a:srgbClr val="80118C"/>
                </a:solidFill>
                <a:latin typeface="Courier New"/>
                <a:ea typeface="Courier New"/>
                <a:cs typeface="Courier New"/>
                <a:sym typeface="Courier New"/>
              </a:rPr>
              <a:t>US_ASCII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BufferedWriter writer 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newBufferedWriter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-US" sz="1400">
                <a:solidFill>
                  <a:srgbClr val="80118C"/>
                </a:solidFill>
                <a:latin typeface="Courier New"/>
                <a:ea typeface="Courier New"/>
                <a:cs typeface="Courier New"/>
                <a:sym typeface="Courier New"/>
              </a:rPr>
              <a:t>UTF_8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currentLine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002FA6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currentLine 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reader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.readLine()) != </a:t>
            </a:r>
            <a:r>
              <a:rPr lang="en-US" sz="1400">
                <a:solidFill>
                  <a:srgbClr val="002FA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writer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.write(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currentLine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reader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.close();</a:t>
            </a:r>
            <a:b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writer</a:t>
            </a:r>
            <a:r>
              <a:rPr lang="en-US" sz="14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.close();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Homework. Logs.</a:t>
            </a:r>
            <a:endParaRPr/>
          </a:p>
        </p:txBody>
      </p:sp>
      <p:sp>
        <p:nvSpPr>
          <p:cNvPr id="387" name="Google Shape;387;p53"/>
          <p:cNvSpPr txBox="1"/>
          <p:nvPr>
            <p:ph idx="1" type="body"/>
          </p:nvPr>
        </p:nvSpPr>
        <p:spPr>
          <a:xfrm>
            <a:off x="893700" y="1373588"/>
            <a:ext cx="80471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3429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400">
                <a:solidFill>
                  <a:srgbClr val="000000"/>
                </a:solidFill>
              </a:rPr>
              <a:t>Implement </a:t>
            </a:r>
            <a:r>
              <a:rPr lang="en-US" sz="1400">
                <a:solidFill>
                  <a:srgbClr val="000000"/>
                </a:solidFill>
              </a:rPr>
              <a:t>possibility</a:t>
            </a:r>
            <a:r>
              <a:rPr lang="en-US" sz="1400">
                <a:solidFill>
                  <a:srgbClr val="000000"/>
                </a:solidFill>
              </a:rPr>
              <a:t> to save logs in file. </a:t>
            </a:r>
            <a:endParaRPr sz="1400">
              <a:solidFill>
                <a:srgbClr val="000000"/>
              </a:solidFill>
            </a:endParaRPr>
          </a:p>
          <a:p>
            <a:pPr indent="-228600" lvl="0" marL="3429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400">
                <a:solidFill>
                  <a:srgbClr val="000000"/>
                </a:solidFill>
              </a:rPr>
              <a:t>At the beginning of the program, read this file and load all logs from it.</a:t>
            </a:r>
            <a:endParaRPr/>
          </a:p>
          <a:p>
            <a:pPr indent="-228600" lvl="0" marL="3429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400">
                <a:solidFill>
                  <a:srgbClr val="000000"/>
                </a:solidFill>
              </a:rPr>
              <a:t>Add functionality to sort logs by date</a:t>
            </a:r>
            <a:endParaRPr sz="1400">
              <a:solidFill>
                <a:srgbClr val="000000"/>
              </a:solidFill>
            </a:endParaRPr>
          </a:p>
          <a:p>
            <a:pPr indent="-228600" lvl="0" marL="3429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400">
                <a:solidFill>
                  <a:srgbClr val="000000"/>
                </a:solidFill>
              </a:rPr>
              <a:t>Add functionality to select a group of logs by its status </a:t>
            </a:r>
            <a:endParaRPr sz="1400"/>
          </a:p>
        </p:txBody>
      </p:sp>
      <p:sp>
        <p:nvSpPr>
          <p:cNvPr id="388" name="Google Shape;388;p5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9" name="Google Shape;389;p53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Homework. Logs.</a:t>
            </a:r>
            <a:endParaRPr/>
          </a:p>
        </p:txBody>
      </p:sp>
      <p:sp>
        <p:nvSpPr>
          <p:cNvPr id="395" name="Google Shape;395;p54"/>
          <p:cNvSpPr txBox="1"/>
          <p:nvPr>
            <p:ph idx="1" type="body"/>
          </p:nvPr>
        </p:nvSpPr>
        <p:spPr>
          <a:xfrm>
            <a:off x="893700" y="1373588"/>
            <a:ext cx="80472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400">
                <a:solidFill>
                  <a:srgbClr val="000000"/>
                </a:solidFill>
              </a:rPr>
              <a:t>Implement possibility to choose the place where logs will be stored(in-memory or in-file). Use Strategy pattern for that.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At the beginning of the program load property ‘logger.storage.type’ from application.properties file. If storage type == file - then store logs in file, otherwise use in-memory storage.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96" name="Google Shape;396;p5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7" name="Google Shape;397;p54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" name="Google Shape;39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138" y="2962913"/>
            <a:ext cx="28479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/>
              <a:t>Links</a:t>
            </a:r>
            <a:endParaRPr/>
          </a:p>
        </p:txBody>
      </p:sp>
      <p:sp>
        <p:nvSpPr>
          <p:cNvPr id="404" name="Google Shape;404;p5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-US" sz="20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IO/NIO - Oracle</a:t>
            </a:r>
            <a:endParaRPr sz="2000" u="sng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191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-US" sz="20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IO/NIO - Developers Zone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191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-US" sz="20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5"/>
              </a:rPr>
              <a:t>IO/NIO - Tutorialspoint</a:t>
            </a:r>
            <a:endParaRPr/>
          </a:p>
          <a:p>
            <a:pPr indent="-190500" lvl="0" marL="419100" rtl="0" algn="l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5" name="Google Shape;405;p5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" name="Google Shape;411;p56"/>
          <p:cNvSpPr txBox="1"/>
          <p:nvPr>
            <p:ph idx="4294967295" type="ctrTitle"/>
          </p:nvPr>
        </p:nvSpPr>
        <p:spPr>
          <a:xfrm>
            <a:off x="0" y="725488"/>
            <a:ext cx="5561013" cy="11604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</a:pPr>
            <a:r>
              <a:rPr b="0" i="0" lang="en-US" sz="60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Thanks!</a:t>
            </a:r>
            <a:endParaRPr b="0" i="0" sz="60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2" name="Google Shape;412;p56"/>
          <p:cNvSpPr txBox="1"/>
          <p:nvPr>
            <p:ph idx="4294967295" type="subTitle"/>
          </p:nvPr>
        </p:nvSpPr>
        <p:spPr>
          <a:xfrm>
            <a:off x="0" y="1754188"/>
            <a:ext cx="5561013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Any Questions?</a:t>
            </a:r>
            <a:endParaRPr b="1" i="0" sz="4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413;p56"/>
          <p:cNvSpPr txBox="1"/>
          <p:nvPr>
            <p:ph idx="4294967295" type="body"/>
          </p:nvPr>
        </p:nvSpPr>
        <p:spPr>
          <a:xfrm>
            <a:off x="0" y="2759075"/>
            <a:ext cx="5561013" cy="19954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Or fi</a:t>
            </a:r>
            <a:r>
              <a:rPr lang="en-US" sz="2400">
                <a:solidFill>
                  <a:schemeClr val="lt1"/>
                </a:solidFill>
              </a:rPr>
              <a:t>nd us in Slack: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lt1"/>
                </a:solidFill>
              </a:rPr>
              <a:t>	@</a:t>
            </a:r>
            <a:r>
              <a:rPr lang="en-US">
                <a:solidFill>
                  <a:schemeClr val="lt1"/>
                </a:solidFill>
              </a:rPr>
              <a:t>Nikolenko Vladyslav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	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en-US" sz="4000"/>
              <a:t>IO </a:t>
            </a:r>
            <a:br>
              <a:rPr lang="en-US" sz="4000"/>
            </a:br>
            <a:r>
              <a:rPr lang="en-US"/>
              <a:t>Blocking Input/Output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Blocking </a:t>
            </a:r>
            <a:r>
              <a:rPr b="1" lang="en-US"/>
              <a:t>IO</a:t>
            </a:r>
            <a:r>
              <a:rPr lang="en-US"/>
              <a:t> – java.net.*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893699" y="1373588"/>
            <a:ext cx="8135575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Stream</a:t>
            </a:r>
            <a:r>
              <a:rPr lang="en-US"/>
              <a:t> - a continuous flow of data (bytes, chars, objects)</a:t>
            </a:r>
            <a:endParaRPr/>
          </a:p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812" y="2491740"/>
            <a:ext cx="4472940" cy="2339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Built-in streams</a:t>
            </a:r>
            <a:endParaRPr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</a:pPr>
            <a:r>
              <a:rPr lang="en-US"/>
              <a:t>System.</a:t>
            </a:r>
            <a:r>
              <a:rPr lang="en-US">
                <a:solidFill>
                  <a:srgbClr val="7030A0"/>
                </a:solidFill>
              </a:rPr>
              <a:t>in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</a:pPr>
            <a:r>
              <a:rPr lang="en-US"/>
              <a:t>System.</a:t>
            </a:r>
            <a:r>
              <a:rPr lang="en-US">
                <a:solidFill>
                  <a:srgbClr val="7030A0"/>
                </a:solidFill>
              </a:rPr>
              <a:t>err</a:t>
            </a:r>
            <a:endParaRPr>
              <a:solidFill>
                <a:srgbClr val="7030A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</a:pPr>
            <a:r>
              <a:rPr lang="en-US"/>
              <a:t>System.</a:t>
            </a:r>
            <a:r>
              <a:rPr lang="en-US">
                <a:solidFill>
                  <a:srgbClr val="7030A0"/>
                </a:solidFill>
              </a:rPr>
              <a:t>out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Stream types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By direction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/>
              <a:t>Input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/>
              <a:t>Output</a:t>
            </a:r>
            <a:endParaRPr/>
          </a:p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20"/>
          <p:cNvSpPr txBox="1"/>
          <p:nvPr>
            <p:ph idx="4294967295" type="body"/>
          </p:nvPr>
        </p:nvSpPr>
        <p:spPr>
          <a:xfrm>
            <a:off x="4916921" y="1373588"/>
            <a:ext cx="2383961" cy="3617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By content</a:t>
            </a:r>
            <a:endParaRPr b="1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</a:pPr>
            <a:r>
              <a:rPr lang="en-US"/>
              <a:t>Bytes 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</a:pPr>
            <a:r>
              <a:rPr lang="en-US"/>
              <a:t>Characters</a:t>
            </a:r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320" y="2917089"/>
            <a:ext cx="6249006" cy="1805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InputStream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1600">
                <a:solidFill>
                  <a:srgbClr val="002FA6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600">
                <a:solidFill>
                  <a:srgbClr val="007194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-US" sz="16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() / </a:t>
            </a:r>
            <a:r>
              <a:rPr lang="en-US" sz="1600">
                <a:solidFill>
                  <a:srgbClr val="007194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-US" sz="16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(…)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1600">
                <a:solidFill>
                  <a:srgbClr val="002FA6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lang="en-US" sz="1600">
                <a:solidFill>
                  <a:srgbClr val="007194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-US" sz="16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1600">
                <a:solidFill>
                  <a:srgbClr val="002FA6"/>
                </a:solidFill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lang="en-US" sz="1600">
                <a:solidFill>
                  <a:srgbClr val="007194"/>
                </a:solidFill>
                <a:latin typeface="Courier New"/>
                <a:ea typeface="Courier New"/>
                <a:cs typeface="Courier New"/>
                <a:sym typeface="Courier New"/>
              </a:rPr>
              <a:t>markSupported</a:t>
            </a:r>
            <a:r>
              <a:rPr lang="en-US" sz="16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1600">
                <a:solidFill>
                  <a:srgbClr val="002FA6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1600">
                <a:solidFill>
                  <a:srgbClr val="007194"/>
                </a:solidFill>
                <a:latin typeface="Courier New"/>
                <a:ea typeface="Courier New"/>
                <a:cs typeface="Courier New"/>
                <a:sym typeface="Courier New"/>
              </a:rPr>
              <a:t>mark</a:t>
            </a:r>
            <a:r>
              <a:rPr lang="en-US" sz="16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(readLimit) / </a:t>
            </a:r>
            <a:r>
              <a:rPr lang="en-US" sz="1600">
                <a:solidFill>
                  <a:srgbClr val="007194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n-US" sz="16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1600">
                <a:solidFill>
                  <a:srgbClr val="002FA6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600">
                <a:solidFill>
                  <a:srgbClr val="007194"/>
                </a:solidFill>
                <a:latin typeface="Courier New"/>
                <a:ea typeface="Courier New"/>
                <a:cs typeface="Courier New"/>
                <a:sym typeface="Courier New"/>
              </a:rPr>
              <a:t>skip</a:t>
            </a:r>
            <a:r>
              <a:rPr lang="en-US" sz="16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(n)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1600">
                <a:solidFill>
                  <a:srgbClr val="002FA6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600">
                <a:solidFill>
                  <a:srgbClr val="007194"/>
                </a:solidFill>
                <a:latin typeface="Courier New"/>
                <a:ea typeface="Courier New"/>
                <a:cs typeface="Courier New"/>
                <a:sym typeface="Courier New"/>
              </a:rPr>
              <a:t>available</a:t>
            </a:r>
            <a:r>
              <a:rPr lang="en-US" sz="1600">
                <a:solidFill>
                  <a:srgbClr val="12131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/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