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aleway"/>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A052AB-9E1A-473D-BEC7-96F008780879}">
  <a:tblStyle styleId="{1EA052AB-9E1A-473D-BEC7-96F008780879}" styleName="Table_0">
    <a:wholeTbl>
      <a:tcTxStyle b="off" i="off">
        <a:font>
          <a:latin typeface="Arial"/>
          <a:ea typeface="Arial"/>
          <a:cs typeface="Arial"/>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a:band2H>
    <a:band1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a:seCell>
    <a:swCell>
      <a:tcTxStyle/>
    </a:swCell>
    <a:firstRow>
      <a:tcTxStyle b="on" i="off">
        <a:font>
          <a:latin typeface="Arial"/>
          <a:ea typeface="Arial"/>
          <a:cs typeface="Arial"/>
        </a:font>
        <a:schemeClr val="lt1"/>
      </a:tcTxStyle>
      <a:tcStyle>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aleway-bold.fntdata"/><Relationship Id="rId41" Type="http://schemas.openxmlformats.org/officeDocument/2006/relationships/font" Target="fonts/Raleway-regular.fntdata"/><Relationship Id="rId22" Type="http://schemas.openxmlformats.org/officeDocument/2006/relationships/slide" Target="slides/slide17.xml"/><Relationship Id="rId44" Type="http://schemas.openxmlformats.org/officeDocument/2006/relationships/font" Target="fonts/Raleway-boldItalic.fntdata"/><Relationship Id="rId21" Type="http://schemas.openxmlformats.org/officeDocument/2006/relationships/slide" Target="slides/slide16.xml"/><Relationship Id="rId43" Type="http://schemas.openxmlformats.org/officeDocument/2006/relationships/font" Target="fonts/Raleway-italic.fntdata"/><Relationship Id="rId24" Type="http://schemas.openxmlformats.org/officeDocument/2006/relationships/slide" Target="slides/slide19.xml"/><Relationship Id="rId46" Type="http://schemas.openxmlformats.org/officeDocument/2006/relationships/font" Target="fonts/Lato-bold.fntdata"/><Relationship Id="rId23" Type="http://schemas.openxmlformats.org/officeDocument/2006/relationships/slide" Target="slides/slide18.xml"/><Relationship Id="rId45"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Lato-boldItalic.fntdata"/><Relationship Id="rId25" Type="http://schemas.openxmlformats.org/officeDocument/2006/relationships/slide" Target="slides/slide20.xml"/><Relationship Id="rId47" Type="http://schemas.openxmlformats.org/officeDocument/2006/relationships/font" Target="fonts/La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 name="Google Shape;3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45225" y="2762725"/>
            <a:ext cx="67365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400"/>
              <a:buNone/>
              <a:defRPr sz="4400">
                <a:solidFill>
                  <a:schemeClr val="dk2"/>
                </a:solidFill>
              </a:defRPr>
            </a:lvl1pPr>
            <a:lvl2pPr lvl="1" algn="l">
              <a:lnSpc>
                <a:spcPct val="100000"/>
              </a:lnSpc>
              <a:spcBef>
                <a:spcPts val="0"/>
              </a:spcBef>
              <a:spcAft>
                <a:spcPts val="0"/>
              </a:spcAft>
              <a:buClr>
                <a:schemeClr val="dk2"/>
              </a:buClr>
              <a:buSzPts val="4400"/>
              <a:buNone/>
              <a:defRPr sz="4400">
                <a:solidFill>
                  <a:schemeClr val="dk2"/>
                </a:solidFill>
              </a:defRPr>
            </a:lvl2pPr>
            <a:lvl3pPr lvl="2" algn="l">
              <a:lnSpc>
                <a:spcPct val="100000"/>
              </a:lnSpc>
              <a:spcBef>
                <a:spcPts val="0"/>
              </a:spcBef>
              <a:spcAft>
                <a:spcPts val="0"/>
              </a:spcAft>
              <a:buClr>
                <a:schemeClr val="dk2"/>
              </a:buClr>
              <a:buSzPts val="4400"/>
              <a:buNone/>
              <a:defRPr sz="4400">
                <a:solidFill>
                  <a:schemeClr val="dk2"/>
                </a:solidFill>
              </a:defRPr>
            </a:lvl3pPr>
            <a:lvl4pPr lvl="3" algn="l">
              <a:lnSpc>
                <a:spcPct val="100000"/>
              </a:lnSpc>
              <a:spcBef>
                <a:spcPts val="0"/>
              </a:spcBef>
              <a:spcAft>
                <a:spcPts val="0"/>
              </a:spcAft>
              <a:buClr>
                <a:schemeClr val="dk2"/>
              </a:buClr>
              <a:buSzPts val="4400"/>
              <a:buNone/>
              <a:defRPr sz="4400">
                <a:solidFill>
                  <a:schemeClr val="dk2"/>
                </a:solidFill>
              </a:defRPr>
            </a:lvl4pPr>
            <a:lvl5pPr lvl="4" algn="l">
              <a:lnSpc>
                <a:spcPct val="100000"/>
              </a:lnSpc>
              <a:spcBef>
                <a:spcPts val="0"/>
              </a:spcBef>
              <a:spcAft>
                <a:spcPts val="0"/>
              </a:spcAft>
              <a:buClr>
                <a:schemeClr val="dk2"/>
              </a:buClr>
              <a:buSzPts val="4400"/>
              <a:buNone/>
              <a:defRPr sz="4400">
                <a:solidFill>
                  <a:schemeClr val="dk2"/>
                </a:solidFill>
              </a:defRPr>
            </a:lvl5pPr>
            <a:lvl6pPr lvl="5" algn="l">
              <a:lnSpc>
                <a:spcPct val="100000"/>
              </a:lnSpc>
              <a:spcBef>
                <a:spcPts val="0"/>
              </a:spcBef>
              <a:spcAft>
                <a:spcPts val="0"/>
              </a:spcAft>
              <a:buClr>
                <a:schemeClr val="dk2"/>
              </a:buClr>
              <a:buSzPts val="4400"/>
              <a:buNone/>
              <a:defRPr sz="4400">
                <a:solidFill>
                  <a:schemeClr val="dk2"/>
                </a:solidFill>
              </a:defRPr>
            </a:lvl6pPr>
            <a:lvl7pPr lvl="6" algn="l">
              <a:lnSpc>
                <a:spcPct val="100000"/>
              </a:lnSpc>
              <a:spcBef>
                <a:spcPts val="0"/>
              </a:spcBef>
              <a:spcAft>
                <a:spcPts val="0"/>
              </a:spcAft>
              <a:buClr>
                <a:schemeClr val="dk2"/>
              </a:buClr>
              <a:buSzPts val="4400"/>
              <a:buNone/>
              <a:defRPr sz="4400">
                <a:solidFill>
                  <a:schemeClr val="dk2"/>
                </a:solidFill>
              </a:defRPr>
            </a:lvl7pPr>
            <a:lvl8pPr lvl="7" algn="l">
              <a:lnSpc>
                <a:spcPct val="100000"/>
              </a:lnSpc>
              <a:spcBef>
                <a:spcPts val="0"/>
              </a:spcBef>
              <a:spcAft>
                <a:spcPts val="0"/>
              </a:spcAft>
              <a:buClr>
                <a:schemeClr val="dk2"/>
              </a:buClr>
              <a:buSzPts val="4400"/>
              <a:buNone/>
              <a:defRPr sz="4400">
                <a:solidFill>
                  <a:schemeClr val="dk2"/>
                </a:solidFill>
              </a:defRPr>
            </a:lvl8pPr>
            <a:lvl9pPr lvl="8" algn="l">
              <a:lnSpc>
                <a:spcPct val="100000"/>
              </a:lnSpc>
              <a:spcBef>
                <a:spcPts val="0"/>
              </a:spcBef>
              <a:spcAft>
                <a:spcPts val="0"/>
              </a:spcAft>
              <a:buClr>
                <a:schemeClr val="dk2"/>
              </a:buClr>
              <a:buSzPts val="4400"/>
              <a:buNone/>
              <a:defRPr sz="4400">
                <a:solidFill>
                  <a:schemeClr val="dk2"/>
                </a:solidFill>
              </a:defRPr>
            </a:lvl9pPr>
          </a:lstStyle>
          <a:p/>
        </p:txBody>
      </p:sp>
      <p:sp>
        <p:nvSpPr>
          <p:cNvPr id="11" name="Google Shape;11;p2"/>
          <p:cNvSpPr/>
          <p:nvPr/>
        </p:nvSpPr>
        <p:spPr>
          <a:xfrm>
            <a:off x="5938246" y="2533163"/>
            <a:ext cx="7218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6659861" y="2533163"/>
            <a:ext cx="7218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1" y="2533163"/>
            <a:ext cx="7218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721425" y="2533163"/>
            <a:ext cx="52167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5" name="Shape 15"/>
        <p:cNvGrpSpPr/>
        <p:nvPr/>
      </p:nvGrpSpPr>
      <p:grpSpPr>
        <a:xfrm>
          <a:off x="0" y="0"/>
          <a:ext cx="0" cy="0"/>
          <a:chOff x="0" y="0"/>
          <a:chExt cx="0" cy="0"/>
        </a:xfrm>
      </p:grpSpPr>
      <p:sp>
        <p:nvSpPr>
          <p:cNvPr id="16" name="Google Shape;16;p3"/>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7" name="Google Shape;17;p3"/>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Clr>
                <a:schemeClr val="accent6"/>
              </a:buClr>
              <a:buSzPts val="1800"/>
              <a:buChar char="▷"/>
              <a:defRPr>
                <a:solidFill>
                  <a:schemeClr val="dk1"/>
                </a:solidFill>
              </a:defRPr>
            </a:lvl1pPr>
            <a:lvl2pPr indent="-381000" lvl="1" marL="914400" algn="l">
              <a:lnSpc>
                <a:spcPct val="100000"/>
              </a:lnSpc>
              <a:spcBef>
                <a:spcPts val="0"/>
              </a:spcBef>
              <a:spcAft>
                <a:spcPts val="0"/>
              </a:spcAft>
              <a:buClr>
                <a:schemeClr val="dk1"/>
              </a:buClr>
              <a:buSzPts val="2400"/>
              <a:buChar char="○"/>
              <a:defRPr>
                <a:solidFill>
                  <a:schemeClr val="dk1"/>
                </a:solidFill>
              </a:defRPr>
            </a:lvl2pPr>
            <a:lvl3pPr indent="-381000" lvl="2" marL="1371600" algn="l">
              <a:lnSpc>
                <a:spcPct val="100000"/>
              </a:lnSpc>
              <a:spcBef>
                <a:spcPts val="0"/>
              </a:spcBef>
              <a:spcAft>
                <a:spcPts val="0"/>
              </a:spcAft>
              <a:buClr>
                <a:schemeClr val="dk1"/>
              </a:buClr>
              <a:buSzPts val="2400"/>
              <a:buChar char="■"/>
              <a:defRPr>
                <a:solidFill>
                  <a:schemeClr val="dk1"/>
                </a:solidFill>
              </a:defRPr>
            </a:lvl3pPr>
            <a:lvl4pPr indent="-381000" lvl="3" marL="1828800" algn="l">
              <a:lnSpc>
                <a:spcPct val="100000"/>
              </a:lnSpc>
              <a:spcBef>
                <a:spcPts val="0"/>
              </a:spcBef>
              <a:spcAft>
                <a:spcPts val="0"/>
              </a:spcAft>
              <a:buClr>
                <a:schemeClr val="dk1"/>
              </a:buClr>
              <a:buSzPts val="2400"/>
              <a:buChar char="●"/>
              <a:defRPr>
                <a:solidFill>
                  <a:schemeClr val="dk1"/>
                </a:solidFill>
              </a:defRPr>
            </a:lvl4pPr>
            <a:lvl5pPr indent="-381000" lvl="4" marL="2286000" algn="l">
              <a:lnSpc>
                <a:spcPct val="100000"/>
              </a:lnSpc>
              <a:spcBef>
                <a:spcPts val="0"/>
              </a:spcBef>
              <a:spcAft>
                <a:spcPts val="0"/>
              </a:spcAft>
              <a:buClr>
                <a:schemeClr val="dk1"/>
              </a:buClr>
              <a:buSzPts val="2400"/>
              <a:buChar char="○"/>
              <a:defRPr>
                <a:solidFill>
                  <a:schemeClr val="dk1"/>
                </a:solidFill>
              </a:defRPr>
            </a:lvl5pPr>
            <a:lvl6pPr indent="-381000" lvl="5" marL="2743200" algn="l">
              <a:lnSpc>
                <a:spcPct val="100000"/>
              </a:lnSpc>
              <a:spcBef>
                <a:spcPts val="0"/>
              </a:spcBef>
              <a:spcAft>
                <a:spcPts val="0"/>
              </a:spcAft>
              <a:buClr>
                <a:schemeClr val="dk1"/>
              </a:buClr>
              <a:buSzPts val="2400"/>
              <a:buChar char="■"/>
              <a:defRPr>
                <a:solidFill>
                  <a:schemeClr val="dk1"/>
                </a:solidFill>
              </a:defRPr>
            </a:lvl6pPr>
            <a:lvl7pPr indent="-381000" lvl="6" marL="3200400" algn="l">
              <a:lnSpc>
                <a:spcPct val="100000"/>
              </a:lnSpc>
              <a:spcBef>
                <a:spcPts val="0"/>
              </a:spcBef>
              <a:spcAft>
                <a:spcPts val="0"/>
              </a:spcAft>
              <a:buClr>
                <a:schemeClr val="dk1"/>
              </a:buClr>
              <a:buSzPts val="2400"/>
              <a:buChar char="●"/>
              <a:defRPr>
                <a:solidFill>
                  <a:schemeClr val="dk1"/>
                </a:solidFill>
              </a:defRPr>
            </a:lvl7pPr>
            <a:lvl8pPr indent="-381000" lvl="7" marL="3657600" algn="l">
              <a:lnSpc>
                <a:spcPct val="100000"/>
              </a:lnSpc>
              <a:spcBef>
                <a:spcPts val="0"/>
              </a:spcBef>
              <a:spcAft>
                <a:spcPts val="0"/>
              </a:spcAft>
              <a:buClr>
                <a:schemeClr val="dk1"/>
              </a:buClr>
              <a:buSzPts val="2400"/>
              <a:buChar char="○"/>
              <a:defRPr>
                <a:solidFill>
                  <a:schemeClr val="dk1"/>
                </a:solidFill>
              </a:defRPr>
            </a:lvl8pPr>
            <a:lvl9pPr indent="-381000" lvl="8" marL="4114800" algn="l">
              <a:lnSpc>
                <a:spcPct val="100000"/>
              </a:lnSpc>
              <a:spcBef>
                <a:spcPts val="0"/>
              </a:spcBef>
              <a:spcAft>
                <a:spcPts val="0"/>
              </a:spcAft>
              <a:buClr>
                <a:schemeClr val="dk1"/>
              </a:buClr>
              <a:buSzPts val="2400"/>
              <a:buChar char="■"/>
              <a:defRPr>
                <a:solidFill>
                  <a:schemeClr val="dk1"/>
                </a:solidFill>
              </a:defRPr>
            </a:lvl9pPr>
          </a:lstStyle>
          <a:p/>
        </p:txBody>
      </p:sp>
      <p:sp>
        <p:nvSpPr>
          <p:cNvPr id="18" name="Google Shape;18;p3"/>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a:off x="0" y="5066325"/>
            <a:ext cx="8937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a:off x="893710" y="5066325"/>
            <a:ext cx="6462600" cy="77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background">
  <p:cSld name="BLANK_1">
    <p:bg>
      <p:bgPr>
        <a:solidFill>
          <a:schemeClr val="accent1"/>
        </a:solidFill>
      </p:bgPr>
    </p:bg>
    <p:spTree>
      <p:nvGrpSpPr>
        <p:cNvPr id="23" name="Shape 23"/>
        <p:cNvGrpSpPr/>
        <p:nvPr/>
      </p:nvGrpSpPr>
      <p:grpSpPr>
        <a:xfrm>
          <a:off x="0" y="0"/>
          <a:ext cx="0" cy="0"/>
          <a:chOff x="0" y="0"/>
          <a:chExt cx="0" cy="0"/>
        </a:xfrm>
      </p:grpSpPr>
      <p:sp>
        <p:nvSpPr>
          <p:cNvPr id="24" name="Google Shape;24;p4"/>
          <p:cNvSpPr/>
          <p:nvPr/>
        </p:nvSpPr>
        <p:spPr>
          <a:xfrm>
            <a:off x="7356366" y="5066325"/>
            <a:ext cx="893700" cy="7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
          <p:cNvSpPr/>
          <p:nvPr/>
        </p:nvSpPr>
        <p:spPr>
          <a:xfrm>
            <a:off x="8250312" y="5066325"/>
            <a:ext cx="893700" cy="77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
          <p:cNvSpPr/>
          <p:nvPr/>
        </p:nvSpPr>
        <p:spPr>
          <a:xfrm>
            <a:off x="0" y="5066325"/>
            <a:ext cx="893700" cy="77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
          <p:cNvSpPr/>
          <p:nvPr/>
        </p:nvSpPr>
        <p:spPr>
          <a:xfrm>
            <a:off x="893710" y="5066325"/>
            <a:ext cx="6462600" cy="77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1pPr>
            <a:lvl2pPr lvl="1"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2pPr>
            <a:lvl3pPr lvl="2"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3pPr>
            <a:lvl4pPr lvl="3"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4pPr>
            <a:lvl5pPr lvl="4"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5pPr>
            <a:lvl6pPr lvl="5"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6pPr>
            <a:lvl7pPr lvl="6"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7pPr>
            <a:lvl8pPr lvl="7"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8pPr>
            <a:lvl9pPr lvl="8" marR="0" rtl="0" algn="l">
              <a:lnSpc>
                <a:spcPct val="100000"/>
              </a:lnSpc>
              <a:spcBef>
                <a:spcPts val="0"/>
              </a:spcBef>
              <a:spcAft>
                <a:spcPts val="0"/>
              </a:spcAft>
              <a:buClr>
                <a:schemeClr val="accent6"/>
              </a:buClr>
              <a:buSzPts val="3200"/>
              <a:buFont typeface="Raleway"/>
              <a:buNone/>
              <a:defRPr b="0" i="0" sz="3200" u="none" cap="none" strike="noStrike">
                <a:solidFill>
                  <a:schemeClr val="accent6"/>
                </a:solidFill>
                <a:latin typeface="Raleway"/>
                <a:ea typeface="Raleway"/>
                <a:cs typeface="Raleway"/>
                <a:sym typeface="Raleway"/>
              </a:defRPr>
            </a:lvl9pPr>
          </a:lstStyle>
          <a:p/>
        </p:txBody>
      </p:sp>
      <p:sp>
        <p:nvSpPr>
          <p:cNvPr id="7" name="Google Shape;7;p1"/>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chemeClr val="accent6"/>
              </a:buClr>
              <a:buSzPts val="2400"/>
              <a:buFont typeface="Lato"/>
              <a:buChar char="▷"/>
              <a:defRPr b="0" i="0" sz="2400" u="none" cap="none" strike="noStrike">
                <a:solidFill>
                  <a:schemeClr val="dk1"/>
                </a:solidFill>
                <a:latin typeface="Lato"/>
                <a:ea typeface="Lato"/>
                <a:cs typeface="Lato"/>
                <a:sym typeface="Lato"/>
              </a:defRPr>
            </a:lvl1pPr>
            <a:lvl2pPr indent="-381000" lvl="1" marL="9144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2pPr>
            <a:lvl3pPr indent="-381000" lvl="2" marL="13716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3pPr>
            <a:lvl4pPr indent="-381000" lvl="3" marL="18288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4pPr>
            <a:lvl5pPr indent="-381000" lvl="4" marL="22860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5pPr>
            <a:lvl6pPr indent="-381000" lvl="5" marL="27432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6pPr>
            <a:lvl7pPr indent="-381000" lvl="6" marL="32004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7pPr>
            <a:lvl8pPr indent="-381000" lvl="7" marL="36576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8pPr>
            <a:lvl9pPr indent="-381000" lvl="8" marL="4114800" marR="0" rtl="0" algn="l">
              <a:lnSpc>
                <a:spcPct val="100000"/>
              </a:lnSpc>
              <a:spcBef>
                <a:spcPts val="0"/>
              </a:spcBef>
              <a:spcAft>
                <a:spcPts val="0"/>
              </a:spcAft>
              <a:buClr>
                <a:schemeClr val="dk1"/>
              </a:buClr>
              <a:buSzPts val="2400"/>
              <a:buFont typeface="Lato"/>
              <a:buChar char="■"/>
              <a:defRPr b="0" i="0" sz="2400" u="none" cap="none" strike="noStrike">
                <a:solidFill>
                  <a:schemeClr val="dk1"/>
                </a:solidFill>
                <a:latin typeface="Lato"/>
                <a:ea typeface="Lato"/>
                <a:cs typeface="Lato"/>
                <a:sym typeface="Lato"/>
              </a:defRPr>
            </a:lvl9pPr>
          </a:lstStyle>
          <a:p/>
        </p:txBody>
      </p:sp>
      <p:sp>
        <p:nvSpPr>
          <p:cNvPr id="8" name="Google Shape;8;p1"/>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6"/>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www.hackerrank.com/challenges/java-reflection-attributes/problem" TargetMode="External"/><Relationship Id="rId4" Type="http://schemas.openxmlformats.org/officeDocument/2006/relationships/hyperlink" Target="https://www.hackerrank.com/challenges/java-annotations/proble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docs.oracle.com/javase/tutorial/reflect" TargetMode="External"/><Relationship Id="rId4" Type="http://schemas.openxmlformats.org/officeDocument/2006/relationships/hyperlink" Target="https://www.oracle.com/technetwork/articles/java/javareflection-1536171.html" TargetMode="External"/><Relationship Id="rId5" Type="http://schemas.openxmlformats.org/officeDocument/2006/relationships/hyperlink" Target="https://docs.oracle.com/javase/tutorial/java/annotations" TargetMode="External"/><Relationship Id="rId6" Type="http://schemas.openxmlformats.org/officeDocument/2006/relationships/hyperlink" Target="https://habrahabr.ru/post/133981" TargetMode="External"/><Relationship Id="rId7" Type="http://schemas.openxmlformats.org/officeDocument/2006/relationships/hyperlink" Target="http://www.baeldung.com/java-classloader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geeksforgeeks.org/understanding-outofmemoryerror-exception-java/" TargetMode="External"/><Relationship Id="rId4" Type="http://schemas.openxmlformats.org/officeDocument/2006/relationships/hyperlink" Target="https://www.baeldung.com/java-stack-overflow-erro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5"/>
          <p:cNvSpPr txBox="1"/>
          <p:nvPr>
            <p:ph type="ctrTitle"/>
          </p:nvPr>
        </p:nvSpPr>
        <p:spPr>
          <a:xfrm>
            <a:off x="700677" y="1786259"/>
            <a:ext cx="7742646" cy="636266"/>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4400"/>
              <a:buNone/>
            </a:pPr>
            <a:r>
              <a:rPr lang="ru-RU" sz="3200"/>
              <a:t>Lesson 10 – Reflection API, Annotations</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4"/>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ClassLoader</a:t>
            </a:r>
            <a:endParaRPr sz="2400"/>
          </a:p>
        </p:txBody>
      </p:sp>
      <p:sp>
        <p:nvSpPr>
          <p:cNvPr id="111" name="Google Shape;111;p14"/>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t/>
            </a:r>
            <a:endParaRPr b="1" sz="1100">
              <a:solidFill>
                <a:srgbClr val="000080"/>
              </a:solidFill>
              <a:latin typeface="Courier New"/>
              <a:ea typeface="Courier New"/>
              <a:cs typeface="Courier New"/>
              <a:sym typeface="Courier New"/>
            </a:endParaRPr>
          </a:p>
          <a:p>
            <a:pPr indent="0" lvl="0" marL="114300" rtl="0" algn="l">
              <a:lnSpc>
                <a:spcPct val="100000"/>
              </a:lnSpc>
              <a:spcBef>
                <a:spcPts val="600"/>
              </a:spcBef>
              <a:spcAft>
                <a:spcPts val="0"/>
              </a:spcAft>
              <a:buSzPts val="1800"/>
              <a:buNone/>
            </a:pPr>
            <a:r>
              <a:t/>
            </a:r>
            <a:endParaRPr b="1" sz="1100">
              <a:solidFill>
                <a:srgbClr val="000080"/>
              </a:solidFill>
              <a:latin typeface="Courier New"/>
              <a:ea typeface="Courier New"/>
              <a:cs typeface="Courier New"/>
              <a:sym typeface="Courier New"/>
            </a:endParaRPr>
          </a:p>
          <a:p>
            <a:pPr indent="0" lvl="0" marL="114300" rtl="0" algn="l">
              <a:lnSpc>
                <a:spcPct val="100000"/>
              </a:lnSpc>
              <a:spcBef>
                <a:spcPts val="600"/>
              </a:spcBef>
              <a:spcAft>
                <a:spcPts val="0"/>
              </a:spcAft>
              <a:buSzPts val="1800"/>
              <a:buNone/>
            </a:pPr>
            <a:r>
              <a:t/>
            </a:r>
            <a:endParaRPr b="1" sz="1100">
              <a:solidFill>
                <a:srgbClr val="000080"/>
              </a:solidFill>
              <a:latin typeface="Courier New"/>
              <a:ea typeface="Courier New"/>
              <a:cs typeface="Courier New"/>
              <a:sym typeface="Courier New"/>
            </a:endParaRPr>
          </a:p>
          <a:p>
            <a:pPr indent="0" lvl="0" marL="114300" rtl="0" algn="l">
              <a:lnSpc>
                <a:spcPct val="100000"/>
              </a:lnSpc>
              <a:spcBef>
                <a:spcPts val="600"/>
              </a:spcBef>
              <a:spcAft>
                <a:spcPts val="0"/>
              </a:spcAft>
              <a:buSzPts val="1800"/>
              <a:buNone/>
            </a:pPr>
            <a:r>
              <a:t/>
            </a:r>
            <a:endParaRPr b="1" sz="1100">
              <a:solidFill>
                <a:srgbClr val="000080"/>
              </a:solidFill>
              <a:latin typeface="Courier New"/>
              <a:ea typeface="Courier New"/>
              <a:cs typeface="Courier New"/>
              <a:sym typeface="Courier New"/>
            </a:endParaRPr>
          </a:p>
          <a:p>
            <a:pPr indent="0" lvl="0" marL="114300" rtl="0" algn="l">
              <a:lnSpc>
                <a:spcPct val="100000"/>
              </a:lnSpc>
              <a:spcBef>
                <a:spcPts val="600"/>
              </a:spcBef>
              <a:spcAft>
                <a:spcPts val="0"/>
              </a:spcAft>
              <a:buSzPts val="1800"/>
              <a:buNone/>
            </a:pPr>
            <a:r>
              <a:rPr b="1" lang="ru-RU" sz="1100">
                <a:solidFill>
                  <a:srgbClr val="000080"/>
                </a:solidFill>
                <a:latin typeface="Courier New"/>
                <a:ea typeface="Courier New"/>
                <a:cs typeface="Courier New"/>
                <a:sym typeface="Courier New"/>
              </a:rPr>
              <a:t>public class </a:t>
            </a:r>
            <a:r>
              <a:rPr lang="ru-RU" sz="1100">
                <a:solidFill>
                  <a:srgbClr val="000000"/>
                </a:solidFill>
                <a:latin typeface="Courier New"/>
                <a:ea typeface="Courier New"/>
                <a:cs typeface="Courier New"/>
                <a:sym typeface="Courier New"/>
              </a:rPr>
              <a:t>ClassLoaderTest {</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a:t>
            </a:r>
            <a:r>
              <a:rPr b="1" lang="ru-RU" sz="1100">
                <a:solidFill>
                  <a:srgbClr val="000080"/>
                </a:solidFill>
                <a:latin typeface="Courier New"/>
                <a:ea typeface="Courier New"/>
                <a:cs typeface="Courier New"/>
                <a:sym typeface="Courier New"/>
              </a:rPr>
              <a:t>public static void </a:t>
            </a:r>
            <a:r>
              <a:rPr lang="ru-RU" sz="1100">
                <a:solidFill>
                  <a:srgbClr val="000000"/>
                </a:solidFill>
                <a:latin typeface="Courier New"/>
                <a:ea typeface="Courier New"/>
                <a:cs typeface="Courier New"/>
                <a:sym typeface="Courier New"/>
              </a:rPr>
              <a:t>main(String[] args) {</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System.</a:t>
            </a:r>
            <a:r>
              <a:rPr b="1" i="1" lang="ru-RU" sz="1100">
                <a:solidFill>
                  <a:srgbClr val="660E7A"/>
                </a:solidFill>
                <a:latin typeface="Courier New"/>
                <a:ea typeface="Courier New"/>
                <a:cs typeface="Courier New"/>
                <a:sym typeface="Courier New"/>
              </a:rPr>
              <a:t>out</a:t>
            </a:r>
            <a:r>
              <a:rPr lang="ru-RU" sz="1100">
                <a:solidFill>
                  <a:srgbClr val="000000"/>
                </a:solidFill>
                <a:latin typeface="Courier New"/>
                <a:ea typeface="Courier New"/>
                <a:cs typeface="Courier New"/>
                <a:sym typeface="Courier New"/>
              </a:rPr>
              <a:t>.println(</a:t>
            </a:r>
            <a:r>
              <a:rPr b="1" lang="ru-RU" sz="1100">
                <a:solidFill>
                  <a:srgbClr val="008000"/>
                </a:solidFill>
                <a:latin typeface="Courier New"/>
                <a:ea typeface="Courier New"/>
                <a:cs typeface="Courier New"/>
                <a:sym typeface="Courier New"/>
              </a:rPr>
              <a:t>"class loader for HashMap: "</a:t>
            </a:r>
            <a:br>
              <a:rPr b="1" lang="ru-RU" sz="1100">
                <a:solidFill>
                  <a:srgbClr val="008000"/>
                </a:solidFill>
                <a:latin typeface="Courier New"/>
                <a:ea typeface="Courier New"/>
                <a:cs typeface="Courier New"/>
                <a:sym typeface="Courier New"/>
              </a:rPr>
            </a:br>
            <a:r>
              <a:rPr b="1" lang="ru-RU" sz="1100">
                <a:solidFill>
                  <a:srgbClr val="008000"/>
                </a:solidFill>
                <a:latin typeface="Courier New"/>
                <a:ea typeface="Courier New"/>
                <a:cs typeface="Courier New"/>
                <a:sym typeface="Courier New"/>
              </a:rPr>
              <a:t>                </a:t>
            </a:r>
            <a:r>
              <a:rPr lang="ru-RU" sz="1100">
                <a:solidFill>
                  <a:srgbClr val="000000"/>
                </a:solidFill>
                <a:latin typeface="Courier New"/>
                <a:ea typeface="Courier New"/>
                <a:cs typeface="Courier New"/>
                <a:sym typeface="Courier New"/>
              </a:rPr>
              <a:t>+ java.util.HashMap.</a:t>
            </a:r>
            <a:r>
              <a:rPr b="1" lang="ru-RU" sz="1100">
                <a:solidFill>
                  <a:srgbClr val="000080"/>
                </a:solidFill>
                <a:latin typeface="Courier New"/>
                <a:ea typeface="Courier New"/>
                <a:cs typeface="Courier New"/>
                <a:sym typeface="Courier New"/>
              </a:rPr>
              <a:t>class</a:t>
            </a:r>
            <a:r>
              <a:rPr lang="ru-RU" sz="1100">
                <a:solidFill>
                  <a:srgbClr val="000000"/>
                </a:solidFill>
                <a:latin typeface="Courier New"/>
                <a:ea typeface="Courier New"/>
                <a:cs typeface="Courier New"/>
                <a:sym typeface="Courier New"/>
              </a:rPr>
              <a:t>.getClassLoader());</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System.</a:t>
            </a:r>
            <a:r>
              <a:rPr b="1" i="1" lang="ru-RU" sz="1100">
                <a:solidFill>
                  <a:srgbClr val="660E7A"/>
                </a:solidFill>
                <a:latin typeface="Courier New"/>
                <a:ea typeface="Courier New"/>
                <a:cs typeface="Courier New"/>
                <a:sym typeface="Courier New"/>
              </a:rPr>
              <a:t>out</a:t>
            </a:r>
            <a:r>
              <a:rPr lang="ru-RU" sz="1100">
                <a:solidFill>
                  <a:srgbClr val="000000"/>
                </a:solidFill>
                <a:latin typeface="Courier New"/>
                <a:ea typeface="Courier New"/>
                <a:cs typeface="Courier New"/>
                <a:sym typeface="Courier New"/>
              </a:rPr>
              <a:t>.println(</a:t>
            </a:r>
            <a:r>
              <a:rPr b="1" lang="ru-RU" sz="1100">
                <a:solidFill>
                  <a:srgbClr val="008000"/>
                </a:solidFill>
                <a:latin typeface="Courier New"/>
                <a:ea typeface="Courier New"/>
                <a:cs typeface="Courier New"/>
                <a:sym typeface="Courier New"/>
              </a:rPr>
              <a:t>"class loader for this class: "</a:t>
            </a:r>
            <a:br>
              <a:rPr b="1" lang="ru-RU" sz="1100">
                <a:solidFill>
                  <a:srgbClr val="008000"/>
                </a:solidFill>
                <a:latin typeface="Courier New"/>
                <a:ea typeface="Courier New"/>
                <a:cs typeface="Courier New"/>
                <a:sym typeface="Courier New"/>
              </a:rPr>
            </a:br>
            <a:r>
              <a:rPr b="1" lang="ru-RU" sz="1100">
                <a:solidFill>
                  <a:srgbClr val="008000"/>
                </a:solidFill>
                <a:latin typeface="Courier New"/>
                <a:ea typeface="Courier New"/>
                <a:cs typeface="Courier New"/>
                <a:sym typeface="Courier New"/>
              </a:rPr>
              <a:t>                </a:t>
            </a:r>
            <a:r>
              <a:rPr lang="ru-RU" sz="1100">
                <a:solidFill>
                  <a:srgbClr val="000000"/>
                </a:solidFill>
                <a:latin typeface="Courier New"/>
                <a:ea typeface="Courier New"/>
                <a:cs typeface="Courier New"/>
                <a:sym typeface="Courier New"/>
              </a:rPr>
              <a:t>+ ClassLoaderTest.</a:t>
            </a:r>
            <a:r>
              <a:rPr b="1" lang="ru-RU" sz="1100">
                <a:solidFill>
                  <a:srgbClr val="000080"/>
                </a:solidFill>
                <a:latin typeface="Courier New"/>
                <a:ea typeface="Courier New"/>
                <a:cs typeface="Courier New"/>
                <a:sym typeface="Courier New"/>
              </a:rPr>
              <a:t>class</a:t>
            </a:r>
            <a:r>
              <a:rPr lang="ru-RU" sz="1100">
                <a:solidFill>
                  <a:srgbClr val="000000"/>
                </a:solidFill>
                <a:latin typeface="Courier New"/>
                <a:ea typeface="Courier New"/>
                <a:cs typeface="Courier New"/>
                <a:sym typeface="Courier New"/>
              </a:rPr>
              <a:t>.getClassLoader());</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System.</a:t>
            </a:r>
            <a:r>
              <a:rPr b="1" i="1" lang="ru-RU" sz="1100">
                <a:solidFill>
                  <a:srgbClr val="660E7A"/>
                </a:solidFill>
                <a:latin typeface="Courier New"/>
                <a:ea typeface="Courier New"/>
                <a:cs typeface="Courier New"/>
                <a:sym typeface="Courier New"/>
              </a:rPr>
              <a:t>out</a:t>
            </a:r>
            <a:r>
              <a:rPr lang="ru-RU" sz="1100">
                <a:solidFill>
                  <a:srgbClr val="000000"/>
                </a:solidFill>
                <a:latin typeface="Courier New"/>
                <a:ea typeface="Courier New"/>
                <a:cs typeface="Courier New"/>
                <a:sym typeface="Courier New"/>
              </a:rPr>
              <a:t>.println(</a:t>
            </a:r>
            <a:r>
              <a:rPr b="1" lang="ru-RU" sz="1100">
                <a:solidFill>
                  <a:srgbClr val="008000"/>
                </a:solidFill>
                <a:latin typeface="Courier New"/>
                <a:ea typeface="Courier New"/>
                <a:cs typeface="Courier New"/>
                <a:sym typeface="Courier New"/>
              </a:rPr>
              <a:t>"class loader for external lib class: "</a:t>
            </a:r>
            <a:br>
              <a:rPr b="1" lang="ru-RU" sz="1100">
                <a:solidFill>
                  <a:srgbClr val="008000"/>
                </a:solidFill>
                <a:latin typeface="Courier New"/>
                <a:ea typeface="Courier New"/>
                <a:cs typeface="Courier New"/>
                <a:sym typeface="Courier New"/>
              </a:rPr>
            </a:br>
            <a:r>
              <a:rPr b="1" lang="ru-RU" sz="1100">
                <a:solidFill>
                  <a:srgbClr val="008000"/>
                </a:solidFill>
                <a:latin typeface="Courier New"/>
                <a:ea typeface="Courier New"/>
                <a:cs typeface="Courier New"/>
                <a:sym typeface="Courier New"/>
              </a:rPr>
              <a:t>                </a:t>
            </a:r>
            <a:r>
              <a:rPr lang="ru-RU" sz="1100">
                <a:solidFill>
                  <a:srgbClr val="000000"/>
                </a:solidFill>
                <a:latin typeface="Courier New"/>
                <a:ea typeface="Courier New"/>
                <a:cs typeface="Courier New"/>
                <a:sym typeface="Courier New"/>
              </a:rPr>
              <a:t>+ com.google.gson.Gson.</a:t>
            </a:r>
            <a:r>
              <a:rPr b="1" lang="ru-RU" sz="1100">
                <a:solidFill>
                  <a:srgbClr val="000080"/>
                </a:solidFill>
                <a:latin typeface="Courier New"/>
                <a:ea typeface="Courier New"/>
                <a:cs typeface="Courier New"/>
                <a:sym typeface="Courier New"/>
              </a:rPr>
              <a:t>class</a:t>
            </a:r>
            <a:r>
              <a:rPr lang="ru-RU" sz="1100">
                <a:solidFill>
                  <a:srgbClr val="000000"/>
                </a:solidFill>
                <a:latin typeface="Courier New"/>
                <a:ea typeface="Courier New"/>
                <a:cs typeface="Courier New"/>
                <a:sym typeface="Courier New"/>
              </a:rPr>
              <a:t>.getClassLoader());</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a:t>
            </a:r>
            <a:endParaRPr sz="2800">
              <a:solidFill>
                <a:schemeClr val="dk1"/>
              </a:solidFill>
              <a:latin typeface="Arial"/>
              <a:ea typeface="Arial"/>
              <a:cs typeface="Arial"/>
              <a:sym typeface="Arial"/>
            </a:endParaRPr>
          </a:p>
        </p:txBody>
      </p:sp>
      <p:sp>
        <p:nvSpPr>
          <p:cNvPr id="112" name="Google Shape;112;p14"/>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ClassLoader</a:t>
            </a:r>
            <a:endParaRPr sz="2400"/>
          </a:p>
        </p:txBody>
      </p:sp>
      <p:sp>
        <p:nvSpPr>
          <p:cNvPr id="118" name="Google Shape;118;p15"/>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ru-RU" sz="1600"/>
              <a:t>class loader for HashMap: 			</a:t>
            </a:r>
            <a:endParaRPr/>
          </a:p>
          <a:p>
            <a:pPr indent="-381000" lvl="1" marL="914400" rtl="0" algn="l">
              <a:lnSpc>
                <a:spcPct val="100000"/>
              </a:lnSpc>
              <a:spcBef>
                <a:spcPts val="0"/>
              </a:spcBef>
              <a:spcAft>
                <a:spcPts val="0"/>
              </a:spcAft>
              <a:buSzPts val="2400"/>
              <a:buChar char="○"/>
            </a:pPr>
            <a:r>
              <a:rPr lang="ru-RU" sz="1600"/>
              <a:t>null //native </a:t>
            </a:r>
            <a:endParaRPr/>
          </a:p>
          <a:p>
            <a:pPr indent="-342900" lvl="0" marL="457200" rtl="0" algn="l">
              <a:lnSpc>
                <a:spcPct val="100000"/>
              </a:lnSpc>
              <a:spcBef>
                <a:spcPts val="600"/>
              </a:spcBef>
              <a:spcAft>
                <a:spcPts val="0"/>
              </a:spcAft>
              <a:buClr>
                <a:schemeClr val="accent6"/>
              </a:buClr>
              <a:buSzPts val="1800"/>
              <a:buChar char="▷"/>
            </a:pPr>
            <a:r>
              <a:rPr lang="ru-RU" sz="1600"/>
              <a:t>class loader for this class:</a:t>
            </a:r>
            <a:endParaRPr/>
          </a:p>
          <a:p>
            <a:pPr indent="-381000" lvl="1" marL="914400" rtl="0" algn="l">
              <a:lnSpc>
                <a:spcPct val="100000"/>
              </a:lnSpc>
              <a:spcBef>
                <a:spcPts val="0"/>
              </a:spcBef>
              <a:spcAft>
                <a:spcPts val="0"/>
              </a:spcAft>
              <a:buSzPts val="2400"/>
              <a:buChar char="○"/>
            </a:pPr>
            <a:r>
              <a:rPr lang="ru-RU" sz="1600"/>
              <a:t>jdk.internal.loader.ClassLoaders$AppClassLoader@77556fd</a:t>
            </a:r>
            <a:endParaRPr/>
          </a:p>
          <a:p>
            <a:pPr indent="-342900" lvl="0" marL="457200" rtl="0" algn="l">
              <a:lnSpc>
                <a:spcPct val="100000"/>
              </a:lnSpc>
              <a:spcBef>
                <a:spcPts val="600"/>
              </a:spcBef>
              <a:spcAft>
                <a:spcPts val="0"/>
              </a:spcAft>
              <a:buClr>
                <a:schemeClr val="accent6"/>
              </a:buClr>
              <a:buSzPts val="1800"/>
              <a:buChar char="▷"/>
            </a:pPr>
            <a:r>
              <a:rPr lang="ru-RU" sz="1600"/>
              <a:t>class loader for external lib class:</a:t>
            </a:r>
            <a:endParaRPr/>
          </a:p>
          <a:p>
            <a:pPr indent="-381000" lvl="1" marL="914400" rtl="0" algn="l">
              <a:lnSpc>
                <a:spcPct val="100000"/>
              </a:lnSpc>
              <a:spcBef>
                <a:spcPts val="0"/>
              </a:spcBef>
              <a:spcAft>
                <a:spcPts val="0"/>
              </a:spcAft>
              <a:buSzPts val="2400"/>
              <a:buChar char="○"/>
            </a:pPr>
            <a:r>
              <a:rPr lang="ru-RU" sz="1600"/>
              <a:t>jdk.internal.loader.ClassLoaders$ExtClassLoader@68328ck</a:t>
            </a:r>
            <a:endParaRPr/>
          </a:p>
        </p:txBody>
      </p:sp>
      <p:sp>
        <p:nvSpPr>
          <p:cNvPr id="119" name="Google Shape;119;p15"/>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Native Methods</a:t>
            </a:r>
            <a:endParaRPr sz="2400"/>
          </a:p>
        </p:txBody>
      </p:sp>
      <p:sp>
        <p:nvSpPr>
          <p:cNvPr id="125" name="Google Shape;125;p16"/>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ru-RU" sz="2000"/>
              <a:t>JNI (Java Native Interface) - standard mechanism for running code that is written in C / C ++ or Assembler languages, and is assembled as dynamic libraries</a:t>
            </a:r>
            <a:endParaRPr/>
          </a:p>
          <a:p>
            <a:pPr indent="0" lvl="0" marL="69850" rtl="0" algn="l">
              <a:lnSpc>
                <a:spcPct val="100000"/>
              </a:lnSpc>
              <a:spcBef>
                <a:spcPts val="600"/>
              </a:spcBef>
              <a:spcAft>
                <a:spcPts val="0"/>
              </a:spcAft>
              <a:buSzPts val="1800"/>
              <a:buNone/>
            </a:pPr>
            <a:r>
              <a:t/>
            </a:r>
            <a:endParaRPr i="1" sz="1600">
              <a:solidFill>
                <a:srgbClr val="006666"/>
              </a:solidFill>
              <a:latin typeface="Courier New"/>
              <a:ea typeface="Courier New"/>
              <a:cs typeface="Courier New"/>
              <a:sym typeface="Courier New"/>
            </a:endParaRPr>
          </a:p>
          <a:p>
            <a:pPr indent="0" lvl="0" marL="69850" rtl="0" algn="l">
              <a:lnSpc>
                <a:spcPct val="100000"/>
              </a:lnSpc>
              <a:spcBef>
                <a:spcPts val="600"/>
              </a:spcBef>
              <a:spcAft>
                <a:spcPts val="0"/>
              </a:spcAft>
              <a:buSzPts val="1800"/>
              <a:buNone/>
            </a:pPr>
            <a:r>
              <a:rPr i="1" lang="ru-RU" sz="1600">
                <a:solidFill>
                  <a:srgbClr val="006666"/>
                </a:solidFill>
                <a:latin typeface="Courier New"/>
                <a:ea typeface="Courier New"/>
                <a:cs typeface="Courier New"/>
                <a:sym typeface="Courier New"/>
              </a:rPr>
              <a:t>//native method declaration</a:t>
            </a:r>
            <a:endParaRPr/>
          </a:p>
          <a:p>
            <a:pPr indent="0" lvl="0" marL="69850" rtl="0" algn="l">
              <a:lnSpc>
                <a:spcPct val="100000"/>
              </a:lnSpc>
              <a:spcBef>
                <a:spcPts val="0"/>
              </a:spcBef>
              <a:spcAft>
                <a:spcPts val="0"/>
              </a:spcAft>
              <a:buSzPts val="1800"/>
              <a:buNone/>
            </a:pPr>
            <a:r>
              <a:rPr b="1" lang="ru-RU" sz="1600">
                <a:solidFill>
                  <a:srgbClr val="000080"/>
                </a:solidFill>
                <a:latin typeface="Courier New"/>
                <a:ea typeface="Courier New"/>
                <a:cs typeface="Courier New"/>
                <a:sym typeface="Courier New"/>
              </a:rPr>
              <a:t>public native int </a:t>
            </a:r>
            <a:r>
              <a:rPr lang="ru-RU" sz="1600">
                <a:solidFill>
                  <a:srgbClr val="000000"/>
                </a:solidFill>
                <a:latin typeface="Courier New"/>
                <a:ea typeface="Courier New"/>
                <a:cs typeface="Courier New"/>
                <a:sym typeface="Courier New"/>
              </a:rPr>
              <a:t>nativeMethod();</a:t>
            </a:r>
            <a:endParaRPr sz="2000">
              <a:latin typeface="Arial"/>
              <a:ea typeface="Arial"/>
              <a:cs typeface="Arial"/>
              <a:sym typeface="Arial"/>
            </a:endParaRPr>
          </a:p>
          <a:p>
            <a:pPr indent="0" lvl="0" marL="114300" rtl="0" algn="l">
              <a:lnSpc>
                <a:spcPct val="100000"/>
              </a:lnSpc>
              <a:spcBef>
                <a:spcPts val="600"/>
              </a:spcBef>
              <a:spcAft>
                <a:spcPts val="0"/>
              </a:spcAft>
              <a:buSzPts val="1800"/>
              <a:buNone/>
            </a:pPr>
            <a:r>
              <a:t/>
            </a:r>
            <a:endParaRPr sz="2000"/>
          </a:p>
        </p:txBody>
      </p:sp>
      <p:sp>
        <p:nvSpPr>
          <p:cNvPr id="126" name="Google Shape;126;p16"/>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grpSp>
        <p:nvGrpSpPr>
          <p:cNvPr id="127" name="Google Shape;127;p16"/>
          <p:cNvGrpSpPr/>
          <p:nvPr/>
        </p:nvGrpSpPr>
        <p:grpSpPr>
          <a:xfrm>
            <a:off x="6692053" y="2495955"/>
            <a:ext cx="1893496" cy="2200978"/>
            <a:chOff x="4656077" y="1637841"/>
            <a:chExt cx="2232248" cy="2925688"/>
          </a:xfrm>
        </p:grpSpPr>
        <p:sp>
          <p:nvSpPr>
            <p:cNvPr id="128" name="Google Shape;128;p16"/>
            <p:cNvSpPr/>
            <p:nvPr/>
          </p:nvSpPr>
          <p:spPr>
            <a:xfrm>
              <a:off x="4656077" y="1637841"/>
              <a:ext cx="2232248" cy="792088"/>
            </a:xfrm>
            <a:prstGeom prst="roundRect">
              <a:avLst>
                <a:gd fmla="val 16667" name="adj"/>
              </a:avLst>
            </a:prstGeom>
            <a:gradFill>
              <a:gsLst>
                <a:gs pos="0">
                  <a:srgbClr val="91C8FF"/>
                </a:gs>
                <a:gs pos="35000">
                  <a:srgbClr val="B1D6FF"/>
                </a:gs>
                <a:gs pos="100000">
                  <a:srgbClr val="E0EEFF"/>
                </a:gs>
              </a:gsLst>
              <a:lin ang="16200000" scaled="0"/>
            </a:gradFill>
            <a:ln cap="flat" cmpd="sng" w="9525">
              <a:solidFill>
                <a:srgbClr val="1B81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ru-RU" sz="1400" u="none" cap="none" strike="noStrike">
                  <a:solidFill>
                    <a:schemeClr val="dk1"/>
                  </a:solidFill>
                  <a:latin typeface="Arial"/>
                  <a:ea typeface="Arial"/>
                  <a:cs typeface="Arial"/>
                  <a:sym typeface="Arial"/>
                </a:rPr>
                <a:t>Java Application</a:t>
              </a:r>
              <a:endParaRPr b="1" i="0" sz="1400" u="none" cap="none" strike="noStrike">
                <a:solidFill>
                  <a:schemeClr val="dk1"/>
                </a:solidFill>
                <a:latin typeface="Arial"/>
                <a:ea typeface="Arial"/>
                <a:cs typeface="Arial"/>
                <a:sym typeface="Arial"/>
              </a:endParaRPr>
            </a:p>
          </p:txBody>
        </p:sp>
        <p:sp>
          <p:nvSpPr>
            <p:cNvPr id="129" name="Google Shape;129;p16"/>
            <p:cNvSpPr/>
            <p:nvPr/>
          </p:nvSpPr>
          <p:spPr>
            <a:xfrm>
              <a:off x="4656077" y="2704641"/>
              <a:ext cx="2232248" cy="792088"/>
            </a:xfrm>
            <a:prstGeom prst="roundRect">
              <a:avLst>
                <a:gd fmla="val 16667" name="adj"/>
              </a:avLst>
            </a:prstGeom>
            <a:gradFill>
              <a:gsLst>
                <a:gs pos="0">
                  <a:srgbClr val="FF7B8F"/>
                </a:gs>
                <a:gs pos="35000">
                  <a:srgbClr val="FFA3B0"/>
                </a:gs>
                <a:gs pos="100000">
                  <a:srgbClr val="FFD9DC"/>
                </a:gs>
              </a:gsLst>
              <a:lin ang="16200000" scaled="0"/>
            </a:gradFill>
            <a:ln cap="flat" cmpd="sng" w="9525">
              <a:solidFill>
                <a:srgbClr val="F1004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ru-RU" sz="1400" u="none" cap="none" strike="noStrike">
                  <a:solidFill>
                    <a:schemeClr val="dk1"/>
                  </a:solidFill>
                  <a:latin typeface="Arial"/>
                  <a:ea typeface="Arial"/>
                  <a:cs typeface="Arial"/>
                  <a:sym typeface="Arial"/>
                </a:rPr>
                <a:t>JNI</a:t>
              </a:r>
              <a:endParaRPr b="1" i="0" sz="1400" u="none" cap="none" strike="noStrike">
                <a:solidFill>
                  <a:schemeClr val="dk1"/>
                </a:solidFill>
                <a:latin typeface="Arial"/>
                <a:ea typeface="Arial"/>
                <a:cs typeface="Arial"/>
                <a:sym typeface="Arial"/>
              </a:endParaRPr>
            </a:p>
          </p:txBody>
        </p:sp>
        <p:sp>
          <p:nvSpPr>
            <p:cNvPr id="130" name="Google Shape;130;p16"/>
            <p:cNvSpPr/>
            <p:nvPr/>
          </p:nvSpPr>
          <p:spPr>
            <a:xfrm>
              <a:off x="4656077" y="3771441"/>
              <a:ext cx="2232248" cy="792088"/>
            </a:xfrm>
            <a:prstGeom prst="roundRect">
              <a:avLst>
                <a:gd fmla="val 16667" name="adj"/>
              </a:avLst>
            </a:prstGeom>
            <a:gradFill>
              <a:gsLst>
                <a:gs pos="0">
                  <a:srgbClr val="97EFFF"/>
                </a:gs>
                <a:gs pos="35000">
                  <a:srgbClr val="B5F2FF"/>
                </a:gs>
                <a:gs pos="100000">
                  <a:srgbClr val="DFF8FF"/>
                </a:gs>
              </a:gsLst>
              <a:lin ang="16200000" scaled="0"/>
            </a:gradFill>
            <a:ln cap="flat" cmpd="sng" w="9525">
              <a:solidFill>
                <a:srgbClr val="77C9F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ru-RU" sz="1400" u="none" cap="none" strike="noStrike">
                  <a:solidFill>
                    <a:schemeClr val="dk1"/>
                  </a:solidFill>
                  <a:latin typeface="Arial"/>
                  <a:ea typeface="Arial"/>
                  <a:cs typeface="Arial"/>
                  <a:sym typeface="Arial"/>
                </a:rPr>
                <a:t>DLL</a:t>
              </a:r>
              <a:endParaRPr b="1" i="0" sz="1400" u="none" cap="none" strike="noStrike">
                <a:solidFill>
                  <a:schemeClr val="dk1"/>
                </a:solidFill>
                <a:latin typeface="Arial"/>
                <a:ea typeface="Arial"/>
                <a:cs typeface="Arial"/>
                <a:sym typeface="Arial"/>
              </a:endParaRPr>
            </a:p>
          </p:txBody>
        </p:sp>
        <p:cxnSp>
          <p:nvCxnSpPr>
            <p:cNvPr id="131" name="Google Shape;131;p16"/>
            <p:cNvCxnSpPr/>
            <p:nvPr/>
          </p:nvCxnSpPr>
          <p:spPr>
            <a:xfrm>
              <a:off x="5629037" y="2429929"/>
              <a:ext cx="0" cy="274712"/>
            </a:xfrm>
            <a:prstGeom prst="straightConnector1">
              <a:avLst/>
            </a:prstGeom>
            <a:noFill/>
            <a:ln cap="flat" cmpd="sng" w="9525">
              <a:solidFill>
                <a:srgbClr val="1B81C4"/>
              </a:solidFill>
              <a:prstDash val="solid"/>
              <a:round/>
              <a:headEnd len="sm" w="sm" type="none"/>
              <a:tailEnd len="med" w="med" type="stealth"/>
            </a:ln>
          </p:spPr>
        </p:cxnSp>
        <p:cxnSp>
          <p:nvCxnSpPr>
            <p:cNvPr id="132" name="Google Shape;132;p16"/>
            <p:cNvCxnSpPr/>
            <p:nvPr/>
          </p:nvCxnSpPr>
          <p:spPr>
            <a:xfrm>
              <a:off x="5646677" y="3496729"/>
              <a:ext cx="0" cy="274712"/>
            </a:xfrm>
            <a:prstGeom prst="straightConnector1">
              <a:avLst/>
            </a:prstGeom>
            <a:noFill/>
            <a:ln cap="flat" cmpd="sng" w="9525">
              <a:solidFill>
                <a:srgbClr val="1B81C4"/>
              </a:solidFill>
              <a:prstDash val="solid"/>
              <a:round/>
              <a:headEnd len="sm" w="sm" type="none"/>
              <a:tailEnd len="med" w="med" type="stealth"/>
            </a:ln>
          </p:spPr>
        </p:cxnSp>
        <p:cxnSp>
          <p:nvCxnSpPr>
            <p:cNvPr id="133" name="Google Shape;133;p16"/>
            <p:cNvCxnSpPr/>
            <p:nvPr/>
          </p:nvCxnSpPr>
          <p:spPr>
            <a:xfrm rot="10800000">
              <a:off x="5951477" y="3496729"/>
              <a:ext cx="0" cy="274712"/>
            </a:xfrm>
            <a:prstGeom prst="straightConnector1">
              <a:avLst/>
            </a:prstGeom>
            <a:noFill/>
            <a:ln cap="flat" cmpd="sng" w="9525">
              <a:solidFill>
                <a:srgbClr val="1B81C4"/>
              </a:solidFill>
              <a:prstDash val="solid"/>
              <a:round/>
              <a:headEnd len="sm" w="sm" type="none"/>
              <a:tailEnd len="med" w="med" type="stealth"/>
            </a:ln>
          </p:spPr>
        </p:cxnSp>
        <p:cxnSp>
          <p:nvCxnSpPr>
            <p:cNvPr id="134" name="Google Shape;134;p16"/>
            <p:cNvCxnSpPr/>
            <p:nvPr/>
          </p:nvCxnSpPr>
          <p:spPr>
            <a:xfrm rot="10800000">
              <a:off x="5946859" y="2427550"/>
              <a:ext cx="0" cy="274713"/>
            </a:xfrm>
            <a:prstGeom prst="straightConnector1">
              <a:avLst/>
            </a:prstGeom>
            <a:noFill/>
            <a:ln cap="flat" cmpd="sng" w="9525">
              <a:solidFill>
                <a:srgbClr val="1B81C4"/>
              </a:solidFill>
              <a:prstDash val="solid"/>
              <a:round/>
              <a:headEnd len="sm" w="sm" type="none"/>
              <a:tailEnd len="med" w="med" type="stealth"/>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Reflection API</a:t>
            </a:r>
            <a:endParaRPr sz="2400"/>
          </a:p>
        </p:txBody>
      </p:sp>
      <p:sp>
        <p:nvSpPr>
          <p:cNvPr id="140" name="Google Shape;140;p17"/>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ru-RU" sz="2000"/>
              <a:t>The ability to examine or modify the runtime behavior of applications</a:t>
            </a:r>
            <a:endParaRPr/>
          </a:p>
          <a:p>
            <a:pPr indent="-381000" lvl="1" marL="914400" rtl="0" algn="l">
              <a:lnSpc>
                <a:spcPct val="100000"/>
              </a:lnSpc>
              <a:spcBef>
                <a:spcPts val="0"/>
              </a:spcBef>
              <a:spcAft>
                <a:spcPts val="0"/>
              </a:spcAft>
              <a:buSzPts val="2400"/>
              <a:buChar char="○"/>
            </a:pPr>
            <a:r>
              <a:rPr lang="ru-RU" sz="2000"/>
              <a:t>read properties</a:t>
            </a:r>
            <a:endParaRPr/>
          </a:p>
          <a:p>
            <a:pPr indent="-381000" lvl="1" marL="914400" rtl="0" algn="l">
              <a:lnSpc>
                <a:spcPct val="100000"/>
              </a:lnSpc>
              <a:spcBef>
                <a:spcPts val="0"/>
              </a:spcBef>
              <a:spcAft>
                <a:spcPts val="0"/>
              </a:spcAft>
              <a:buSzPts val="2400"/>
              <a:buChar char="○"/>
            </a:pPr>
            <a:r>
              <a:rPr lang="ru-RU" sz="2000"/>
              <a:t>update data</a:t>
            </a:r>
            <a:endParaRPr/>
          </a:p>
          <a:p>
            <a:pPr indent="-381000" lvl="1" marL="914400" rtl="0" algn="l">
              <a:lnSpc>
                <a:spcPct val="100000"/>
              </a:lnSpc>
              <a:spcBef>
                <a:spcPts val="0"/>
              </a:spcBef>
              <a:spcAft>
                <a:spcPts val="0"/>
              </a:spcAft>
              <a:buSzPts val="2400"/>
              <a:buChar char="○"/>
            </a:pPr>
            <a:r>
              <a:rPr lang="ru-RU" sz="2000"/>
              <a:t>change model</a:t>
            </a:r>
            <a:endParaRPr/>
          </a:p>
        </p:txBody>
      </p:sp>
      <p:sp>
        <p:nvSpPr>
          <p:cNvPr id="141" name="Google Shape;141;p17"/>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Reflection API</a:t>
            </a:r>
            <a:endParaRPr sz="2400"/>
          </a:p>
        </p:txBody>
      </p:sp>
      <p:sp>
        <p:nvSpPr>
          <p:cNvPr id="147" name="Google Shape;147;p18"/>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pic>
        <p:nvPicPr>
          <p:cNvPr id="148" name="Google Shape;148;p18"/>
          <p:cNvPicPr preferRelativeResize="0"/>
          <p:nvPr/>
        </p:nvPicPr>
        <p:blipFill rotWithShape="1">
          <a:blip r:embed="rId3">
            <a:alphaModFix/>
          </a:blip>
          <a:srcRect b="0" l="0" r="0" t="0"/>
          <a:stretch/>
        </p:blipFill>
        <p:spPr>
          <a:xfrm>
            <a:off x="1097898" y="1381135"/>
            <a:ext cx="6054204" cy="35372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java.lang.Class</a:t>
            </a:r>
            <a:endParaRPr sz="2400"/>
          </a:p>
        </p:txBody>
      </p:sp>
      <p:sp>
        <p:nvSpPr>
          <p:cNvPr id="154" name="Google Shape;154;p19"/>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ru-RU" sz="2000"/>
              <a:t>get the metadata of a class at run time</a:t>
            </a:r>
            <a:endParaRPr/>
          </a:p>
          <a:p>
            <a:pPr indent="-342900" lvl="0" marL="457200" rtl="0" algn="l">
              <a:lnSpc>
                <a:spcPct val="100000"/>
              </a:lnSpc>
              <a:spcBef>
                <a:spcPts val="600"/>
              </a:spcBef>
              <a:spcAft>
                <a:spcPts val="0"/>
              </a:spcAft>
              <a:buClr>
                <a:schemeClr val="accent6"/>
              </a:buClr>
              <a:buSzPts val="1800"/>
              <a:buChar char="▷"/>
            </a:pPr>
            <a:r>
              <a:rPr lang="ru-RU" sz="2000"/>
              <a:t>examine and change the run time behavior of a class</a:t>
            </a:r>
            <a:endParaRPr/>
          </a:p>
        </p:txBody>
      </p:sp>
      <p:sp>
        <p:nvSpPr>
          <p:cNvPr id="155" name="Google Shape;155;p19"/>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Class obtaining</a:t>
            </a:r>
            <a:endParaRPr sz="2400"/>
          </a:p>
        </p:txBody>
      </p:sp>
      <p:sp>
        <p:nvSpPr>
          <p:cNvPr id="161" name="Google Shape;161;p20"/>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SzPts val="1800"/>
              <a:buChar char="▷"/>
            </a:pPr>
            <a:r>
              <a:rPr b="1" lang="ru-RU" sz="1800"/>
              <a:t>forName() method of Class class</a:t>
            </a:r>
            <a:endParaRPr b="1" sz="1800"/>
          </a:p>
          <a:p>
            <a:pPr indent="-381000" lvl="1" marL="914400" rtl="0" algn="l">
              <a:lnSpc>
                <a:spcPct val="150000"/>
              </a:lnSpc>
              <a:spcBef>
                <a:spcPts val="0"/>
              </a:spcBef>
              <a:spcAft>
                <a:spcPts val="0"/>
              </a:spcAft>
              <a:buSzPts val="2400"/>
              <a:buChar char="○"/>
            </a:pPr>
            <a:r>
              <a:rPr lang="ru-RU" sz="1800"/>
              <a:t>Class clazz = Class.forName(“org.geekhub.App");</a:t>
            </a:r>
            <a:endParaRPr/>
          </a:p>
          <a:p>
            <a:pPr indent="-342900" lvl="0" marL="457200" rtl="0" algn="l">
              <a:lnSpc>
                <a:spcPct val="150000"/>
              </a:lnSpc>
              <a:spcBef>
                <a:spcPts val="600"/>
              </a:spcBef>
              <a:spcAft>
                <a:spcPts val="0"/>
              </a:spcAft>
              <a:buSzPts val="1800"/>
              <a:buChar char="▷"/>
            </a:pPr>
            <a:r>
              <a:rPr b="1" lang="ru-RU" sz="1800"/>
              <a:t>getClass() method of Object class</a:t>
            </a:r>
            <a:endParaRPr/>
          </a:p>
          <a:p>
            <a:pPr indent="-381000" lvl="1" marL="914400" rtl="0" algn="l">
              <a:lnSpc>
                <a:spcPct val="150000"/>
              </a:lnSpc>
              <a:spcBef>
                <a:spcPts val="0"/>
              </a:spcBef>
              <a:spcAft>
                <a:spcPts val="0"/>
              </a:spcAft>
              <a:buSzPts val="2400"/>
              <a:buChar char="○"/>
            </a:pPr>
            <a:r>
              <a:rPr lang="ru-RU" sz="1800"/>
              <a:t>Class clazz = instance.getClass();</a:t>
            </a:r>
            <a:endParaRPr/>
          </a:p>
          <a:p>
            <a:pPr indent="-342900" lvl="0" marL="457200" rtl="0" algn="l">
              <a:lnSpc>
                <a:spcPct val="150000"/>
              </a:lnSpc>
              <a:spcBef>
                <a:spcPts val="600"/>
              </a:spcBef>
              <a:spcAft>
                <a:spcPts val="0"/>
              </a:spcAft>
              <a:buSzPts val="1800"/>
              <a:buChar char="▷"/>
            </a:pPr>
            <a:r>
              <a:rPr b="1" lang="ru-RU" sz="1800"/>
              <a:t>the .class syntax</a:t>
            </a:r>
            <a:endParaRPr/>
          </a:p>
          <a:p>
            <a:pPr indent="-381000" lvl="1" marL="914400" rtl="0" algn="l">
              <a:lnSpc>
                <a:spcPct val="150000"/>
              </a:lnSpc>
              <a:spcBef>
                <a:spcPts val="0"/>
              </a:spcBef>
              <a:spcAft>
                <a:spcPts val="0"/>
              </a:spcAft>
              <a:buSzPts val="2400"/>
              <a:buChar char="○"/>
            </a:pPr>
            <a:r>
              <a:rPr lang="ru-RU" sz="1800"/>
              <a:t>Class clazz = App.class</a:t>
            </a:r>
            <a:endParaRPr sz="1800"/>
          </a:p>
          <a:p>
            <a:pPr indent="-342900" lvl="0" marL="457200" rtl="0" algn="l">
              <a:lnSpc>
                <a:spcPct val="150000"/>
              </a:lnSpc>
              <a:spcBef>
                <a:spcPts val="600"/>
              </a:spcBef>
              <a:spcAft>
                <a:spcPts val="0"/>
              </a:spcAft>
              <a:buSzPts val="1800"/>
              <a:buChar char="▷"/>
            </a:pPr>
            <a:r>
              <a:rPr b="1" lang="ru-RU" sz="1800"/>
              <a:t>By classloader</a:t>
            </a:r>
            <a:endParaRPr b="1" sz="1800"/>
          </a:p>
        </p:txBody>
      </p:sp>
      <p:sp>
        <p:nvSpPr>
          <p:cNvPr id="162" name="Google Shape;162;p20"/>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Class instantiation</a:t>
            </a:r>
            <a:endParaRPr sz="2400"/>
          </a:p>
        </p:txBody>
      </p:sp>
      <p:sp>
        <p:nvSpPr>
          <p:cNvPr id="168" name="Google Shape;168;p21"/>
          <p:cNvSpPr txBox="1"/>
          <p:nvPr>
            <p:ph idx="1" type="body"/>
          </p:nvPr>
        </p:nvSpPr>
        <p:spPr>
          <a:xfrm>
            <a:off x="893700" y="1373588"/>
            <a:ext cx="7812978" cy="355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b="1" sz="1100">
              <a:solidFill>
                <a:srgbClr val="00008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b="1" sz="1100">
              <a:solidFill>
                <a:srgbClr val="00008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b="1" sz="1100">
              <a:solidFill>
                <a:srgbClr val="00008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b="1" sz="1100">
              <a:solidFill>
                <a:srgbClr val="00008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t/>
            </a:r>
            <a:endParaRPr b="1" sz="1100">
              <a:solidFill>
                <a:srgbClr val="00008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b="1" lang="ru-RU" sz="1100">
                <a:solidFill>
                  <a:srgbClr val="000080"/>
                </a:solidFill>
                <a:latin typeface="Courier New"/>
                <a:ea typeface="Courier New"/>
                <a:cs typeface="Courier New"/>
                <a:sym typeface="Courier New"/>
              </a:rPr>
              <a:t>try </a:t>
            </a:r>
            <a:r>
              <a:rPr lang="ru-RU"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ru-RU" sz="1100">
                <a:solidFill>
                  <a:srgbClr val="000000"/>
                </a:solidFill>
                <a:latin typeface="Courier New"/>
                <a:ea typeface="Courier New"/>
                <a:cs typeface="Courier New"/>
                <a:sym typeface="Courier New"/>
              </a:rPr>
              <a:t>  Class&lt;App&gt; clazz = App.</a:t>
            </a:r>
            <a:r>
              <a:rPr b="1" lang="ru-RU" sz="1100">
                <a:solidFill>
                  <a:srgbClr val="000080"/>
                </a:solidFill>
                <a:latin typeface="Courier New"/>
                <a:ea typeface="Courier New"/>
                <a:cs typeface="Courier New"/>
                <a:sym typeface="Courier New"/>
              </a:rPr>
              <a:t>class</a:t>
            </a:r>
            <a:r>
              <a:rPr lang="ru-RU"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SzPts val="1800"/>
              <a:buNone/>
            </a:pPr>
            <a:r>
              <a:rPr lang="ru-RU" sz="1100">
                <a:solidFill>
                  <a:srgbClr val="000000"/>
                </a:solidFill>
                <a:latin typeface="Courier New"/>
                <a:ea typeface="Courier New"/>
                <a:cs typeface="Courier New"/>
                <a:sym typeface="Courier New"/>
              </a:rPr>
              <a:t>  App app = clazz.getConstructor().newInstance(); </a:t>
            </a:r>
            <a:r>
              <a:rPr lang="ru-RU" sz="1100">
                <a:solidFill>
                  <a:schemeClr val="accent3"/>
                </a:solidFill>
                <a:latin typeface="Courier New"/>
                <a:ea typeface="Courier New"/>
                <a:cs typeface="Courier New"/>
                <a:sym typeface="Courier New"/>
              </a:rPr>
              <a:t>//requires no-args constructor</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log(app.getName());</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a:t>
            </a:r>
            <a:r>
              <a:rPr b="1" lang="ru-RU" sz="1100">
                <a:solidFill>
                  <a:srgbClr val="000080"/>
                </a:solidFill>
                <a:latin typeface="Courier New"/>
                <a:ea typeface="Courier New"/>
                <a:cs typeface="Courier New"/>
                <a:sym typeface="Courier New"/>
              </a:rPr>
              <a:t>catch </a:t>
            </a:r>
            <a:r>
              <a:rPr lang="ru-RU" sz="1100">
                <a:solidFill>
                  <a:srgbClr val="000000"/>
                </a:solidFill>
                <a:latin typeface="Courier New"/>
                <a:ea typeface="Courier New"/>
                <a:cs typeface="Courier New"/>
                <a:sym typeface="Courier New"/>
              </a:rPr>
              <a:t>(InstantiationException | IllegalAccessException e) {</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log(</a:t>
            </a:r>
            <a:r>
              <a:rPr b="1" lang="ru-RU" sz="1100">
                <a:solidFill>
                  <a:srgbClr val="008000"/>
                </a:solidFill>
                <a:latin typeface="Courier New"/>
                <a:ea typeface="Courier New"/>
                <a:cs typeface="Courier New"/>
                <a:sym typeface="Courier New"/>
              </a:rPr>
              <a:t>"Can not instantiate App by reflection: {}“</a:t>
            </a:r>
            <a:r>
              <a:rPr lang="ru-RU" sz="1100">
                <a:latin typeface="Courier New"/>
                <a:ea typeface="Courier New"/>
                <a:cs typeface="Courier New"/>
                <a:sym typeface="Courier New"/>
              </a:rPr>
              <a:t>, e.getMessage()</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a:t>
            </a:r>
            <a:endParaRPr>
              <a:latin typeface="Courier New"/>
              <a:ea typeface="Courier New"/>
              <a:cs typeface="Courier New"/>
              <a:sym typeface="Courier New"/>
            </a:endParaRPr>
          </a:p>
        </p:txBody>
      </p:sp>
      <p:sp>
        <p:nvSpPr>
          <p:cNvPr id="169" name="Google Shape;169;p21"/>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Class instantiation</a:t>
            </a:r>
            <a:endParaRPr sz="2400"/>
          </a:p>
        </p:txBody>
      </p:sp>
      <p:sp>
        <p:nvSpPr>
          <p:cNvPr id="175" name="Google Shape;175;p22"/>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0" lvl="0" marL="69850" rtl="0" algn="l">
              <a:lnSpc>
                <a:spcPct val="100000"/>
              </a:lnSpc>
              <a:spcBef>
                <a:spcPts val="0"/>
              </a:spcBef>
              <a:spcAft>
                <a:spcPts val="0"/>
              </a:spcAft>
              <a:buSzPts val="1800"/>
              <a:buNone/>
            </a:pPr>
            <a:r>
              <a:t/>
            </a:r>
            <a:endParaRPr b="1" sz="1100">
              <a:solidFill>
                <a:srgbClr val="000080"/>
              </a:solidFill>
              <a:latin typeface="Courier New"/>
              <a:ea typeface="Courier New"/>
              <a:cs typeface="Courier New"/>
              <a:sym typeface="Courier New"/>
            </a:endParaRPr>
          </a:p>
          <a:p>
            <a:pPr indent="0" lvl="0" marL="69850" rtl="0" algn="l">
              <a:lnSpc>
                <a:spcPct val="100000"/>
              </a:lnSpc>
              <a:spcBef>
                <a:spcPts val="0"/>
              </a:spcBef>
              <a:spcAft>
                <a:spcPts val="0"/>
              </a:spcAft>
              <a:buSzPts val="1800"/>
              <a:buNone/>
            </a:pPr>
            <a:r>
              <a:t/>
            </a:r>
            <a:endParaRPr b="1" sz="1100">
              <a:solidFill>
                <a:srgbClr val="000080"/>
              </a:solidFill>
              <a:latin typeface="Courier New"/>
              <a:ea typeface="Courier New"/>
              <a:cs typeface="Courier New"/>
              <a:sym typeface="Courier New"/>
            </a:endParaRPr>
          </a:p>
          <a:p>
            <a:pPr indent="0" lvl="0" marL="69850" rtl="0" algn="l">
              <a:lnSpc>
                <a:spcPct val="100000"/>
              </a:lnSpc>
              <a:spcBef>
                <a:spcPts val="0"/>
              </a:spcBef>
              <a:spcAft>
                <a:spcPts val="0"/>
              </a:spcAft>
              <a:buSzPts val="1800"/>
              <a:buNone/>
            </a:pPr>
            <a:r>
              <a:t/>
            </a:r>
            <a:endParaRPr b="1" sz="1100">
              <a:solidFill>
                <a:srgbClr val="000080"/>
              </a:solidFill>
              <a:latin typeface="Courier New"/>
              <a:ea typeface="Courier New"/>
              <a:cs typeface="Courier New"/>
              <a:sym typeface="Courier New"/>
            </a:endParaRPr>
          </a:p>
          <a:p>
            <a:pPr indent="0" lvl="0" marL="69850" rtl="0" algn="l">
              <a:lnSpc>
                <a:spcPct val="100000"/>
              </a:lnSpc>
              <a:spcBef>
                <a:spcPts val="0"/>
              </a:spcBef>
              <a:spcAft>
                <a:spcPts val="0"/>
              </a:spcAft>
              <a:buSzPts val="1800"/>
              <a:buNone/>
            </a:pPr>
            <a:r>
              <a:t/>
            </a:r>
            <a:endParaRPr b="1" sz="1100">
              <a:solidFill>
                <a:srgbClr val="000080"/>
              </a:solidFill>
              <a:latin typeface="Courier New"/>
              <a:ea typeface="Courier New"/>
              <a:cs typeface="Courier New"/>
              <a:sym typeface="Courier New"/>
            </a:endParaRPr>
          </a:p>
          <a:p>
            <a:pPr indent="0" lvl="0" marL="69850" rtl="0" algn="l">
              <a:lnSpc>
                <a:spcPct val="100000"/>
              </a:lnSpc>
              <a:spcBef>
                <a:spcPts val="0"/>
              </a:spcBef>
              <a:spcAft>
                <a:spcPts val="0"/>
              </a:spcAft>
              <a:buSzPts val="1800"/>
              <a:buNone/>
            </a:pPr>
            <a:r>
              <a:rPr b="1" lang="ru-RU" sz="1100">
                <a:solidFill>
                  <a:srgbClr val="000080"/>
                </a:solidFill>
                <a:latin typeface="Courier New"/>
                <a:ea typeface="Courier New"/>
                <a:cs typeface="Courier New"/>
                <a:sym typeface="Courier New"/>
              </a:rPr>
              <a:t>try </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Class[] argTypes = {</a:t>
            </a:r>
            <a:endParaRPr sz="1100">
              <a:solidFill>
                <a:srgbClr val="000000"/>
              </a:solidFill>
              <a:latin typeface="Courier New"/>
              <a:ea typeface="Courier New"/>
              <a:cs typeface="Courier New"/>
              <a:sym typeface="Courier New"/>
            </a:endParaRPr>
          </a:p>
          <a:p>
            <a:pPr indent="0" lvl="0" marL="69850" rtl="0" algn="l">
              <a:lnSpc>
                <a:spcPct val="100000"/>
              </a:lnSpc>
              <a:spcBef>
                <a:spcPts val="0"/>
              </a:spcBef>
              <a:spcAft>
                <a:spcPts val="0"/>
              </a:spcAft>
              <a:buSzPts val="1800"/>
              <a:buNone/>
            </a:pPr>
            <a:r>
              <a:rPr b="1" lang="ru-RU" sz="1100">
                <a:solidFill>
                  <a:srgbClr val="000000"/>
                </a:solidFill>
                <a:latin typeface="Courier New"/>
                <a:ea typeface="Courier New"/>
                <a:cs typeface="Courier New"/>
                <a:sym typeface="Courier New"/>
              </a:rPr>
              <a:t>    </a:t>
            </a:r>
            <a:r>
              <a:rPr b="1" lang="ru-RU" sz="1100">
                <a:solidFill>
                  <a:srgbClr val="000080"/>
                </a:solidFill>
                <a:latin typeface="Courier New"/>
                <a:ea typeface="Courier New"/>
                <a:cs typeface="Courier New"/>
                <a:sym typeface="Courier New"/>
              </a:rPr>
              <a:t>int</a:t>
            </a:r>
            <a:r>
              <a:rPr lang="ru-RU" sz="1100">
                <a:solidFill>
                  <a:srgbClr val="000000"/>
                </a:solidFill>
                <a:latin typeface="Courier New"/>
                <a:ea typeface="Courier New"/>
                <a:cs typeface="Courier New"/>
                <a:sym typeface="Courier New"/>
              </a:rPr>
              <a:t>.</a:t>
            </a:r>
            <a:r>
              <a:rPr b="1" lang="ru-RU" sz="1100">
                <a:solidFill>
                  <a:srgbClr val="000080"/>
                </a:solidFill>
                <a:latin typeface="Courier New"/>
                <a:ea typeface="Courier New"/>
                <a:cs typeface="Courier New"/>
                <a:sym typeface="Courier New"/>
              </a:rPr>
              <a:t>class</a:t>
            </a:r>
            <a:r>
              <a:rPr lang="ru-RU" sz="1100">
                <a:solidFill>
                  <a:srgbClr val="000000"/>
                </a:solidFill>
                <a:latin typeface="Courier New"/>
                <a:ea typeface="Courier New"/>
                <a:cs typeface="Courier New"/>
                <a:sym typeface="Courier New"/>
              </a:rPr>
              <a:t>, String.</a:t>
            </a:r>
            <a:r>
              <a:rPr b="1" lang="ru-RU" sz="1100">
                <a:solidFill>
                  <a:srgbClr val="000080"/>
                </a:solidFill>
                <a:latin typeface="Courier New"/>
                <a:ea typeface="Courier New"/>
                <a:cs typeface="Courier New"/>
                <a:sym typeface="Courier New"/>
              </a:rPr>
              <a:t>class</a:t>
            </a:r>
            <a:r>
              <a:rPr lang="ru-RU" sz="1100">
                <a:solidFill>
                  <a:srgbClr val="000000"/>
                </a:solidFill>
                <a:latin typeface="Courier New"/>
                <a:ea typeface="Courier New"/>
                <a:cs typeface="Courier New"/>
                <a:sym typeface="Courier New"/>
              </a:rPr>
              <a:t>, String.</a:t>
            </a:r>
            <a:r>
              <a:rPr b="1" lang="ru-RU" sz="1100">
                <a:solidFill>
                  <a:srgbClr val="000080"/>
                </a:solidFill>
                <a:latin typeface="Courier New"/>
                <a:ea typeface="Courier New"/>
                <a:cs typeface="Courier New"/>
                <a:sym typeface="Courier New"/>
              </a:rPr>
              <a:t>class</a:t>
            </a:r>
            <a:endParaRPr b="1" sz="1100">
              <a:solidFill>
                <a:srgbClr val="000080"/>
              </a:solidFill>
              <a:latin typeface="Courier New"/>
              <a:ea typeface="Courier New"/>
              <a:cs typeface="Courier New"/>
              <a:sym typeface="Courier New"/>
            </a:endParaRPr>
          </a:p>
          <a:p>
            <a:pPr indent="0" lvl="0" marL="69850" rtl="0" algn="l">
              <a:lnSpc>
                <a:spcPct val="100000"/>
              </a:lnSpc>
              <a:spcBef>
                <a:spcPts val="0"/>
              </a:spcBef>
              <a:spcAft>
                <a:spcPts val="0"/>
              </a:spcAft>
              <a:buSzPts val="1800"/>
              <a:buNone/>
            </a:pPr>
            <a:r>
              <a:rPr b="1" lang="ru-RU" sz="1100">
                <a:solidFill>
                  <a:srgbClr val="000080"/>
                </a:solidFill>
                <a:latin typeface="Courier New"/>
                <a:ea typeface="Courier New"/>
                <a:cs typeface="Courier New"/>
                <a:sym typeface="Courier New"/>
              </a:rPr>
              <a:t>  </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Constructor&lt;App&gt; constructor = clazz.getConstructor(argTypes);</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App app = constructor.newInstance(</a:t>
            </a:r>
            <a:r>
              <a:rPr lang="ru-RU" sz="1100">
                <a:solidFill>
                  <a:srgbClr val="0000FF"/>
                </a:solidFill>
                <a:latin typeface="Courier New"/>
                <a:ea typeface="Courier New"/>
                <a:cs typeface="Courier New"/>
                <a:sym typeface="Courier New"/>
              </a:rPr>
              <a:t>1</a:t>
            </a:r>
            <a:r>
              <a:rPr lang="ru-RU" sz="1100">
                <a:solidFill>
                  <a:srgbClr val="000000"/>
                </a:solidFill>
                <a:latin typeface="Courier New"/>
                <a:ea typeface="Courier New"/>
                <a:cs typeface="Courier New"/>
                <a:sym typeface="Courier New"/>
              </a:rPr>
              <a:t>, </a:t>
            </a:r>
            <a:r>
              <a:rPr b="1" lang="ru-RU" sz="1100">
                <a:solidFill>
                  <a:srgbClr val="008000"/>
                </a:solidFill>
                <a:latin typeface="Courier New"/>
                <a:ea typeface="Courier New"/>
                <a:cs typeface="Courier New"/>
                <a:sym typeface="Courier New"/>
              </a:rPr>
              <a:t>“App"</a:t>
            </a:r>
            <a:r>
              <a:rPr lang="ru-RU" sz="1100">
                <a:solidFill>
                  <a:srgbClr val="000000"/>
                </a:solidFill>
                <a:latin typeface="Courier New"/>
                <a:ea typeface="Courier New"/>
                <a:cs typeface="Courier New"/>
                <a:sym typeface="Courier New"/>
              </a:rPr>
              <a:t>, </a:t>
            </a:r>
            <a:r>
              <a:rPr b="1" lang="ru-RU" sz="1100">
                <a:solidFill>
                  <a:srgbClr val="008000"/>
                </a:solidFill>
                <a:latin typeface="Courier New"/>
                <a:ea typeface="Courier New"/>
                <a:cs typeface="Courier New"/>
                <a:sym typeface="Courier New"/>
              </a:rPr>
              <a:t>"Some App desc"</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log(app); //</a:t>
            </a:r>
            <a:r>
              <a:rPr i="1" lang="ru-RU" sz="1100">
                <a:solidFill>
                  <a:srgbClr val="808080"/>
                </a:solidFill>
                <a:latin typeface="Courier New"/>
                <a:ea typeface="Courier New"/>
                <a:cs typeface="Courier New"/>
                <a:sym typeface="Courier New"/>
              </a:rPr>
              <a:t>App{id=1, name=‘App’, description=‘Some App desc’}</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a:t>
            </a:r>
            <a:r>
              <a:rPr b="1" lang="ru-RU" sz="1100">
                <a:solidFill>
                  <a:srgbClr val="000080"/>
                </a:solidFill>
                <a:latin typeface="Courier New"/>
                <a:ea typeface="Courier New"/>
                <a:cs typeface="Courier New"/>
                <a:sym typeface="Courier New"/>
              </a:rPr>
              <a:t>catch </a:t>
            </a:r>
            <a:r>
              <a:rPr lang="ru-RU" sz="1100">
                <a:solidFill>
                  <a:srgbClr val="000000"/>
                </a:solidFill>
                <a:latin typeface="Courier New"/>
                <a:ea typeface="Courier New"/>
                <a:cs typeface="Courier New"/>
                <a:sym typeface="Courier New"/>
              </a:rPr>
              <a:t>(Exception e) {</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log(</a:t>
            </a:r>
            <a:r>
              <a:rPr b="1" lang="ru-RU" sz="1100">
                <a:solidFill>
                  <a:srgbClr val="008000"/>
                </a:solidFill>
                <a:latin typeface="Courier New"/>
                <a:ea typeface="Courier New"/>
                <a:cs typeface="Courier New"/>
                <a:sym typeface="Courier New"/>
              </a:rPr>
              <a:t>"Error: {}"</a:t>
            </a:r>
            <a:r>
              <a:rPr lang="ru-RU" sz="1100">
                <a:solidFill>
                  <a:srgbClr val="000000"/>
                </a:solidFill>
                <a:latin typeface="Courier New"/>
                <a:ea typeface="Courier New"/>
                <a:cs typeface="Courier New"/>
                <a:sym typeface="Courier New"/>
              </a:rPr>
              <a:t>, e.getMessage());</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a:t>
            </a:r>
            <a:endParaRPr sz="1100">
              <a:latin typeface="Arial"/>
              <a:ea typeface="Arial"/>
              <a:cs typeface="Arial"/>
              <a:sym typeface="Arial"/>
            </a:endParaRPr>
          </a:p>
        </p:txBody>
      </p:sp>
      <p:sp>
        <p:nvSpPr>
          <p:cNvPr id="176" name="Google Shape;176;p22"/>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Declared fields</a:t>
            </a:r>
            <a:endParaRPr sz="2400"/>
          </a:p>
        </p:txBody>
      </p:sp>
      <p:sp>
        <p:nvSpPr>
          <p:cNvPr id="182" name="Google Shape;182;p23"/>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ru-RU" sz="2000"/>
              <a:t>includes public, protected, default (package) access, and private fields, but excludes inherited fields</a:t>
            </a:r>
            <a:endParaRPr/>
          </a:p>
          <a:p>
            <a:pPr indent="0" lvl="0" marL="114300" rtl="0" algn="l">
              <a:lnSpc>
                <a:spcPct val="100000"/>
              </a:lnSpc>
              <a:spcBef>
                <a:spcPts val="600"/>
              </a:spcBef>
              <a:spcAft>
                <a:spcPts val="0"/>
              </a:spcAft>
              <a:buSzPts val="1800"/>
              <a:buNone/>
            </a:pPr>
            <a:r>
              <a:t/>
            </a:r>
            <a:endParaRPr sz="1100"/>
          </a:p>
          <a:p>
            <a:pPr indent="0" lvl="0" marL="114300" rtl="0" algn="l">
              <a:lnSpc>
                <a:spcPct val="100000"/>
              </a:lnSpc>
              <a:spcBef>
                <a:spcPts val="600"/>
              </a:spcBef>
              <a:spcAft>
                <a:spcPts val="0"/>
              </a:spcAft>
              <a:buSzPts val="1800"/>
              <a:buNone/>
            </a:pPr>
            <a:r>
              <a:t/>
            </a:r>
            <a:endParaRPr sz="1100"/>
          </a:p>
          <a:p>
            <a:pPr indent="0" lvl="0" marL="114300" rtl="0" algn="l">
              <a:lnSpc>
                <a:spcPct val="100000"/>
              </a:lnSpc>
              <a:spcBef>
                <a:spcPts val="600"/>
              </a:spcBef>
              <a:spcAft>
                <a:spcPts val="0"/>
              </a:spcAft>
              <a:buSzPts val="1800"/>
              <a:buNone/>
            </a:pPr>
            <a:r>
              <a:rPr lang="ru-RU" sz="1100">
                <a:solidFill>
                  <a:srgbClr val="000000"/>
                </a:solidFill>
                <a:latin typeface="Courier New"/>
                <a:ea typeface="Courier New"/>
                <a:cs typeface="Courier New"/>
                <a:sym typeface="Courier New"/>
              </a:rPr>
              <a:t>Class&lt;App&gt; clazz = App.</a:t>
            </a:r>
            <a:r>
              <a:rPr b="1" lang="ru-RU" sz="1100">
                <a:solidFill>
                  <a:srgbClr val="000080"/>
                </a:solidFill>
                <a:latin typeface="Courier New"/>
                <a:ea typeface="Courier New"/>
                <a:cs typeface="Courier New"/>
                <a:sym typeface="Courier New"/>
              </a:rPr>
              <a:t>class</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Field[] declaredFields = clazz.getDeclaredFields();</a:t>
            </a:r>
            <a:br>
              <a:rPr lang="ru-RU" sz="1100">
                <a:solidFill>
                  <a:srgbClr val="000000"/>
                </a:solidFill>
                <a:latin typeface="Courier New"/>
                <a:ea typeface="Courier New"/>
                <a:cs typeface="Courier New"/>
                <a:sym typeface="Courier New"/>
              </a:rPr>
            </a:br>
            <a:r>
              <a:rPr b="1" lang="ru-RU" sz="1100">
                <a:solidFill>
                  <a:srgbClr val="000080"/>
                </a:solidFill>
                <a:latin typeface="Courier New"/>
                <a:ea typeface="Courier New"/>
                <a:cs typeface="Courier New"/>
                <a:sym typeface="Courier New"/>
              </a:rPr>
              <a:t>for </a:t>
            </a:r>
            <a:r>
              <a:rPr lang="ru-RU" sz="1100">
                <a:solidFill>
                  <a:srgbClr val="000000"/>
                </a:solidFill>
                <a:latin typeface="Courier New"/>
                <a:ea typeface="Courier New"/>
                <a:cs typeface="Courier New"/>
                <a:sym typeface="Courier New"/>
              </a:rPr>
              <a:t>(Field field : declaredFields) {</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log(</a:t>
            </a:r>
            <a:r>
              <a:rPr b="1" lang="ru-RU" sz="1100">
                <a:solidFill>
                  <a:srgbClr val="008000"/>
                </a:solidFill>
                <a:latin typeface="Courier New"/>
                <a:ea typeface="Courier New"/>
                <a:cs typeface="Courier New"/>
                <a:sym typeface="Courier New"/>
              </a:rPr>
              <a:t>"</a:t>
            </a:r>
            <a:r>
              <a:rPr b="1" lang="ru-RU" sz="1100">
                <a:solidFill>
                  <a:srgbClr val="000080"/>
                </a:solidFill>
                <a:latin typeface="Courier New"/>
                <a:ea typeface="Courier New"/>
                <a:cs typeface="Courier New"/>
                <a:sym typeface="Courier New"/>
              </a:rPr>
              <a:t>\t</a:t>
            </a:r>
            <a:r>
              <a:rPr b="1" lang="ru-RU" sz="1100">
                <a:solidFill>
                  <a:srgbClr val="008000"/>
                </a:solidFill>
                <a:latin typeface="Courier New"/>
                <a:ea typeface="Courier New"/>
                <a:cs typeface="Courier New"/>
                <a:sym typeface="Courier New"/>
              </a:rPr>
              <a:t>" </a:t>
            </a:r>
            <a:r>
              <a:rPr lang="ru-RU" sz="1100">
                <a:solidFill>
                  <a:srgbClr val="000000"/>
                </a:solidFill>
                <a:latin typeface="Courier New"/>
                <a:ea typeface="Courier New"/>
                <a:cs typeface="Courier New"/>
                <a:sym typeface="Courier New"/>
              </a:rPr>
              <a:t>+ field);</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p:txBody>
      </p:sp>
      <p:sp>
        <p:nvSpPr>
          <p:cNvPr id="183" name="Google Shape;183;p23"/>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6"/>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Lesson goals</a:t>
            </a:r>
            <a:endParaRPr/>
          </a:p>
        </p:txBody>
      </p:sp>
      <p:sp>
        <p:nvSpPr>
          <p:cNvPr id="39" name="Google Shape;39;p6"/>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ru-RU"/>
              <a:t>JVM and Memory</a:t>
            </a:r>
            <a:endParaRPr/>
          </a:p>
          <a:p>
            <a:pPr indent="-342900" lvl="0" marL="457200" rtl="0" algn="l">
              <a:lnSpc>
                <a:spcPct val="100000"/>
              </a:lnSpc>
              <a:spcBef>
                <a:spcPts val="600"/>
              </a:spcBef>
              <a:spcAft>
                <a:spcPts val="0"/>
              </a:spcAft>
              <a:buClr>
                <a:schemeClr val="accent6"/>
              </a:buClr>
              <a:buSzPts val="1800"/>
              <a:buChar char="▷"/>
            </a:pPr>
            <a:r>
              <a:rPr lang="ru-RU"/>
              <a:t>java.lang.reflect</a:t>
            </a:r>
            <a:endParaRPr/>
          </a:p>
          <a:p>
            <a:pPr indent="-342900" lvl="0" marL="457200" rtl="0" algn="l">
              <a:lnSpc>
                <a:spcPct val="100000"/>
              </a:lnSpc>
              <a:spcBef>
                <a:spcPts val="600"/>
              </a:spcBef>
              <a:spcAft>
                <a:spcPts val="0"/>
              </a:spcAft>
              <a:buClr>
                <a:schemeClr val="accent6"/>
              </a:buClr>
              <a:buSzPts val="1800"/>
              <a:buChar char="▷"/>
            </a:pPr>
            <a:r>
              <a:rPr lang="ru-RU"/>
              <a:t>java.lang.annotation</a:t>
            </a:r>
            <a:endParaRPr/>
          </a:p>
        </p:txBody>
      </p:sp>
      <p:sp>
        <p:nvSpPr>
          <p:cNvPr id="40" name="Google Shape;40;p6"/>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Fields</a:t>
            </a:r>
            <a:endParaRPr sz="2400"/>
          </a:p>
        </p:txBody>
      </p:sp>
      <p:sp>
        <p:nvSpPr>
          <p:cNvPr id="189" name="Google Shape;189;p24"/>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ru-RU" sz="2000"/>
              <a:t>includes all the public fields up the entire class hierarchy</a:t>
            </a:r>
            <a:endParaRPr/>
          </a:p>
          <a:p>
            <a:pPr indent="0" lvl="0" marL="114300" rtl="0" algn="l">
              <a:lnSpc>
                <a:spcPct val="100000"/>
              </a:lnSpc>
              <a:spcBef>
                <a:spcPts val="600"/>
              </a:spcBef>
              <a:spcAft>
                <a:spcPts val="0"/>
              </a:spcAft>
              <a:buSzPts val="1800"/>
              <a:buNone/>
            </a:pPr>
            <a:r>
              <a:t/>
            </a:r>
            <a:endParaRPr sz="1100">
              <a:solidFill>
                <a:srgbClr val="000000"/>
              </a:solidFill>
              <a:latin typeface="Courier New"/>
              <a:ea typeface="Courier New"/>
              <a:cs typeface="Courier New"/>
              <a:sym typeface="Courier New"/>
            </a:endParaRPr>
          </a:p>
          <a:p>
            <a:pPr indent="0" lvl="0" marL="114300" rtl="0" algn="l">
              <a:lnSpc>
                <a:spcPct val="100000"/>
              </a:lnSpc>
              <a:spcBef>
                <a:spcPts val="600"/>
              </a:spcBef>
              <a:spcAft>
                <a:spcPts val="0"/>
              </a:spcAft>
              <a:buSzPts val="1800"/>
              <a:buNone/>
            </a:pPr>
            <a:r>
              <a:t/>
            </a:r>
            <a:endParaRPr sz="1100">
              <a:solidFill>
                <a:srgbClr val="000000"/>
              </a:solidFill>
              <a:latin typeface="Courier New"/>
              <a:ea typeface="Courier New"/>
              <a:cs typeface="Courier New"/>
              <a:sym typeface="Courier New"/>
            </a:endParaRPr>
          </a:p>
          <a:p>
            <a:pPr indent="0" lvl="0" marL="114300" rtl="0" algn="l">
              <a:lnSpc>
                <a:spcPct val="100000"/>
              </a:lnSpc>
              <a:spcBef>
                <a:spcPts val="600"/>
              </a:spcBef>
              <a:spcAft>
                <a:spcPts val="0"/>
              </a:spcAft>
              <a:buSzPts val="1800"/>
              <a:buNone/>
            </a:pPr>
            <a:r>
              <a:rPr lang="ru-RU" sz="1100">
                <a:solidFill>
                  <a:srgbClr val="000000"/>
                </a:solidFill>
                <a:latin typeface="Courier New"/>
                <a:ea typeface="Courier New"/>
                <a:cs typeface="Courier New"/>
                <a:sym typeface="Courier New"/>
              </a:rPr>
              <a:t>Class&lt;App&gt; clazz = App.</a:t>
            </a:r>
            <a:r>
              <a:rPr b="1" lang="ru-RU" sz="1100">
                <a:solidFill>
                  <a:srgbClr val="000080"/>
                </a:solidFill>
                <a:latin typeface="Courier New"/>
                <a:ea typeface="Courier New"/>
                <a:cs typeface="Courier New"/>
                <a:sym typeface="Courier New"/>
              </a:rPr>
              <a:t>class</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Field[] fields = clazz.getFields();</a:t>
            </a:r>
            <a:br>
              <a:rPr lang="ru-RU" sz="1100">
                <a:solidFill>
                  <a:srgbClr val="000000"/>
                </a:solidFill>
                <a:latin typeface="Courier New"/>
                <a:ea typeface="Courier New"/>
                <a:cs typeface="Courier New"/>
                <a:sym typeface="Courier New"/>
              </a:rPr>
            </a:br>
            <a:r>
              <a:rPr b="1" lang="ru-RU" sz="1100">
                <a:solidFill>
                  <a:srgbClr val="000080"/>
                </a:solidFill>
                <a:latin typeface="Courier New"/>
                <a:ea typeface="Courier New"/>
                <a:cs typeface="Courier New"/>
                <a:sym typeface="Courier New"/>
              </a:rPr>
              <a:t>for </a:t>
            </a:r>
            <a:r>
              <a:rPr lang="ru-RU" sz="1100">
                <a:solidFill>
                  <a:srgbClr val="000000"/>
                </a:solidFill>
                <a:latin typeface="Courier New"/>
                <a:ea typeface="Courier New"/>
                <a:cs typeface="Courier New"/>
                <a:sym typeface="Courier New"/>
              </a:rPr>
              <a:t>(Field field : fields) {</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log(</a:t>
            </a:r>
            <a:r>
              <a:rPr b="1" lang="ru-RU" sz="1100">
                <a:solidFill>
                  <a:srgbClr val="008000"/>
                </a:solidFill>
                <a:latin typeface="Courier New"/>
                <a:ea typeface="Courier New"/>
                <a:cs typeface="Courier New"/>
                <a:sym typeface="Courier New"/>
              </a:rPr>
              <a:t>"</a:t>
            </a:r>
            <a:r>
              <a:rPr b="1" lang="ru-RU" sz="1100">
                <a:solidFill>
                  <a:srgbClr val="000080"/>
                </a:solidFill>
                <a:latin typeface="Courier New"/>
                <a:ea typeface="Courier New"/>
                <a:cs typeface="Courier New"/>
                <a:sym typeface="Courier New"/>
              </a:rPr>
              <a:t>\t</a:t>
            </a:r>
            <a:r>
              <a:rPr b="1" lang="ru-RU" sz="1100">
                <a:solidFill>
                  <a:srgbClr val="008000"/>
                </a:solidFill>
                <a:latin typeface="Courier New"/>
                <a:ea typeface="Courier New"/>
                <a:cs typeface="Courier New"/>
                <a:sym typeface="Courier New"/>
              </a:rPr>
              <a:t>" </a:t>
            </a:r>
            <a:r>
              <a:rPr lang="ru-RU" sz="1100">
                <a:solidFill>
                  <a:srgbClr val="000000"/>
                </a:solidFill>
                <a:latin typeface="Courier New"/>
                <a:ea typeface="Courier New"/>
                <a:cs typeface="Courier New"/>
                <a:sym typeface="Courier New"/>
              </a:rPr>
              <a:t>+ field);</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p:txBody>
      </p:sp>
      <p:sp>
        <p:nvSpPr>
          <p:cNvPr id="190" name="Google Shape;190;p24"/>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Declared methods</a:t>
            </a:r>
            <a:endParaRPr sz="2400"/>
          </a:p>
        </p:txBody>
      </p:sp>
      <p:sp>
        <p:nvSpPr>
          <p:cNvPr id="196" name="Google Shape;196;p25"/>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ru-RU" sz="2000"/>
              <a:t>includes public, protected, default (package) access, and private methods, but excluding inherited methods</a:t>
            </a:r>
            <a:endParaRPr/>
          </a:p>
          <a:p>
            <a:pPr indent="0" lvl="0" marL="114300" rtl="0" algn="l">
              <a:lnSpc>
                <a:spcPct val="100000"/>
              </a:lnSpc>
              <a:spcBef>
                <a:spcPts val="600"/>
              </a:spcBef>
              <a:spcAft>
                <a:spcPts val="0"/>
              </a:spcAft>
              <a:buSzPts val="1800"/>
              <a:buNone/>
            </a:pPr>
            <a:r>
              <a:t/>
            </a:r>
            <a:endParaRPr sz="1100">
              <a:solidFill>
                <a:srgbClr val="000000"/>
              </a:solidFill>
              <a:latin typeface="Courier New"/>
              <a:ea typeface="Courier New"/>
              <a:cs typeface="Courier New"/>
              <a:sym typeface="Courier New"/>
            </a:endParaRPr>
          </a:p>
          <a:p>
            <a:pPr indent="0" lvl="0" marL="114300" rtl="0" algn="l">
              <a:lnSpc>
                <a:spcPct val="100000"/>
              </a:lnSpc>
              <a:spcBef>
                <a:spcPts val="600"/>
              </a:spcBef>
              <a:spcAft>
                <a:spcPts val="0"/>
              </a:spcAft>
              <a:buSzPts val="1800"/>
              <a:buNone/>
            </a:pPr>
            <a:r>
              <a:t/>
            </a:r>
            <a:endParaRPr sz="1100">
              <a:solidFill>
                <a:srgbClr val="000000"/>
              </a:solidFill>
              <a:latin typeface="Courier New"/>
              <a:ea typeface="Courier New"/>
              <a:cs typeface="Courier New"/>
              <a:sym typeface="Courier New"/>
            </a:endParaRPr>
          </a:p>
          <a:p>
            <a:pPr indent="0" lvl="0" marL="114300" rtl="0" algn="l">
              <a:lnSpc>
                <a:spcPct val="100000"/>
              </a:lnSpc>
              <a:spcBef>
                <a:spcPts val="600"/>
              </a:spcBef>
              <a:spcAft>
                <a:spcPts val="0"/>
              </a:spcAft>
              <a:buSzPts val="1800"/>
              <a:buNone/>
            </a:pPr>
            <a:r>
              <a:rPr lang="ru-RU" sz="1100">
                <a:solidFill>
                  <a:srgbClr val="000000"/>
                </a:solidFill>
                <a:latin typeface="Courier New"/>
                <a:ea typeface="Courier New"/>
                <a:cs typeface="Courier New"/>
                <a:sym typeface="Courier New"/>
              </a:rPr>
              <a:t>Class&lt;App&gt; clazz = App.</a:t>
            </a:r>
            <a:r>
              <a:rPr b="1" lang="ru-RU" sz="1100">
                <a:solidFill>
                  <a:srgbClr val="000080"/>
                </a:solidFill>
                <a:latin typeface="Courier New"/>
                <a:ea typeface="Courier New"/>
                <a:cs typeface="Courier New"/>
                <a:sym typeface="Courier New"/>
              </a:rPr>
              <a:t>class</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Method[] declaredMethods = clazz.getDeclaredMethods();</a:t>
            </a:r>
            <a:br>
              <a:rPr lang="ru-RU" sz="1100">
                <a:solidFill>
                  <a:srgbClr val="000000"/>
                </a:solidFill>
                <a:latin typeface="Courier New"/>
                <a:ea typeface="Courier New"/>
                <a:cs typeface="Courier New"/>
                <a:sym typeface="Courier New"/>
              </a:rPr>
            </a:br>
            <a:r>
              <a:rPr b="1" lang="ru-RU" sz="1100">
                <a:solidFill>
                  <a:srgbClr val="000080"/>
                </a:solidFill>
                <a:latin typeface="Courier New"/>
                <a:ea typeface="Courier New"/>
                <a:cs typeface="Courier New"/>
                <a:sym typeface="Courier New"/>
              </a:rPr>
              <a:t>for </a:t>
            </a:r>
            <a:r>
              <a:rPr lang="ru-RU" sz="1100">
                <a:solidFill>
                  <a:srgbClr val="000000"/>
                </a:solidFill>
                <a:latin typeface="Courier New"/>
                <a:ea typeface="Courier New"/>
                <a:cs typeface="Courier New"/>
                <a:sym typeface="Courier New"/>
              </a:rPr>
              <a:t>(Method method : declaredMethods) {</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log(</a:t>
            </a:r>
            <a:r>
              <a:rPr b="1" lang="ru-RU" sz="1100">
                <a:solidFill>
                  <a:srgbClr val="008000"/>
                </a:solidFill>
                <a:latin typeface="Courier New"/>
                <a:ea typeface="Courier New"/>
                <a:cs typeface="Courier New"/>
                <a:sym typeface="Courier New"/>
              </a:rPr>
              <a:t>"</a:t>
            </a:r>
            <a:r>
              <a:rPr b="1" lang="ru-RU" sz="1100">
                <a:solidFill>
                  <a:srgbClr val="000080"/>
                </a:solidFill>
                <a:latin typeface="Courier New"/>
                <a:ea typeface="Courier New"/>
                <a:cs typeface="Courier New"/>
                <a:sym typeface="Courier New"/>
              </a:rPr>
              <a:t>\t</a:t>
            </a:r>
            <a:r>
              <a:rPr b="1" lang="ru-RU" sz="1100">
                <a:solidFill>
                  <a:srgbClr val="008000"/>
                </a:solidFill>
                <a:latin typeface="Courier New"/>
                <a:ea typeface="Courier New"/>
                <a:cs typeface="Courier New"/>
                <a:sym typeface="Courier New"/>
              </a:rPr>
              <a:t>" </a:t>
            </a:r>
            <a:r>
              <a:rPr lang="ru-RU" sz="1100">
                <a:solidFill>
                  <a:srgbClr val="000000"/>
                </a:solidFill>
                <a:latin typeface="Courier New"/>
                <a:ea typeface="Courier New"/>
                <a:cs typeface="Courier New"/>
                <a:sym typeface="Courier New"/>
              </a:rPr>
              <a:t>+ method);</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a:t>
            </a:r>
            <a:endParaRPr sz="2000">
              <a:solidFill>
                <a:srgbClr val="000000"/>
              </a:solidFill>
              <a:latin typeface="Courier New"/>
              <a:ea typeface="Courier New"/>
              <a:cs typeface="Courier New"/>
              <a:sym typeface="Courier New"/>
            </a:endParaRPr>
          </a:p>
        </p:txBody>
      </p:sp>
      <p:sp>
        <p:nvSpPr>
          <p:cNvPr id="197" name="Google Shape;197;p25"/>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Methods</a:t>
            </a:r>
            <a:endParaRPr sz="2400"/>
          </a:p>
        </p:txBody>
      </p:sp>
      <p:sp>
        <p:nvSpPr>
          <p:cNvPr id="203" name="Google Shape;203;p26"/>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ru-RU" sz="2000"/>
              <a:t>includes all the public methods up the entire class hierarchy</a:t>
            </a:r>
            <a:endParaRPr/>
          </a:p>
          <a:p>
            <a:pPr indent="0" lvl="0" marL="114300" rtl="0" algn="l">
              <a:lnSpc>
                <a:spcPct val="100000"/>
              </a:lnSpc>
              <a:spcBef>
                <a:spcPts val="600"/>
              </a:spcBef>
              <a:spcAft>
                <a:spcPts val="0"/>
              </a:spcAft>
              <a:buSzPts val="1800"/>
              <a:buNone/>
            </a:pPr>
            <a:r>
              <a:t/>
            </a:r>
            <a:endParaRPr sz="1100">
              <a:solidFill>
                <a:srgbClr val="000000"/>
              </a:solidFill>
              <a:latin typeface="Courier New"/>
              <a:ea typeface="Courier New"/>
              <a:cs typeface="Courier New"/>
              <a:sym typeface="Courier New"/>
            </a:endParaRPr>
          </a:p>
          <a:p>
            <a:pPr indent="0" lvl="0" marL="114300" rtl="0" algn="l">
              <a:lnSpc>
                <a:spcPct val="100000"/>
              </a:lnSpc>
              <a:spcBef>
                <a:spcPts val="600"/>
              </a:spcBef>
              <a:spcAft>
                <a:spcPts val="0"/>
              </a:spcAft>
              <a:buSzPts val="1800"/>
              <a:buNone/>
            </a:pPr>
            <a:r>
              <a:t/>
            </a:r>
            <a:endParaRPr sz="1100">
              <a:solidFill>
                <a:srgbClr val="000000"/>
              </a:solidFill>
              <a:latin typeface="Courier New"/>
              <a:ea typeface="Courier New"/>
              <a:cs typeface="Courier New"/>
              <a:sym typeface="Courier New"/>
            </a:endParaRPr>
          </a:p>
          <a:p>
            <a:pPr indent="0" lvl="0" marL="114300" rtl="0" algn="l">
              <a:lnSpc>
                <a:spcPct val="100000"/>
              </a:lnSpc>
              <a:spcBef>
                <a:spcPts val="600"/>
              </a:spcBef>
              <a:spcAft>
                <a:spcPts val="0"/>
              </a:spcAft>
              <a:buSzPts val="1800"/>
              <a:buNone/>
            </a:pPr>
            <a:r>
              <a:rPr lang="ru-RU" sz="1100">
                <a:solidFill>
                  <a:srgbClr val="000000"/>
                </a:solidFill>
                <a:latin typeface="Courier New"/>
                <a:ea typeface="Courier New"/>
                <a:cs typeface="Courier New"/>
                <a:sym typeface="Courier New"/>
              </a:rPr>
              <a:t>Class&lt;App&gt; clazz = App.</a:t>
            </a:r>
            <a:r>
              <a:rPr b="1" lang="ru-RU" sz="1100">
                <a:solidFill>
                  <a:srgbClr val="000080"/>
                </a:solidFill>
                <a:latin typeface="Courier New"/>
                <a:ea typeface="Courier New"/>
                <a:cs typeface="Courier New"/>
                <a:sym typeface="Courier New"/>
              </a:rPr>
              <a:t>class</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Method[] methods = clazz.getMethods();</a:t>
            </a:r>
            <a:br>
              <a:rPr lang="ru-RU" sz="1100">
                <a:solidFill>
                  <a:srgbClr val="000000"/>
                </a:solidFill>
                <a:latin typeface="Courier New"/>
                <a:ea typeface="Courier New"/>
                <a:cs typeface="Courier New"/>
                <a:sym typeface="Courier New"/>
              </a:rPr>
            </a:br>
            <a:r>
              <a:rPr b="1" lang="ru-RU" sz="1100">
                <a:solidFill>
                  <a:srgbClr val="000080"/>
                </a:solidFill>
                <a:latin typeface="Courier New"/>
                <a:ea typeface="Courier New"/>
                <a:cs typeface="Courier New"/>
                <a:sym typeface="Courier New"/>
              </a:rPr>
              <a:t>for </a:t>
            </a:r>
            <a:r>
              <a:rPr lang="ru-RU" sz="1100">
                <a:solidFill>
                  <a:srgbClr val="000000"/>
                </a:solidFill>
                <a:latin typeface="Courier New"/>
                <a:ea typeface="Courier New"/>
                <a:cs typeface="Courier New"/>
                <a:sym typeface="Courier New"/>
              </a:rPr>
              <a:t>(Method method : methods) {</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log(</a:t>
            </a:r>
            <a:r>
              <a:rPr b="1" lang="ru-RU" sz="1100">
                <a:solidFill>
                  <a:srgbClr val="008000"/>
                </a:solidFill>
                <a:latin typeface="Courier New"/>
                <a:ea typeface="Courier New"/>
                <a:cs typeface="Courier New"/>
                <a:sym typeface="Courier New"/>
              </a:rPr>
              <a:t>"</a:t>
            </a:r>
            <a:r>
              <a:rPr b="1" lang="ru-RU" sz="1100">
                <a:solidFill>
                  <a:srgbClr val="000080"/>
                </a:solidFill>
                <a:latin typeface="Courier New"/>
                <a:ea typeface="Courier New"/>
                <a:cs typeface="Courier New"/>
                <a:sym typeface="Courier New"/>
              </a:rPr>
              <a:t>\t</a:t>
            </a:r>
            <a:r>
              <a:rPr b="1" lang="ru-RU" sz="1100">
                <a:solidFill>
                  <a:srgbClr val="008000"/>
                </a:solidFill>
                <a:latin typeface="Courier New"/>
                <a:ea typeface="Courier New"/>
                <a:cs typeface="Courier New"/>
                <a:sym typeface="Courier New"/>
              </a:rPr>
              <a:t>" </a:t>
            </a:r>
            <a:r>
              <a:rPr lang="ru-RU" sz="1100">
                <a:solidFill>
                  <a:srgbClr val="000000"/>
                </a:solidFill>
                <a:latin typeface="Courier New"/>
                <a:ea typeface="Courier New"/>
                <a:cs typeface="Courier New"/>
                <a:sym typeface="Courier New"/>
              </a:rPr>
              <a:t>+ method);</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p:txBody>
      </p:sp>
      <p:sp>
        <p:nvSpPr>
          <p:cNvPr id="204" name="Google Shape;204;p26"/>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Invisible field update</a:t>
            </a:r>
            <a:endParaRPr sz="2400"/>
          </a:p>
        </p:txBody>
      </p:sp>
      <p:sp>
        <p:nvSpPr>
          <p:cNvPr id="210" name="Google Shape;210;p27"/>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lang="ru-RU" sz="1100">
                <a:solidFill>
                  <a:srgbClr val="000000"/>
                </a:solidFill>
                <a:latin typeface="Courier New"/>
                <a:ea typeface="Courier New"/>
                <a:cs typeface="Courier New"/>
                <a:sym typeface="Courier New"/>
              </a:rPr>
              <a:t>Class&lt;User&gt; userClass = User.</a:t>
            </a:r>
            <a:r>
              <a:rPr b="1" lang="ru-RU" sz="1100">
                <a:solidFill>
                  <a:srgbClr val="000080"/>
                </a:solidFill>
                <a:latin typeface="Courier New"/>
                <a:ea typeface="Courier New"/>
                <a:cs typeface="Courier New"/>
                <a:sym typeface="Courier New"/>
              </a:rPr>
              <a:t>class</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User user = </a:t>
            </a:r>
            <a:r>
              <a:rPr b="1" lang="ru-RU" sz="1100">
                <a:solidFill>
                  <a:srgbClr val="000080"/>
                </a:solidFill>
                <a:latin typeface="Courier New"/>
                <a:ea typeface="Courier New"/>
                <a:cs typeface="Courier New"/>
                <a:sym typeface="Courier New"/>
              </a:rPr>
              <a:t>new </a:t>
            </a:r>
            <a:r>
              <a:rPr lang="ru-RU" sz="1100">
                <a:solidFill>
                  <a:srgbClr val="000000"/>
                </a:solidFill>
                <a:latin typeface="Courier New"/>
                <a:ea typeface="Courier New"/>
                <a:cs typeface="Courier New"/>
                <a:sym typeface="Courier New"/>
              </a:rPr>
              <a:t>User(</a:t>
            </a:r>
            <a:r>
              <a:rPr lang="ru-RU" sz="1100">
                <a:solidFill>
                  <a:srgbClr val="0000FF"/>
                </a:solidFill>
                <a:latin typeface="Courier New"/>
                <a:ea typeface="Courier New"/>
                <a:cs typeface="Courier New"/>
                <a:sym typeface="Courier New"/>
              </a:rPr>
              <a:t>1</a:t>
            </a:r>
            <a:r>
              <a:rPr lang="ru-RU" sz="1100">
                <a:solidFill>
                  <a:srgbClr val="000000"/>
                </a:solidFill>
                <a:latin typeface="Courier New"/>
                <a:ea typeface="Courier New"/>
                <a:cs typeface="Courier New"/>
                <a:sym typeface="Courier New"/>
              </a:rPr>
              <a:t>, </a:t>
            </a:r>
            <a:r>
              <a:rPr b="1" lang="ru-RU" sz="1100">
                <a:solidFill>
                  <a:srgbClr val="008000"/>
                </a:solidFill>
                <a:latin typeface="Courier New"/>
                <a:ea typeface="Courier New"/>
                <a:cs typeface="Courier New"/>
                <a:sym typeface="Courier New"/>
              </a:rPr>
              <a:t>"John"</a:t>
            </a:r>
            <a:r>
              <a:rPr lang="ru-RU" sz="1100">
                <a:solidFill>
                  <a:srgbClr val="000000"/>
                </a:solidFill>
                <a:latin typeface="Courier New"/>
                <a:ea typeface="Courier New"/>
                <a:cs typeface="Courier New"/>
                <a:sym typeface="Courier New"/>
              </a:rPr>
              <a:t>, </a:t>
            </a:r>
            <a:r>
              <a:rPr lang="ru-RU" sz="1100">
                <a:solidFill>
                  <a:srgbClr val="0000FF"/>
                </a:solidFill>
                <a:latin typeface="Courier New"/>
                <a:ea typeface="Courier New"/>
                <a:cs typeface="Courier New"/>
                <a:sym typeface="Courier New"/>
              </a:rPr>
              <a:t>20</a:t>
            </a:r>
            <a:r>
              <a:rPr lang="ru-RU" sz="1100">
                <a:solidFill>
                  <a:srgbClr val="000000"/>
                </a:solidFill>
                <a:latin typeface="Courier New"/>
                <a:ea typeface="Courier New"/>
                <a:cs typeface="Courier New"/>
                <a:sym typeface="Courier New"/>
              </a:rPr>
              <a:t>, </a:t>
            </a:r>
            <a:r>
              <a:rPr b="1" lang="ru-RU" sz="1100">
                <a:solidFill>
                  <a:srgbClr val="008000"/>
                </a:solidFill>
                <a:latin typeface="Courier New"/>
                <a:ea typeface="Courier New"/>
                <a:cs typeface="Courier New"/>
                <a:sym typeface="Courier New"/>
              </a:rPr>
              <a:t>"UTF"</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log(user.</a:t>
            </a:r>
            <a:r>
              <a:rPr b="1" lang="ru-RU" sz="1100">
                <a:solidFill>
                  <a:srgbClr val="660E7A"/>
                </a:solidFill>
                <a:latin typeface="Courier New"/>
                <a:ea typeface="Courier New"/>
                <a:cs typeface="Courier New"/>
                <a:sym typeface="Courier New"/>
              </a:rPr>
              <a:t>name</a:t>
            </a:r>
            <a:r>
              <a:rPr lang="ru-RU" sz="1100">
                <a:solidFill>
                  <a:srgbClr val="000000"/>
                </a:solidFill>
                <a:latin typeface="Courier New"/>
                <a:ea typeface="Courier New"/>
                <a:cs typeface="Courier New"/>
                <a:sym typeface="Courier New"/>
              </a:rPr>
              <a:t>); </a:t>
            </a:r>
            <a:r>
              <a:rPr i="1" lang="ru-RU" sz="1100">
                <a:solidFill>
                  <a:srgbClr val="808080"/>
                </a:solidFill>
                <a:latin typeface="Courier New"/>
                <a:ea typeface="Courier New"/>
                <a:cs typeface="Courier New"/>
                <a:sym typeface="Courier New"/>
              </a:rPr>
              <a:t>// John</a:t>
            </a:r>
            <a:br>
              <a:rPr i="1" lang="ru-RU" sz="1100">
                <a:solidFill>
                  <a:srgbClr val="808080"/>
                </a:solidFill>
                <a:latin typeface="Courier New"/>
                <a:ea typeface="Courier New"/>
                <a:cs typeface="Courier New"/>
                <a:sym typeface="Courier New"/>
              </a:rPr>
            </a:br>
            <a:br>
              <a:rPr i="1" lang="ru-RU" sz="1100">
                <a:solidFill>
                  <a:srgbClr val="808080"/>
                </a:solidFill>
                <a:latin typeface="Courier New"/>
                <a:ea typeface="Courier New"/>
                <a:cs typeface="Courier New"/>
                <a:sym typeface="Courier New"/>
              </a:rPr>
            </a:br>
            <a:r>
              <a:rPr b="1" lang="ru-RU" sz="1100">
                <a:solidFill>
                  <a:srgbClr val="000080"/>
                </a:solidFill>
                <a:latin typeface="Courier New"/>
                <a:ea typeface="Courier New"/>
                <a:cs typeface="Courier New"/>
                <a:sym typeface="Courier New"/>
              </a:rPr>
              <a:t>try </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Field nameField = userClass.getDeclaredField(</a:t>
            </a:r>
            <a:r>
              <a:rPr b="1" lang="ru-RU" sz="1100">
                <a:solidFill>
                  <a:srgbClr val="008000"/>
                </a:solidFill>
                <a:latin typeface="Courier New"/>
                <a:ea typeface="Courier New"/>
                <a:cs typeface="Courier New"/>
                <a:sym typeface="Courier New"/>
              </a:rPr>
              <a:t>"name"</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a:t>
            </a:r>
            <a:r>
              <a:rPr i="1" lang="ru-RU" sz="1100" u="sng">
                <a:solidFill>
                  <a:srgbClr val="000000"/>
                </a:solidFill>
                <a:latin typeface="Courier New"/>
                <a:ea typeface="Courier New"/>
                <a:cs typeface="Courier New"/>
                <a:sym typeface="Courier New"/>
              </a:rPr>
              <a:t>nameField.setAccessible(</a:t>
            </a:r>
            <a:r>
              <a:rPr b="1" i="1" lang="ru-RU" sz="1100" u="sng">
                <a:solidFill>
                  <a:srgbClr val="000080"/>
                </a:solidFill>
                <a:latin typeface="Courier New"/>
                <a:ea typeface="Courier New"/>
                <a:cs typeface="Courier New"/>
                <a:sym typeface="Courier New"/>
              </a:rPr>
              <a:t>true</a:t>
            </a:r>
            <a:r>
              <a:rPr i="1" lang="ru-RU" sz="1100" u="sng">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nameField.set(user, </a:t>
            </a:r>
            <a:r>
              <a:rPr b="1" lang="ru-RU" sz="1100">
                <a:solidFill>
                  <a:srgbClr val="008000"/>
                </a:solidFill>
                <a:latin typeface="Courier New"/>
                <a:ea typeface="Courier New"/>
                <a:cs typeface="Courier New"/>
                <a:sym typeface="Courier New"/>
              </a:rPr>
              <a:t>"Roberto"</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log(user.</a:t>
            </a:r>
            <a:r>
              <a:rPr b="1" lang="ru-RU" sz="1100">
                <a:solidFill>
                  <a:srgbClr val="660E7A"/>
                </a:solidFill>
                <a:latin typeface="Courier New"/>
                <a:ea typeface="Courier New"/>
                <a:cs typeface="Courier New"/>
                <a:sym typeface="Courier New"/>
              </a:rPr>
              <a:t>name</a:t>
            </a:r>
            <a:r>
              <a:rPr lang="ru-RU" sz="1100">
                <a:solidFill>
                  <a:srgbClr val="000000"/>
                </a:solidFill>
                <a:latin typeface="Courier New"/>
                <a:ea typeface="Courier New"/>
                <a:cs typeface="Courier New"/>
                <a:sym typeface="Courier New"/>
              </a:rPr>
              <a:t>); </a:t>
            </a:r>
            <a:r>
              <a:rPr i="1" lang="ru-RU" sz="1100">
                <a:solidFill>
                  <a:srgbClr val="808080"/>
                </a:solidFill>
                <a:latin typeface="Courier New"/>
                <a:ea typeface="Courier New"/>
                <a:cs typeface="Courier New"/>
                <a:sym typeface="Courier New"/>
              </a:rPr>
              <a:t>// Roberto</a:t>
            </a:r>
            <a:br>
              <a:rPr i="1" lang="ru-RU" sz="1100">
                <a:solidFill>
                  <a:srgbClr val="80808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a:t>
            </a:r>
            <a:r>
              <a:rPr b="1" lang="ru-RU" sz="1100">
                <a:solidFill>
                  <a:srgbClr val="000080"/>
                </a:solidFill>
                <a:latin typeface="Courier New"/>
                <a:ea typeface="Courier New"/>
                <a:cs typeface="Courier New"/>
                <a:sym typeface="Courier New"/>
              </a:rPr>
              <a:t>catch </a:t>
            </a:r>
            <a:r>
              <a:rPr lang="ru-RU" sz="1100">
                <a:solidFill>
                  <a:srgbClr val="000000"/>
                </a:solidFill>
                <a:latin typeface="Courier New"/>
                <a:ea typeface="Courier New"/>
                <a:cs typeface="Courier New"/>
                <a:sym typeface="Courier New"/>
              </a:rPr>
              <a:t>(NoSuchFieldException | IllegalAccessException e) {</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log(</a:t>
            </a:r>
            <a:r>
              <a:rPr b="1" lang="ru-RU" sz="1100">
                <a:solidFill>
                  <a:srgbClr val="008000"/>
                </a:solidFill>
                <a:latin typeface="Courier New"/>
                <a:ea typeface="Courier New"/>
                <a:cs typeface="Courier New"/>
                <a:sym typeface="Courier New"/>
              </a:rPr>
              <a:t>"Error: {}“</a:t>
            </a:r>
            <a:r>
              <a:rPr lang="ru-RU" sz="1100">
                <a:latin typeface="Courier New"/>
                <a:ea typeface="Courier New"/>
                <a:cs typeface="Courier New"/>
                <a:sym typeface="Courier New"/>
              </a:rPr>
              <a:t>, e.getMessage()</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a:t>
            </a:r>
            <a:endParaRPr sz="1100">
              <a:latin typeface="Arial"/>
              <a:ea typeface="Arial"/>
              <a:cs typeface="Arial"/>
              <a:sym typeface="Arial"/>
            </a:endParaRPr>
          </a:p>
        </p:txBody>
      </p:sp>
      <p:sp>
        <p:nvSpPr>
          <p:cNvPr id="211" name="Google Shape;211;p27"/>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Invisible method invocation</a:t>
            </a:r>
            <a:endParaRPr sz="2400"/>
          </a:p>
        </p:txBody>
      </p:sp>
      <p:sp>
        <p:nvSpPr>
          <p:cNvPr id="217" name="Google Shape;217;p28"/>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None/>
            </a:pPr>
            <a:r>
              <a:rPr lang="ru-RU" sz="1100">
                <a:solidFill>
                  <a:srgbClr val="000000"/>
                </a:solidFill>
                <a:latin typeface="Courier New"/>
                <a:ea typeface="Courier New"/>
                <a:cs typeface="Courier New"/>
                <a:sym typeface="Courier New"/>
              </a:rPr>
              <a:t>Class&lt;User&gt; userClass = User.</a:t>
            </a:r>
            <a:r>
              <a:rPr b="1" lang="ru-RU" sz="1100">
                <a:solidFill>
                  <a:srgbClr val="000080"/>
                </a:solidFill>
                <a:latin typeface="Courier New"/>
                <a:ea typeface="Courier New"/>
                <a:cs typeface="Courier New"/>
                <a:sym typeface="Courier New"/>
              </a:rPr>
              <a:t>class</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User user = </a:t>
            </a:r>
            <a:r>
              <a:rPr b="1" lang="ru-RU" sz="1100">
                <a:solidFill>
                  <a:srgbClr val="000080"/>
                </a:solidFill>
                <a:latin typeface="Courier New"/>
                <a:ea typeface="Courier New"/>
                <a:cs typeface="Courier New"/>
                <a:sym typeface="Courier New"/>
              </a:rPr>
              <a:t>new </a:t>
            </a:r>
            <a:r>
              <a:rPr lang="ru-RU" sz="1100">
                <a:solidFill>
                  <a:srgbClr val="000000"/>
                </a:solidFill>
                <a:latin typeface="Courier New"/>
                <a:ea typeface="Courier New"/>
                <a:cs typeface="Courier New"/>
                <a:sym typeface="Courier New"/>
              </a:rPr>
              <a:t>User(</a:t>
            </a:r>
            <a:r>
              <a:rPr lang="ru-RU" sz="1100">
                <a:solidFill>
                  <a:srgbClr val="0000FF"/>
                </a:solidFill>
                <a:latin typeface="Courier New"/>
                <a:ea typeface="Courier New"/>
                <a:cs typeface="Courier New"/>
                <a:sym typeface="Courier New"/>
              </a:rPr>
              <a:t>1</a:t>
            </a:r>
            <a:r>
              <a:rPr lang="ru-RU" sz="1100">
                <a:solidFill>
                  <a:srgbClr val="000000"/>
                </a:solidFill>
                <a:latin typeface="Courier New"/>
                <a:ea typeface="Courier New"/>
                <a:cs typeface="Courier New"/>
                <a:sym typeface="Courier New"/>
              </a:rPr>
              <a:t>, </a:t>
            </a:r>
            <a:r>
              <a:rPr b="1" lang="ru-RU" sz="1100">
                <a:solidFill>
                  <a:srgbClr val="008000"/>
                </a:solidFill>
                <a:latin typeface="Courier New"/>
                <a:ea typeface="Courier New"/>
                <a:cs typeface="Courier New"/>
                <a:sym typeface="Courier New"/>
              </a:rPr>
              <a:t>"John"</a:t>
            </a:r>
            <a:r>
              <a:rPr lang="ru-RU" sz="1100">
                <a:solidFill>
                  <a:srgbClr val="000000"/>
                </a:solidFill>
                <a:latin typeface="Courier New"/>
                <a:ea typeface="Courier New"/>
                <a:cs typeface="Courier New"/>
                <a:sym typeface="Courier New"/>
              </a:rPr>
              <a:t>, </a:t>
            </a:r>
            <a:r>
              <a:rPr lang="ru-RU" sz="1100">
                <a:solidFill>
                  <a:srgbClr val="0000FF"/>
                </a:solidFill>
                <a:latin typeface="Courier New"/>
                <a:ea typeface="Courier New"/>
                <a:cs typeface="Courier New"/>
                <a:sym typeface="Courier New"/>
              </a:rPr>
              <a:t>20</a:t>
            </a:r>
            <a:r>
              <a:rPr lang="ru-RU" sz="1100">
                <a:solidFill>
                  <a:srgbClr val="000000"/>
                </a:solidFill>
                <a:latin typeface="Courier New"/>
                <a:ea typeface="Courier New"/>
                <a:cs typeface="Courier New"/>
                <a:sym typeface="Courier New"/>
              </a:rPr>
              <a:t>, </a:t>
            </a:r>
            <a:r>
              <a:rPr b="1" lang="ru-RU" sz="1100">
                <a:solidFill>
                  <a:srgbClr val="008000"/>
                </a:solidFill>
                <a:latin typeface="Courier New"/>
                <a:ea typeface="Courier New"/>
                <a:cs typeface="Courier New"/>
                <a:sym typeface="Courier New"/>
              </a:rPr>
              <a:t>"UTF"</a:t>
            </a:r>
            <a:r>
              <a:rPr lang="ru-RU" sz="1100">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0" lvl="0" marL="0" rtl="0" algn="l">
              <a:lnSpc>
                <a:spcPct val="150000"/>
              </a:lnSpc>
              <a:spcBef>
                <a:spcPts val="0"/>
              </a:spcBef>
              <a:spcAft>
                <a:spcPts val="0"/>
              </a:spcAft>
              <a:buSzPts val="1800"/>
              <a:buNone/>
            </a:pPr>
            <a:r>
              <a:rPr lang="ru-RU" sz="1100">
                <a:solidFill>
                  <a:srgbClr val="000000"/>
                </a:solidFill>
                <a:latin typeface="Courier New"/>
                <a:ea typeface="Courier New"/>
                <a:cs typeface="Courier New"/>
                <a:sym typeface="Courier New"/>
              </a:rPr>
              <a:t>log(user.</a:t>
            </a:r>
            <a:r>
              <a:rPr b="1" lang="ru-RU" sz="1100">
                <a:solidFill>
                  <a:srgbClr val="660E7A"/>
                </a:solidFill>
                <a:latin typeface="Courier New"/>
                <a:ea typeface="Courier New"/>
                <a:cs typeface="Courier New"/>
                <a:sym typeface="Courier New"/>
              </a:rPr>
              <a:t>name</a:t>
            </a:r>
            <a:r>
              <a:rPr lang="ru-RU" sz="1100">
                <a:solidFill>
                  <a:srgbClr val="000000"/>
                </a:solidFill>
                <a:latin typeface="Courier New"/>
                <a:ea typeface="Courier New"/>
                <a:cs typeface="Courier New"/>
                <a:sym typeface="Courier New"/>
              </a:rPr>
              <a:t>); </a:t>
            </a:r>
            <a:r>
              <a:rPr i="1" lang="ru-RU" sz="1100">
                <a:solidFill>
                  <a:srgbClr val="808080"/>
                </a:solidFill>
                <a:latin typeface="Courier New"/>
                <a:ea typeface="Courier New"/>
                <a:cs typeface="Courier New"/>
                <a:sym typeface="Courier New"/>
              </a:rPr>
              <a:t>// John</a:t>
            </a:r>
            <a:br>
              <a:rPr i="1" lang="ru-RU" sz="1100">
                <a:solidFill>
                  <a:srgbClr val="808080"/>
                </a:solidFill>
                <a:latin typeface="Courier New"/>
                <a:ea typeface="Courier New"/>
                <a:cs typeface="Courier New"/>
                <a:sym typeface="Courier New"/>
              </a:rPr>
            </a:br>
            <a:br>
              <a:rPr i="1" lang="ru-RU" sz="1100">
                <a:solidFill>
                  <a:srgbClr val="808080"/>
                </a:solidFill>
                <a:latin typeface="Courier New"/>
                <a:ea typeface="Courier New"/>
                <a:cs typeface="Courier New"/>
                <a:sym typeface="Courier New"/>
              </a:rPr>
            </a:br>
            <a:r>
              <a:rPr b="1" lang="ru-RU" sz="1100">
                <a:solidFill>
                  <a:srgbClr val="000080"/>
                </a:solidFill>
                <a:latin typeface="Courier New"/>
                <a:ea typeface="Courier New"/>
                <a:cs typeface="Courier New"/>
                <a:sym typeface="Courier New"/>
              </a:rPr>
              <a:t>try </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Method setter = userClass.getDeclaredMethod(</a:t>
            </a:r>
            <a:r>
              <a:rPr b="1" lang="ru-RU" sz="1100">
                <a:solidFill>
                  <a:srgbClr val="008000"/>
                </a:solidFill>
                <a:latin typeface="Courier New"/>
                <a:ea typeface="Courier New"/>
                <a:cs typeface="Courier New"/>
                <a:sym typeface="Courier New"/>
              </a:rPr>
              <a:t>"setName"</a:t>
            </a:r>
            <a:r>
              <a:rPr lang="ru-RU" sz="1100">
                <a:solidFill>
                  <a:srgbClr val="000000"/>
                </a:solidFill>
                <a:latin typeface="Courier New"/>
                <a:ea typeface="Courier New"/>
                <a:cs typeface="Courier New"/>
                <a:sym typeface="Courier New"/>
              </a:rPr>
              <a:t>, String.</a:t>
            </a:r>
            <a:r>
              <a:rPr b="1" lang="ru-RU" sz="1100">
                <a:solidFill>
                  <a:srgbClr val="000080"/>
                </a:solidFill>
                <a:latin typeface="Courier New"/>
                <a:ea typeface="Courier New"/>
                <a:cs typeface="Courier New"/>
                <a:sym typeface="Courier New"/>
              </a:rPr>
              <a:t>class</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r>
              <a:rPr i="1" lang="ru-RU" sz="1100" u="sng">
                <a:solidFill>
                  <a:srgbClr val="000000"/>
                </a:solidFill>
                <a:latin typeface="Courier New"/>
                <a:ea typeface="Courier New"/>
                <a:cs typeface="Courier New"/>
                <a:sym typeface="Courier New"/>
              </a:rPr>
              <a:t>  nameSetter.setAccessible(</a:t>
            </a:r>
            <a:r>
              <a:rPr b="1" i="1" lang="ru-RU" sz="1100" u="sng">
                <a:solidFill>
                  <a:srgbClr val="000080"/>
                </a:solidFill>
                <a:latin typeface="Courier New"/>
                <a:ea typeface="Courier New"/>
                <a:cs typeface="Courier New"/>
                <a:sym typeface="Courier New"/>
              </a:rPr>
              <a:t>true</a:t>
            </a:r>
            <a:r>
              <a:rPr i="1" lang="ru-RU" sz="1100" u="sng">
                <a:solidFill>
                  <a:srgbClr val="000000"/>
                </a:solidFill>
                <a:latin typeface="Courier New"/>
                <a:ea typeface="Courier New"/>
                <a:cs typeface="Courier New"/>
                <a:sym typeface="Courier New"/>
              </a:rPr>
              <a:t>);</a:t>
            </a:r>
            <a:br>
              <a:rPr i="1" lang="ru-RU" sz="1100" u="sng">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nameSetter.invoke(user, </a:t>
            </a:r>
            <a:r>
              <a:rPr b="1" lang="ru-RU" sz="1100">
                <a:solidFill>
                  <a:srgbClr val="008000"/>
                </a:solidFill>
                <a:latin typeface="Courier New"/>
                <a:ea typeface="Courier New"/>
                <a:cs typeface="Courier New"/>
                <a:sym typeface="Courier New"/>
              </a:rPr>
              <a:t>"Roberto"</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log(user.</a:t>
            </a:r>
            <a:r>
              <a:rPr b="1" lang="ru-RU" sz="1100">
                <a:solidFill>
                  <a:srgbClr val="660E7A"/>
                </a:solidFill>
                <a:latin typeface="Courier New"/>
                <a:ea typeface="Courier New"/>
                <a:cs typeface="Courier New"/>
                <a:sym typeface="Courier New"/>
              </a:rPr>
              <a:t>name</a:t>
            </a:r>
            <a:r>
              <a:rPr lang="ru-RU" sz="1100">
                <a:solidFill>
                  <a:srgbClr val="000000"/>
                </a:solidFill>
                <a:latin typeface="Courier New"/>
                <a:ea typeface="Courier New"/>
                <a:cs typeface="Courier New"/>
                <a:sym typeface="Courier New"/>
              </a:rPr>
              <a:t>); </a:t>
            </a:r>
            <a:r>
              <a:rPr i="1" lang="ru-RU" sz="1100">
                <a:solidFill>
                  <a:srgbClr val="808080"/>
                </a:solidFill>
                <a:latin typeface="Courier New"/>
                <a:ea typeface="Courier New"/>
                <a:cs typeface="Courier New"/>
                <a:sym typeface="Courier New"/>
              </a:rPr>
              <a:t>// Roberto</a:t>
            </a:r>
            <a:br>
              <a:rPr i="1" lang="ru-RU" sz="1100">
                <a:solidFill>
                  <a:srgbClr val="80808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a:t>
            </a:r>
            <a:r>
              <a:rPr b="1" lang="ru-RU" sz="1100">
                <a:solidFill>
                  <a:srgbClr val="000080"/>
                </a:solidFill>
                <a:latin typeface="Courier New"/>
                <a:ea typeface="Courier New"/>
                <a:cs typeface="Courier New"/>
                <a:sym typeface="Courier New"/>
              </a:rPr>
              <a:t>catch </a:t>
            </a:r>
            <a:r>
              <a:rPr lang="ru-RU" sz="1100">
                <a:solidFill>
                  <a:srgbClr val="000000"/>
                </a:solidFill>
                <a:latin typeface="Courier New"/>
                <a:ea typeface="Courier New"/>
                <a:cs typeface="Courier New"/>
                <a:sym typeface="Courier New"/>
              </a:rPr>
              <a:t>(NoSuchMethodException | IllegalAccessException | InvocationTargetException e) {</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log(</a:t>
            </a:r>
            <a:r>
              <a:rPr b="1" lang="ru-RU" sz="1100">
                <a:solidFill>
                  <a:srgbClr val="008000"/>
                </a:solidFill>
                <a:latin typeface="Courier New"/>
                <a:ea typeface="Courier New"/>
                <a:cs typeface="Courier New"/>
                <a:sym typeface="Courier New"/>
              </a:rPr>
              <a:t>"Error: {}“</a:t>
            </a:r>
            <a:r>
              <a:rPr lang="ru-RU" sz="1100">
                <a:latin typeface="Courier New"/>
                <a:ea typeface="Courier New"/>
                <a:cs typeface="Courier New"/>
                <a:sym typeface="Courier New"/>
              </a:rPr>
              <a:t>, e.getMessage()</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a:t>
            </a:r>
            <a:endParaRPr sz="1100">
              <a:solidFill>
                <a:schemeClr val="dk1"/>
              </a:solidFill>
              <a:latin typeface="Arial"/>
              <a:ea typeface="Arial"/>
              <a:cs typeface="Arial"/>
              <a:sym typeface="Arial"/>
            </a:endParaRPr>
          </a:p>
        </p:txBody>
      </p:sp>
      <p:sp>
        <p:nvSpPr>
          <p:cNvPr id="218" name="Google Shape;218;p28"/>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Annotations</a:t>
            </a:r>
            <a:endParaRPr sz="2400"/>
          </a:p>
        </p:txBody>
      </p:sp>
      <p:sp>
        <p:nvSpPr>
          <p:cNvPr id="224" name="Google Shape;224;p29"/>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Clr>
                <a:schemeClr val="dk1"/>
              </a:buClr>
              <a:buSzPts val="1571"/>
              <a:buNone/>
            </a:pPr>
            <a:r>
              <a:rPr lang="ru-RU" sz="2000">
                <a:solidFill>
                  <a:srgbClr val="CF7300"/>
                </a:solidFill>
                <a:latin typeface="Courier New"/>
                <a:ea typeface="Courier New"/>
                <a:cs typeface="Courier New"/>
                <a:sym typeface="Courier New"/>
              </a:rPr>
              <a:t>@Deprecated</a:t>
            </a:r>
            <a:endParaRPr/>
          </a:p>
          <a:p>
            <a:pPr indent="0" lvl="0" marL="457200" rtl="0" algn="l">
              <a:lnSpc>
                <a:spcPct val="150000"/>
              </a:lnSpc>
              <a:spcBef>
                <a:spcPts val="0"/>
              </a:spcBef>
              <a:spcAft>
                <a:spcPts val="0"/>
              </a:spcAft>
              <a:buClr>
                <a:schemeClr val="dk1"/>
              </a:buClr>
              <a:buSzPts val="1571"/>
              <a:buNone/>
            </a:pPr>
            <a:r>
              <a:rPr lang="ru-RU" sz="2000">
                <a:solidFill>
                  <a:srgbClr val="CF7300"/>
                </a:solidFill>
                <a:latin typeface="Courier New"/>
                <a:ea typeface="Courier New"/>
                <a:cs typeface="Courier New"/>
                <a:sym typeface="Courier New"/>
              </a:rPr>
              <a:t>@Override</a:t>
            </a:r>
            <a:endParaRPr/>
          </a:p>
          <a:p>
            <a:pPr indent="0" lvl="0" marL="457200" rtl="0" algn="l">
              <a:lnSpc>
                <a:spcPct val="150000"/>
              </a:lnSpc>
              <a:spcBef>
                <a:spcPts val="0"/>
              </a:spcBef>
              <a:spcAft>
                <a:spcPts val="0"/>
              </a:spcAft>
              <a:buClr>
                <a:schemeClr val="dk1"/>
              </a:buClr>
              <a:buSzPts val="1571"/>
              <a:buNone/>
            </a:pPr>
            <a:r>
              <a:rPr lang="ru-RU" sz="2000">
                <a:solidFill>
                  <a:srgbClr val="CF7300"/>
                </a:solidFill>
                <a:latin typeface="Courier New"/>
                <a:ea typeface="Courier New"/>
                <a:cs typeface="Courier New"/>
                <a:sym typeface="Courier New"/>
              </a:rPr>
              <a:t>@SuppressWarnings</a:t>
            </a:r>
            <a:endParaRPr sz="2000">
              <a:solidFill>
                <a:srgbClr val="CF7300"/>
              </a:solidFill>
              <a:latin typeface="Courier New"/>
              <a:ea typeface="Courier New"/>
              <a:cs typeface="Courier New"/>
              <a:sym typeface="Courier New"/>
            </a:endParaRPr>
          </a:p>
          <a:p>
            <a:pPr indent="0" lvl="0" marL="457200" rtl="0" algn="l">
              <a:lnSpc>
                <a:spcPct val="150000"/>
              </a:lnSpc>
              <a:spcBef>
                <a:spcPts val="0"/>
              </a:spcBef>
              <a:spcAft>
                <a:spcPts val="0"/>
              </a:spcAft>
              <a:buClr>
                <a:schemeClr val="dk1"/>
              </a:buClr>
              <a:buSzPts val="1571"/>
              <a:buNone/>
            </a:pPr>
            <a:r>
              <a:rPr lang="ru-RU" sz="2000">
                <a:solidFill>
                  <a:srgbClr val="CF7300"/>
                </a:solidFill>
                <a:latin typeface="Courier New"/>
                <a:ea typeface="Courier New"/>
                <a:cs typeface="Courier New"/>
                <a:sym typeface="Courier New"/>
              </a:rPr>
              <a:t>@FunctionalInterface</a:t>
            </a:r>
            <a:endParaRPr sz="2000">
              <a:solidFill>
                <a:srgbClr val="CF7300"/>
              </a:solidFill>
              <a:latin typeface="Courier New"/>
              <a:ea typeface="Courier New"/>
              <a:cs typeface="Courier New"/>
              <a:sym typeface="Courier New"/>
            </a:endParaRPr>
          </a:p>
          <a:p>
            <a:pPr indent="0" lvl="0" marL="457200" rtl="0" algn="l">
              <a:lnSpc>
                <a:spcPct val="150000"/>
              </a:lnSpc>
              <a:spcBef>
                <a:spcPts val="0"/>
              </a:spcBef>
              <a:spcAft>
                <a:spcPts val="0"/>
              </a:spcAft>
              <a:buClr>
                <a:schemeClr val="dk1"/>
              </a:buClr>
              <a:buSzPts val="1571"/>
              <a:buNone/>
            </a:pPr>
            <a:r>
              <a:rPr lang="ru-RU" sz="2000">
                <a:solidFill>
                  <a:srgbClr val="CF7300"/>
                </a:solidFill>
                <a:latin typeface="Courier New"/>
                <a:ea typeface="Courier New"/>
                <a:cs typeface="Courier New"/>
                <a:sym typeface="Courier New"/>
              </a:rPr>
              <a:t>@NonNull</a:t>
            </a:r>
            <a:endParaRPr sz="2000">
              <a:solidFill>
                <a:srgbClr val="CF7300"/>
              </a:solidFill>
              <a:latin typeface="Courier New"/>
              <a:ea typeface="Courier New"/>
              <a:cs typeface="Courier New"/>
              <a:sym typeface="Courier New"/>
            </a:endParaRPr>
          </a:p>
          <a:p>
            <a:pPr indent="0" lvl="0" marL="457200" rtl="0" algn="l">
              <a:lnSpc>
                <a:spcPct val="150000"/>
              </a:lnSpc>
              <a:spcBef>
                <a:spcPts val="0"/>
              </a:spcBef>
              <a:spcAft>
                <a:spcPts val="0"/>
              </a:spcAft>
              <a:buClr>
                <a:schemeClr val="dk1"/>
              </a:buClr>
              <a:buSzPts val="1571"/>
              <a:buNone/>
            </a:pPr>
            <a:r>
              <a:rPr lang="ru-RU" sz="2000">
                <a:solidFill>
                  <a:srgbClr val="CF7300"/>
                </a:solidFill>
                <a:latin typeface="Courier New"/>
                <a:ea typeface="Courier New"/>
                <a:cs typeface="Courier New"/>
                <a:sym typeface="Courier New"/>
              </a:rPr>
              <a:t>…</a:t>
            </a:r>
            <a:endParaRPr sz="2000">
              <a:solidFill>
                <a:srgbClr val="CF7300"/>
              </a:solidFill>
              <a:latin typeface="Courier New"/>
              <a:ea typeface="Courier New"/>
              <a:cs typeface="Courier New"/>
              <a:sym typeface="Courier New"/>
            </a:endParaRPr>
          </a:p>
        </p:txBody>
      </p:sp>
      <p:sp>
        <p:nvSpPr>
          <p:cNvPr id="225" name="Google Shape;225;p29"/>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Annotations. RetentionPolicy</a:t>
            </a:r>
            <a:endParaRPr sz="2400"/>
          </a:p>
        </p:txBody>
      </p:sp>
      <p:sp>
        <p:nvSpPr>
          <p:cNvPr id="231" name="Google Shape;231;p30"/>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graphicFrame>
        <p:nvGraphicFramePr>
          <p:cNvPr id="232" name="Google Shape;232;p30"/>
          <p:cNvGraphicFramePr/>
          <p:nvPr/>
        </p:nvGraphicFramePr>
        <p:xfrm>
          <a:off x="1524000" y="1579632"/>
          <a:ext cx="3000000" cy="3000000"/>
        </p:xfrm>
        <a:graphic>
          <a:graphicData uri="http://schemas.openxmlformats.org/drawingml/2006/table">
            <a:tbl>
              <a:tblPr bandRow="1" firstRow="1">
                <a:noFill/>
                <a:tableStyleId>{1EA052AB-9E1A-473D-BEC7-96F008780879}</a:tableStyleId>
              </a:tblPr>
              <a:tblGrid>
                <a:gridCol w="3048000"/>
                <a:gridCol w="3048000"/>
              </a:tblGrid>
              <a:tr h="370850">
                <a:tc>
                  <a:txBody>
                    <a:bodyPr/>
                    <a:lstStyle/>
                    <a:p>
                      <a:pPr indent="0" lvl="0" marL="0" marR="0" rtl="0" algn="ctr">
                        <a:lnSpc>
                          <a:spcPct val="100000"/>
                        </a:lnSpc>
                        <a:spcBef>
                          <a:spcPts val="0"/>
                        </a:spcBef>
                        <a:spcAft>
                          <a:spcPts val="0"/>
                        </a:spcAft>
                        <a:buNone/>
                      </a:pPr>
                      <a:r>
                        <a:rPr lang="ru-RU" sz="1400" u="none" cap="none" strike="noStrike"/>
                        <a:t>Retention Policy</a:t>
                      </a:r>
                      <a:endParaRPr/>
                    </a:p>
                  </a:txBody>
                  <a:tcPr marT="45725" marB="45725" marR="91450" marL="91450"/>
                </a:tc>
                <a:tc>
                  <a:txBody>
                    <a:bodyPr/>
                    <a:lstStyle/>
                    <a:p>
                      <a:pPr indent="0" lvl="0" marL="0" marR="0" rtl="0" algn="ctr">
                        <a:lnSpc>
                          <a:spcPct val="100000"/>
                        </a:lnSpc>
                        <a:spcBef>
                          <a:spcPts val="0"/>
                        </a:spcBef>
                        <a:spcAft>
                          <a:spcPts val="0"/>
                        </a:spcAft>
                        <a:buNone/>
                      </a:pPr>
                      <a:r>
                        <a:rPr lang="ru-RU" sz="1400" u="none" cap="none" strike="noStrike"/>
                        <a:t>Description</a:t>
                      </a:r>
                      <a:endParaRPr/>
                    </a:p>
                  </a:txBody>
                  <a:tcPr marT="45725" marB="45725" marR="91450" marL="91450"/>
                </a:tc>
              </a:tr>
              <a:tr h="370850">
                <a:tc>
                  <a:txBody>
                    <a:bodyPr/>
                    <a:lstStyle/>
                    <a:p>
                      <a:pPr indent="0" lvl="0" marL="0" marR="0" rtl="0" algn="l">
                        <a:lnSpc>
                          <a:spcPct val="100000"/>
                        </a:lnSpc>
                        <a:spcBef>
                          <a:spcPts val="0"/>
                        </a:spcBef>
                        <a:spcAft>
                          <a:spcPts val="0"/>
                        </a:spcAft>
                        <a:buNone/>
                      </a:pPr>
                      <a:r>
                        <a:rPr lang="ru-RU" sz="1400" u="none" cap="none" strike="noStrike"/>
                        <a:t>RetentionPolicy.RUNTIME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lang="ru-RU" sz="1400" u="none" cap="none" strike="noStrike">
                          <a:solidFill>
                            <a:schemeClr val="dk1"/>
                          </a:solidFill>
                        </a:rPr>
                        <a:t>Signals to the Java compiler and JVM that the annotation should be available via reflection at runtime</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ru-RU" sz="1400" u="none" cap="none" strike="noStrike"/>
                        <a:t>RetentionPolicy.CLASS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lang="ru-RU" sz="1400" u="none" cap="none" strike="noStrike">
                          <a:solidFill>
                            <a:schemeClr val="dk1"/>
                          </a:solidFill>
                        </a:rPr>
                        <a:t>Annotation is stored in the .class file, but not available at runtime. This is the default retention policy</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None/>
                      </a:pPr>
                      <a:r>
                        <a:rPr lang="ru-RU" sz="1400" u="none" cap="none" strike="noStrike"/>
                        <a:t>RetentionPolicy.SOURCE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lang="ru-RU" sz="1400" u="none" cap="none" strike="noStrike">
                          <a:solidFill>
                            <a:schemeClr val="dk1"/>
                          </a:solidFill>
                        </a:rPr>
                        <a:t>Annotation is only available in the source code, and not in the .class files and not a runtime. If you create your own annotations for use with build tools that scan the code, you can use this retention policy.</a:t>
                      </a:r>
                      <a:endParaRPr sz="1400" u="none" cap="none" strike="noStrike"/>
                    </a:p>
                  </a:txBody>
                  <a:tcPr marT="45725" marB="45725" marR="91450" marL="9145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Annotations. ElementType</a:t>
            </a:r>
            <a:endParaRPr sz="2400"/>
          </a:p>
        </p:txBody>
      </p:sp>
      <p:pic>
        <p:nvPicPr>
          <p:cNvPr id="238" name="Google Shape;238;p31"/>
          <p:cNvPicPr preferRelativeResize="0"/>
          <p:nvPr/>
        </p:nvPicPr>
        <p:blipFill rotWithShape="1">
          <a:blip r:embed="rId3">
            <a:alphaModFix/>
          </a:blip>
          <a:srcRect b="0" l="0" r="0" t="0"/>
          <a:stretch/>
        </p:blipFill>
        <p:spPr>
          <a:xfrm>
            <a:off x="1487156" y="1215788"/>
            <a:ext cx="6169687" cy="3637895"/>
          </a:xfrm>
          <a:prstGeom prst="rect">
            <a:avLst/>
          </a:prstGeom>
          <a:noFill/>
          <a:ln>
            <a:noFill/>
          </a:ln>
        </p:spPr>
      </p:pic>
      <p:sp>
        <p:nvSpPr>
          <p:cNvPr id="239" name="Google Shape;239;p31"/>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Annotations</a:t>
            </a:r>
            <a:endParaRPr sz="2400"/>
          </a:p>
        </p:txBody>
      </p:sp>
      <p:sp>
        <p:nvSpPr>
          <p:cNvPr id="245" name="Google Shape;245;p32"/>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t/>
            </a:r>
            <a:endParaRPr sz="1100">
              <a:solidFill>
                <a:srgbClr val="808000"/>
              </a:solidFill>
              <a:latin typeface="Courier New"/>
              <a:ea typeface="Courier New"/>
              <a:cs typeface="Courier New"/>
              <a:sym typeface="Courier New"/>
            </a:endParaRPr>
          </a:p>
          <a:p>
            <a:pPr indent="0" lvl="0" marL="114300" rtl="0" algn="l">
              <a:lnSpc>
                <a:spcPct val="100000"/>
              </a:lnSpc>
              <a:spcBef>
                <a:spcPts val="600"/>
              </a:spcBef>
              <a:spcAft>
                <a:spcPts val="0"/>
              </a:spcAft>
              <a:buSzPts val="1800"/>
              <a:buNone/>
            </a:pPr>
            <a:r>
              <a:t/>
            </a:r>
            <a:endParaRPr sz="1100">
              <a:solidFill>
                <a:srgbClr val="808000"/>
              </a:solidFill>
              <a:latin typeface="Courier New"/>
              <a:ea typeface="Courier New"/>
              <a:cs typeface="Courier New"/>
              <a:sym typeface="Courier New"/>
            </a:endParaRPr>
          </a:p>
          <a:p>
            <a:pPr indent="0" lvl="0" marL="114300" rtl="0" algn="l">
              <a:lnSpc>
                <a:spcPct val="100000"/>
              </a:lnSpc>
              <a:spcBef>
                <a:spcPts val="600"/>
              </a:spcBef>
              <a:spcAft>
                <a:spcPts val="0"/>
              </a:spcAft>
              <a:buSzPts val="1800"/>
              <a:buNone/>
            </a:pPr>
            <a:r>
              <a:t/>
            </a:r>
            <a:endParaRPr sz="1100">
              <a:solidFill>
                <a:srgbClr val="808000"/>
              </a:solidFill>
              <a:latin typeface="Courier New"/>
              <a:ea typeface="Courier New"/>
              <a:cs typeface="Courier New"/>
              <a:sym typeface="Courier New"/>
            </a:endParaRPr>
          </a:p>
          <a:p>
            <a:pPr indent="0" lvl="0" marL="114300" rtl="0" algn="l">
              <a:lnSpc>
                <a:spcPct val="100000"/>
              </a:lnSpc>
              <a:spcBef>
                <a:spcPts val="600"/>
              </a:spcBef>
              <a:spcAft>
                <a:spcPts val="0"/>
              </a:spcAft>
              <a:buSzPts val="1800"/>
              <a:buNone/>
            </a:pPr>
            <a:r>
              <a:rPr lang="ru-RU" sz="1100">
                <a:solidFill>
                  <a:srgbClr val="808000"/>
                </a:solidFill>
                <a:latin typeface="Courier New"/>
                <a:ea typeface="Courier New"/>
                <a:cs typeface="Courier New"/>
                <a:sym typeface="Courier New"/>
              </a:rPr>
              <a:t>@Target</a:t>
            </a:r>
            <a:r>
              <a:rPr lang="ru-RU" sz="1100">
                <a:solidFill>
                  <a:srgbClr val="000000"/>
                </a:solidFill>
                <a:latin typeface="Courier New"/>
                <a:ea typeface="Courier New"/>
                <a:cs typeface="Courier New"/>
                <a:sym typeface="Courier New"/>
              </a:rPr>
              <a:t>(value = ElementType.</a:t>
            </a:r>
            <a:r>
              <a:rPr b="1" i="1" lang="ru-RU" sz="1100">
                <a:solidFill>
                  <a:srgbClr val="660E7A"/>
                </a:solidFill>
                <a:latin typeface="Courier New"/>
                <a:ea typeface="Courier New"/>
                <a:cs typeface="Courier New"/>
                <a:sym typeface="Courier New"/>
              </a:rPr>
              <a:t>METHOD</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r>
              <a:rPr lang="ru-RU" sz="1100">
                <a:solidFill>
                  <a:srgbClr val="808000"/>
                </a:solidFill>
                <a:latin typeface="Courier New"/>
                <a:ea typeface="Courier New"/>
                <a:cs typeface="Courier New"/>
                <a:sym typeface="Courier New"/>
              </a:rPr>
              <a:t>@Retention</a:t>
            </a:r>
            <a:r>
              <a:rPr lang="ru-RU" sz="1100">
                <a:solidFill>
                  <a:srgbClr val="000000"/>
                </a:solidFill>
                <a:latin typeface="Courier New"/>
                <a:ea typeface="Courier New"/>
                <a:cs typeface="Courier New"/>
                <a:sym typeface="Courier New"/>
              </a:rPr>
              <a:t>(value = RetentionPolicy.</a:t>
            </a:r>
            <a:r>
              <a:rPr b="1" i="1" lang="ru-RU" sz="1100">
                <a:solidFill>
                  <a:srgbClr val="660E7A"/>
                </a:solidFill>
                <a:latin typeface="Courier New"/>
                <a:ea typeface="Courier New"/>
                <a:cs typeface="Courier New"/>
                <a:sym typeface="Courier New"/>
              </a:rPr>
              <a:t>RUNTIME</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r>
              <a:rPr b="1" lang="ru-RU" sz="1100">
                <a:solidFill>
                  <a:srgbClr val="000080"/>
                </a:solidFill>
                <a:latin typeface="Courier New"/>
                <a:ea typeface="Courier New"/>
                <a:cs typeface="Courier New"/>
                <a:sym typeface="Courier New"/>
              </a:rPr>
              <a:t>public </a:t>
            </a:r>
            <a:r>
              <a:rPr lang="ru-RU" sz="1100">
                <a:solidFill>
                  <a:srgbClr val="000000"/>
                </a:solidFill>
                <a:latin typeface="Courier New"/>
                <a:ea typeface="Courier New"/>
                <a:cs typeface="Courier New"/>
                <a:sym typeface="Courier New"/>
              </a:rPr>
              <a:t>@</a:t>
            </a:r>
            <a:r>
              <a:rPr b="1" lang="ru-RU" sz="1100">
                <a:solidFill>
                  <a:srgbClr val="000080"/>
                </a:solidFill>
                <a:latin typeface="Courier New"/>
                <a:ea typeface="Courier New"/>
                <a:cs typeface="Courier New"/>
                <a:sym typeface="Courier New"/>
              </a:rPr>
              <a:t>interface </a:t>
            </a:r>
            <a:r>
              <a:rPr lang="ru-RU" sz="1100">
                <a:solidFill>
                  <a:srgbClr val="808000"/>
                </a:solidFill>
                <a:latin typeface="Courier New"/>
                <a:ea typeface="Courier New"/>
                <a:cs typeface="Courier New"/>
                <a:sym typeface="Courier New"/>
              </a:rPr>
              <a:t>Version </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a:t>
            </a:r>
            <a:r>
              <a:rPr b="1" lang="ru-RU" sz="1100">
                <a:solidFill>
                  <a:srgbClr val="000080"/>
                </a:solidFill>
                <a:latin typeface="Courier New"/>
                <a:ea typeface="Courier New"/>
                <a:cs typeface="Courier New"/>
                <a:sym typeface="Courier New"/>
              </a:rPr>
              <a:t>int </a:t>
            </a:r>
            <a:r>
              <a:rPr lang="ru-RU" sz="1100">
                <a:solidFill>
                  <a:srgbClr val="000000"/>
                </a:solidFill>
                <a:latin typeface="Courier New"/>
                <a:ea typeface="Courier New"/>
                <a:cs typeface="Courier New"/>
                <a:sym typeface="Courier New"/>
              </a:rPr>
              <a:t>min();</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a:t>
            </a:r>
            <a:r>
              <a:rPr b="1" lang="ru-RU" sz="1100">
                <a:solidFill>
                  <a:srgbClr val="000080"/>
                </a:solidFill>
                <a:latin typeface="Courier New"/>
                <a:ea typeface="Courier New"/>
                <a:cs typeface="Courier New"/>
                <a:sym typeface="Courier New"/>
              </a:rPr>
              <a:t>int </a:t>
            </a:r>
            <a:r>
              <a:rPr lang="ru-RU" sz="1100">
                <a:solidFill>
                  <a:srgbClr val="000000"/>
                </a:solidFill>
                <a:latin typeface="Courier New"/>
                <a:ea typeface="Courier New"/>
                <a:cs typeface="Courier New"/>
                <a:sym typeface="Courier New"/>
              </a:rPr>
              <a:t>max();</a:t>
            </a:r>
            <a:br>
              <a:rPr lang="ru-RU" sz="1100">
                <a:solidFill>
                  <a:srgbClr val="000000"/>
                </a:solidFill>
                <a:latin typeface="Courier New"/>
                <a:ea typeface="Courier New"/>
                <a:cs typeface="Courier New"/>
                <a:sym typeface="Courier New"/>
              </a:rPr>
            </a:b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String description() </a:t>
            </a:r>
            <a:r>
              <a:rPr b="1" lang="ru-RU" sz="1100">
                <a:solidFill>
                  <a:srgbClr val="000080"/>
                </a:solidFill>
                <a:latin typeface="Courier New"/>
                <a:ea typeface="Courier New"/>
                <a:cs typeface="Courier New"/>
                <a:sym typeface="Courier New"/>
              </a:rPr>
              <a:t>default </a:t>
            </a:r>
            <a:r>
              <a:rPr b="1" lang="ru-RU" sz="1100">
                <a:solidFill>
                  <a:srgbClr val="008000"/>
                </a:solidFill>
                <a:latin typeface="Courier New"/>
                <a:ea typeface="Courier New"/>
                <a:cs typeface="Courier New"/>
                <a:sym typeface="Courier New"/>
              </a:rPr>
              <a:t>""</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a:t>
            </a:r>
            <a:endParaRPr b="1" sz="1100"/>
          </a:p>
        </p:txBody>
      </p:sp>
      <p:sp>
        <p:nvSpPr>
          <p:cNvPr id="246" name="Google Shape;246;p32"/>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Annotations</a:t>
            </a:r>
            <a:endParaRPr sz="2400"/>
          </a:p>
        </p:txBody>
      </p:sp>
      <p:sp>
        <p:nvSpPr>
          <p:cNvPr id="252" name="Google Shape;252;p33"/>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0" lvl="0" marL="69850" rtl="0" algn="l">
              <a:lnSpc>
                <a:spcPct val="150000"/>
              </a:lnSpc>
              <a:spcBef>
                <a:spcPts val="0"/>
              </a:spcBef>
              <a:spcAft>
                <a:spcPts val="0"/>
              </a:spcAft>
              <a:buSzPts val="1800"/>
              <a:buNone/>
            </a:pPr>
            <a:r>
              <a:rPr b="1" lang="ru-RU" sz="1100">
                <a:solidFill>
                  <a:srgbClr val="000080"/>
                </a:solidFill>
                <a:latin typeface="Courier New"/>
                <a:ea typeface="Courier New"/>
                <a:cs typeface="Courier New"/>
                <a:sym typeface="Courier New"/>
              </a:rPr>
              <a:t>class </a:t>
            </a:r>
            <a:r>
              <a:rPr lang="ru-RU" sz="1100">
                <a:solidFill>
                  <a:srgbClr val="000000"/>
                </a:solidFill>
                <a:latin typeface="Courier New"/>
                <a:ea typeface="Courier New"/>
                <a:cs typeface="Courier New"/>
                <a:sym typeface="Courier New"/>
              </a:rPr>
              <a:t>ApiClass {</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a:t>
            </a:r>
            <a:r>
              <a:rPr lang="ru-RU" sz="1100">
                <a:solidFill>
                  <a:srgbClr val="808000"/>
                </a:solidFill>
                <a:latin typeface="Courier New"/>
                <a:ea typeface="Courier New"/>
                <a:cs typeface="Courier New"/>
                <a:sym typeface="Courier New"/>
              </a:rPr>
              <a:t>@Version </a:t>
            </a:r>
            <a:r>
              <a:rPr i="1" lang="ru-RU" sz="1100">
                <a:solidFill>
                  <a:srgbClr val="808080"/>
                </a:solidFill>
                <a:latin typeface="Courier New"/>
                <a:ea typeface="Courier New"/>
                <a:cs typeface="Courier New"/>
                <a:sym typeface="Courier New"/>
              </a:rPr>
              <a:t>// required attributes are missed</a:t>
            </a:r>
            <a:br>
              <a:rPr i="1" lang="ru-RU" sz="1100">
                <a:solidFill>
                  <a:srgbClr val="808080"/>
                </a:solidFill>
                <a:latin typeface="Courier New"/>
                <a:ea typeface="Courier New"/>
                <a:cs typeface="Courier New"/>
                <a:sym typeface="Courier New"/>
              </a:rPr>
            </a:br>
            <a:r>
              <a:rPr i="1" lang="ru-RU" sz="1100">
                <a:solidFill>
                  <a:srgbClr val="808080"/>
                </a:solidFill>
                <a:latin typeface="Courier New"/>
                <a:ea typeface="Courier New"/>
                <a:cs typeface="Courier New"/>
                <a:sym typeface="Courier New"/>
              </a:rPr>
              <a:t>  </a:t>
            </a:r>
            <a:r>
              <a:rPr b="1" lang="ru-RU" sz="1100">
                <a:solidFill>
                  <a:srgbClr val="000080"/>
                </a:solidFill>
                <a:latin typeface="Courier New"/>
                <a:ea typeface="Courier New"/>
                <a:cs typeface="Courier New"/>
                <a:sym typeface="Courier New"/>
              </a:rPr>
              <a:t>void </a:t>
            </a:r>
            <a:r>
              <a:rPr lang="ru-RU" sz="1100">
                <a:solidFill>
                  <a:srgbClr val="000000"/>
                </a:solidFill>
                <a:latin typeface="Courier New"/>
                <a:ea typeface="Courier New"/>
                <a:cs typeface="Courier New"/>
                <a:sym typeface="Courier New"/>
              </a:rPr>
              <a:t>api0(){}</a:t>
            </a:r>
            <a:endParaRPr sz="1100">
              <a:solidFill>
                <a:srgbClr val="000000"/>
              </a:solidFill>
              <a:latin typeface="Courier New"/>
              <a:ea typeface="Courier New"/>
              <a:cs typeface="Courier New"/>
              <a:sym typeface="Courier New"/>
            </a:endParaRPr>
          </a:p>
          <a:p>
            <a:pPr indent="0" lvl="0" marL="69850" rtl="0" algn="l">
              <a:lnSpc>
                <a:spcPct val="150000"/>
              </a:lnSpc>
              <a:spcBef>
                <a:spcPts val="0"/>
              </a:spcBef>
              <a:spcAft>
                <a:spcPts val="0"/>
              </a:spcAft>
              <a:buSzPts val="1800"/>
              <a:buNone/>
            </a:pPr>
            <a:r>
              <a:rPr lang="ru-RU" sz="1100">
                <a:solidFill>
                  <a:srgbClr val="000000"/>
                </a:solidFill>
                <a:latin typeface="Courier New"/>
                <a:ea typeface="Courier New"/>
                <a:cs typeface="Courier New"/>
                <a:sym typeface="Courier New"/>
              </a:rPr>
              <a:t>  </a:t>
            </a:r>
            <a:r>
              <a:rPr lang="ru-RU" sz="1100">
                <a:solidFill>
                  <a:srgbClr val="808000"/>
                </a:solidFill>
                <a:latin typeface="Courier New"/>
                <a:ea typeface="Courier New"/>
                <a:cs typeface="Courier New"/>
                <a:sym typeface="Courier New"/>
              </a:rPr>
              <a:t>@Deprecated</a:t>
            </a:r>
            <a:r>
              <a:rPr lang="ru-RU" sz="1100">
                <a:solidFill>
                  <a:srgbClr val="000000"/>
                </a:solidFill>
                <a:latin typeface="Courier New"/>
                <a:ea typeface="Courier New"/>
                <a:cs typeface="Courier New"/>
                <a:sym typeface="Courier New"/>
              </a:rPr>
              <a:t>    </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a:t>
            </a:r>
            <a:r>
              <a:rPr lang="ru-RU" sz="1100">
                <a:solidFill>
                  <a:srgbClr val="808000"/>
                </a:solidFill>
                <a:latin typeface="Courier New"/>
                <a:ea typeface="Courier New"/>
                <a:cs typeface="Courier New"/>
                <a:sym typeface="Courier New"/>
              </a:rPr>
              <a:t>@Version</a:t>
            </a:r>
            <a:r>
              <a:rPr lang="ru-RU" sz="1100">
                <a:solidFill>
                  <a:srgbClr val="000000"/>
                </a:solidFill>
                <a:latin typeface="Courier New"/>
                <a:ea typeface="Courier New"/>
                <a:cs typeface="Courier New"/>
                <a:sym typeface="Courier New"/>
              </a:rPr>
              <a:t>(min = </a:t>
            </a:r>
            <a:r>
              <a:rPr lang="ru-RU" sz="1100">
                <a:solidFill>
                  <a:srgbClr val="0000FF"/>
                </a:solidFill>
                <a:latin typeface="Courier New"/>
                <a:ea typeface="Courier New"/>
                <a:cs typeface="Courier New"/>
                <a:sym typeface="Courier New"/>
              </a:rPr>
              <a:t>1</a:t>
            </a:r>
            <a:r>
              <a:rPr lang="ru-RU" sz="1100">
                <a:solidFill>
                  <a:srgbClr val="000000"/>
                </a:solidFill>
                <a:latin typeface="Courier New"/>
                <a:ea typeface="Courier New"/>
                <a:cs typeface="Courier New"/>
                <a:sym typeface="Courier New"/>
              </a:rPr>
              <a:t>, max = </a:t>
            </a:r>
            <a:r>
              <a:rPr lang="ru-RU" sz="1100">
                <a:solidFill>
                  <a:srgbClr val="0000FF"/>
                </a:solidFill>
                <a:latin typeface="Courier New"/>
                <a:ea typeface="Courier New"/>
                <a:cs typeface="Courier New"/>
                <a:sym typeface="Courier New"/>
              </a:rPr>
              <a:t>2</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a:t>
            </a:r>
            <a:r>
              <a:rPr b="1" lang="ru-RU" sz="1100">
                <a:solidFill>
                  <a:srgbClr val="000080"/>
                </a:solidFill>
                <a:latin typeface="Courier New"/>
                <a:ea typeface="Courier New"/>
                <a:cs typeface="Courier New"/>
                <a:sym typeface="Courier New"/>
              </a:rPr>
              <a:t>void </a:t>
            </a:r>
            <a:r>
              <a:rPr lang="ru-RU" sz="1100">
                <a:solidFill>
                  <a:srgbClr val="000000"/>
                </a:solidFill>
                <a:latin typeface="Courier New"/>
                <a:ea typeface="Courier New"/>
                <a:cs typeface="Courier New"/>
                <a:sym typeface="Courier New"/>
              </a:rPr>
              <a:t>api1(){}</a:t>
            </a:r>
            <a:endParaRPr sz="1100">
              <a:solidFill>
                <a:srgbClr val="000000"/>
              </a:solidFill>
              <a:latin typeface="Courier New"/>
              <a:ea typeface="Courier New"/>
              <a:cs typeface="Courier New"/>
              <a:sym typeface="Courier New"/>
            </a:endParaRPr>
          </a:p>
          <a:p>
            <a:pPr indent="0" lvl="0" marL="69850" rtl="0" algn="l">
              <a:lnSpc>
                <a:spcPct val="150000"/>
              </a:lnSpc>
              <a:spcBef>
                <a:spcPts val="0"/>
              </a:spcBef>
              <a:spcAft>
                <a:spcPts val="0"/>
              </a:spcAft>
              <a:buSzPts val="1800"/>
              <a:buNone/>
            </a:pPr>
            <a:r>
              <a:rPr lang="ru-RU" sz="1100">
                <a:solidFill>
                  <a:srgbClr val="000000"/>
                </a:solidFill>
                <a:latin typeface="Courier New"/>
                <a:ea typeface="Courier New"/>
                <a:cs typeface="Courier New"/>
                <a:sym typeface="Courier New"/>
              </a:rPr>
              <a:t>  </a:t>
            </a:r>
            <a:r>
              <a:rPr lang="ru-RU" sz="1100">
                <a:solidFill>
                  <a:srgbClr val="808000"/>
                </a:solidFill>
                <a:latin typeface="Courier New"/>
                <a:ea typeface="Courier New"/>
                <a:cs typeface="Courier New"/>
                <a:sym typeface="Courier New"/>
              </a:rPr>
              <a:t>@Version</a:t>
            </a:r>
            <a:r>
              <a:rPr lang="ru-RU" sz="1100">
                <a:solidFill>
                  <a:srgbClr val="000000"/>
                </a:solidFill>
                <a:latin typeface="Courier New"/>
                <a:ea typeface="Courier New"/>
                <a:cs typeface="Courier New"/>
                <a:sym typeface="Courier New"/>
              </a:rPr>
              <a:t>(min = </a:t>
            </a:r>
            <a:r>
              <a:rPr lang="ru-RU" sz="1100">
                <a:solidFill>
                  <a:srgbClr val="0000FF"/>
                </a:solidFill>
                <a:latin typeface="Courier New"/>
                <a:ea typeface="Courier New"/>
                <a:cs typeface="Courier New"/>
                <a:sym typeface="Courier New"/>
              </a:rPr>
              <a:t>2</a:t>
            </a:r>
            <a:r>
              <a:rPr lang="ru-RU" sz="1100">
                <a:solidFill>
                  <a:srgbClr val="000000"/>
                </a:solidFill>
                <a:latin typeface="Courier New"/>
                <a:ea typeface="Courier New"/>
                <a:cs typeface="Courier New"/>
                <a:sym typeface="Courier New"/>
              </a:rPr>
              <a:t>, max = </a:t>
            </a:r>
            <a:r>
              <a:rPr lang="ru-RU" sz="1100">
                <a:solidFill>
                  <a:srgbClr val="0000FF"/>
                </a:solidFill>
                <a:latin typeface="Courier New"/>
                <a:ea typeface="Courier New"/>
                <a:cs typeface="Courier New"/>
                <a:sym typeface="Courier New"/>
              </a:rPr>
              <a:t>3</a:t>
            </a:r>
            <a:r>
              <a:rPr lang="ru-RU" sz="1100">
                <a:solidFill>
                  <a:srgbClr val="000000"/>
                </a:solidFill>
                <a:latin typeface="Courier New"/>
                <a:ea typeface="Courier New"/>
                <a:cs typeface="Courier New"/>
                <a:sym typeface="Courier New"/>
              </a:rPr>
              <a:t>, description = </a:t>
            </a:r>
            <a:r>
              <a:rPr b="1" lang="ru-RU" sz="1100">
                <a:solidFill>
                  <a:srgbClr val="008000"/>
                </a:solidFill>
                <a:latin typeface="Courier New"/>
                <a:ea typeface="Courier New"/>
                <a:cs typeface="Courier New"/>
                <a:sym typeface="Courier New"/>
              </a:rPr>
              <a:t>“Some description"</a:t>
            </a: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  </a:t>
            </a:r>
            <a:r>
              <a:rPr b="1" lang="ru-RU" sz="1100">
                <a:solidFill>
                  <a:srgbClr val="000080"/>
                </a:solidFill>
                <a:latin typeface="Courier New"/>
                <a:ea typeface="Courier New"/>
                <a:cs typeface="Courier New"/>
                <a:sym typeface="Courier New"/>
              </a:rPr>
              <a:t>void </a:t>
            </a:r>
            <a:r>
              <a:rPr lang="ru-RU" sz="1100">
                <a:solidFill>
                  <a:srgbClr val="000000"/>
                </a:solidFill>
                <a:latin typeface="Courier New"/>
                <a:ea typeface="Courier New"/>
                <a:cs typeface="Courier New"/>
                <a:sym typeface="Courier New"/>
              </a:rPr>
              <a:t>api2(){}</a:t>
            </a:r>
            <a:br>
              <a:rPr lang="ru-RU" sz="1100">
                <a:solidFill>
                  <a:srgbClr val="000000"/>
                </a:solidFill>
                <a:latin typeface="Courier New"/>
                <a:ea typeface="Courier New"/>
                <a:cs typeface="Courier New"/>
                <a:sym typeface="Courier New"/>
              </a:rPr>
            </a:br>
            <a:r>
              <a:rPr lang="ru-RU" sz="1100">
                <a:solidFill>
                  <a:srgbClr val="000000"/>
                </a:solidFill>
                <a:latin typeface="Courier New"/>
                <a:ea typeface="Courier New"/>
                <a:cs typeface="Courier New"/>
                <a:sym typeface="Courier New"/>
              </a:rPr>
              <a:t>}</a:t>
            </a:r>
            <a:br>
              <a:rPr lang="ru-RU" sz="1100">
                <a:solidFill>
                  <a:srgbClr val="000000"/>
                </a:solidFill>
                <a:latin typeface="Courier New"/>
                <a:ea typeface="Courier New"/>
                <a:cs typeface="Courier New"/>
                <a:sym typeface="Courier New"/>
              </a:rPr>
            </a:br>
            <a:br>
              <a:rPr lang="ru-RU" sz="1100">
                <a:solidFill>
                  <a:srgbClr val="000000"/>
                </a:solidFill>
                <a:latin typeface="Courier New"/>
                <a:ea typeface="Courier New"/>
                <a:cs typeface="Courier New"/>
                <a:sym typeface="Courier New"/>
              </a:rPr>
            </a:br>
            <a:r>
              <a:rPr lang="ru-RU" sz="1100">
                <a:solidFill>
                  <a:srgbClr val="808000"/>
                </a:solidFill>
                <a:latin typeface="Courier New"/>
                <a:ea typeface="Courier New"/>
                <a:cs typeface="Courier New"/>
                <a:sym typeface="Courier New"/>
              </a:rPr>
              <a:t>@Version </a:t>
            </a:r>
            <a:r>
              <a:rPr i="1" lang="ru-RU" sz="1100">
                <a:solidFill>
                  <a:srgbClr val="808080"/>
                </a:solidFill>
                <a:latin typeface="Courier New"/>
                <a:ea typeface="Courier New"/>
                <a:cs typeface="Courier New"/>
                <a:sym typeface="Courier New"/>
              </a:rPr>
              <a:t>// wrong target element type </a:t>
            </a:r>
            <a:br>
              <a:rPr i="1" lang="ru-RU" sz="1100">
                <a:solidFill>
                  <a:srgbClr val="808080"/>
                </a:solidFill>
                <a:latin typeface="Courier New"/>
                <a:ea typeface="Courier New"/>
                <a:cs typeface="Courier New"/>
                <a:sym typeface="Courier New"/>
              </a:rPr>
            </a:br>
            <a:r>
              <a:rPr b="1" lang="ru-RU" sz="1100">
                <a:solidFill>
                  <a:srgbClr val="000080"/>
                </a:solidFill>
                <a:latin typeface="Courier New"/>
                <a:ea typeface="Courier New"/>
                <a:cs typeface="Courier New"/>
                <a:sym typeface="Courier New"/>
              </a:rPr>
              <a:t>class </a:t>
            </a:r>
            <a:r>
              <a:rPr lang="ru-RU" sz="1100">
                <a:solidFill>
                  <a:srgbClr val="000000"/>
                </a:solidFill>
                <a:latin typeface="Courier New"/>
                <a:ea typeface="Courier New"/>
                <a:cs typeface="Courier New"/>
                <a:sym typeface="Courier New"/>
              </a:rPr>
              <a:t>ApiClass2 {}</a:t>
            </a:r>
            <a:endParaRPr sz="1100">
              <a:latin typeface="Arial"/>
              <a:ea typeface="Arial"/>
              <a:cs typeface="Arial"/>
              <a:sym typeface="Arial"/>
            </a:endParaRPr>
          </a:p>
        </p:txBody>
      </p:sp>
      <p:sp>
        <p:nvSpPr>
          <p:cNvPr id="253" name="Google Shape;253;p33"/>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7"/>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JVM Structure</a:t>
            </a:r>
            <a:endParaRPr sz="2400"/>
          </a:p>
        </p:txBody>
      </p:sp>
      <p:sp>
        <p:nvSpPr>
          <p:cNvPr id="46" name="Google Shape;46;p7"/>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
        <p:nvSpPr>
          <p:cNvPr id="47" name="Google Shape;47;p7"/>
          <p:cNvSpPr/>
          <p:nvPr/>
        </p:nvSpPr>
        <p:spPr>
          <a:xfrm>
            <a:off x="3389575" y="1169734"/>
            <a:ext cx="801782" cy="389523"/>
          </a:xfrm>
          <a:prstGeom prst="foldedCorner">
            <a:avLst>
              <a:gd fmla="val 16667" name="adj"/>
            </a:avLst>
          </a:prstGeom>
          <a:gradFill>
            <a:gsLst>
              <a:gs pos="0">
                <a:srgbClr val="BEC7D3"/>
              </a:gs>
              <a:gs pos="35000">
                <a:srgbClr val="D2D8DE"/>
              </a:gs>
              <a:gs pos="100000">
                <a:srgbClr val="ECF0F3"/>
              </a:gs>
            </a:gsLst>
            <a:lin ang="16200000" scaled="0"/>
          </a:gradFill>
          <a:ln cap="flat" cmpd="sng" w="9525">
            <a:solidFill>
              <a:srgbClr val="63717D"/>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ru-RU" sz="1400" u="none" cap="none" strike="noStrike">
                <a:solidFill>
                  <a:schemeClr val="dk1"/>
                </a:solidFill>
                <a:latin typeface="Arial"/>
                <a:ea typeface="Arial"/>
                <a:cs typeface="Arial"/>
                <a:sym typeface="Arial"/>
              </a:rPr>
              <a:t>*.class</a:t>
            </a:r>
            <a:endParaRPr b="0" i="0" sz="1400" u="none" cap="none" strike="noStrike">
              <a:solidFill>
                <a:schemeClr val="dk1"/>
              </a:solidFill>
              <a:latin typeface="Arial"/>
              <a:ea typeface="Arial"/>
              <a:cs typeface="Arial"/>
              <a:sym typeface="Arial"/>
            </a:endParaRPr>
          </a:p>
        </p:txBody>
      </p:sp>
      <p:sp>
        <p:nvSpPr>
          <p:cNvPr id="48" name="Google Shape;48;p7"/>
          <p:cNvSpPr/>
          <p:nvPr/>
        </p:nvSpPr>
        <p:spPr>
          <a:xfrm>
            <a:off x="5131196" y="1163092"/>
            <a:ext cx="1757129" cy="388133"/>
          </a:xfrm>
          <a:prstGeom prst="roundRect">
            <a:avLst>
              <a:gd fmla="val 16667" name="adj"/>
            </a:avLst>
          </a:prstGeom>
          <a:gradFill>
            <a:gsLst>
              <a:gs pos="0">
                <a:srgbClr val="91C8FF"/>
              </a:gs>
              <a:gs pos="35000">
                <a:srgbClr val="B1D6FF"/>
              </a:gs>
              <a:gs pos="100000">
                <a:srgbClr val="E0EEFF"/>
              </a:gs>
            </a:gsLst>
            <a:lin ang="16200000" scaled="0"/>
          </a:gradFill>
          <a:ln cap="flat" cmpd="sng" w="9525">
            <a:solidFill>
              <a:srgbClr val="1B81C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ru-RU" sz="1400" u="none" cap="none" strike="noStrike">
                <a:solidFill>
                  <a:schemeClr val="dk1"/>
                </a:solidFill>
                <a:latin typeface="Arial"/>
                <a:ea typeface="Arial"/>
                <a:cs typeface="Arial"/>
                <a:sym typeface="Arial"/>
              </a:rPr>
              <a:t>CLASS LOADER</a:t>
            </a:r>
            <a:endParaRPr b="1" i="0" sz="1400" u="none" cap="none" strike="noStrike">
              <a:solidFill>
                <a:schemeClr val="dk1"/>
              </a:solidFill>
              <a:latin typeface="Arial"/>
              <a:ea typeface="Arial"/>
              <a:cs typeface="Arial"/>
              <a:sym typeface="Arial"/>
            </a:endParaRPr>
          </a:p>
        </p:txBody>
      </p:sp>
      <p:sp>
        <p:nvSpPr>
          <p:cNvPr id="49" name="Google Shape;49;p7"/>
          <p:cNvSpPr/>
          <p:nvPr/>
        </p:nvSpPr>
        <p:spPr>
          <a:xfrm>
            <a:off x="747925" y="1842688"/>
            <a:ext cx="6140400" cy="1638182"/>
          </a:xfrm>
          <a:prstGeom prst="roundRect">
            <a:avLst>
              <a:gd fmla="val 5814" name="adj"/>
            </a:avLst>
          </a:prstGeom>
          <a:gradFill>
            <a:gsLst>
              <a:gs pos="0">
                <a:srgbClr val="9DA3F6"/>
              </a:gs>
              <a:gs pos="35000">
                <a:srgbClr val="BAC0F8"/>
              </a:gs>
              <a:gs pos="100000">
                <a:srgbClr val="E4E7FC"/>
              </a:gs>
            </a:gsLst>
            <a:lin ang="16200000" scaled="0"/>
          </a:gradFill>
          <a:ln cap="flat" cmpd="sng" w="9525">
            <a:solidFill>
              <a:srgbClr val="1736A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ru-RU" sz="1400" u="none" cap="none" strike="noStrike">
                <a:solidFill>
                  <a:schemeClr val="dk1"/>
                </a:solidFill>
                <a:latin typeface="Arial"/>
                <a:ea typeface="Arial"/>
                <a:cs typeface="Arial"/>
                <a:sym typeface="Arial"/>
              </a:rPr>
              <a:t>Runtime Data Area</a:t>
            </a:r>
            <a:endParaRPr b="0" i="0" sz="1400" u="none" cap="none" strike="noStrike">
              <a:solidFill>
                <a:schemeClr val="dk1"/>
              </a:solidFill>
              <a:latin typeface="Arial"/>
              <a:ea typeface="Arial"/>
              <a:cs typeface="Arial"/>
              <a:sym typeface="Arial"/>
            </a:endParaRPr>
          </a:p>
        </p:txBody>
      </p:sp>
      <p:sp>
        <p:nvSpPr>
          <p:cNvPr id="50" name="Google Shape;50;p7"/>
          <p:cNvSpPr/>
          <p:nvPr/>
        </p:nvSpPr>
        <p:spPr>
          <a:xfrm>
            <a:off x="936028" y="2145180"/>
            <a:ext cx="1475131" cy="1033198"/>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ru-RU" sz="1400" u="none" cap="none" strike="noStrike">
                <a:solidFill>
                  <a:schemeClr val="lt1"/>
                </a:solidFill>
                <a:latin typeface="Arial"/>
                <a:ea typeface="Arial"/>
                <a:cs typeface="Arial"/>
                <a:sym typeface="Arial"/>
              </a:rPr>
              <a:t>Heap Memory</a:t>
            </a:r>
            <a:endParaRPr b="0" i="0" sz="1400" u="none" cap="none" strike="noStrike">
              <a:solidFill>
                <a:schemeClr val="lt1"/>
              </a:solidFill>
              <a:latin typeface="Arial"/>
              <a:ea typeface="Arial"/>
              <a:cs typeface="Arial"/>
              <a:sym typeface="Arial"/>
            </a:endParaRPr>
          </a:p>
        </p:txBody>
      </p:sp>
      <p:sp>
        <p:nvSpPr>
          <p:cNvPr id="51" name="Google Shape;51;p7"/>
          <p:cNvSpPr/>
          <p:nvPr/>
        </p:nvSpPr>
        <p:spPr>
          <a:xfrm>
            <a:off x="3021383" y="2141164"/>
            <a:ext cx="3548657" cy="1033198"/>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ru-RU" sz="1400" u="none" cap="none" strike="noStrike">
                <a:solidFill>
                  <a:schemeClr val="lt1"/>
                </a:solidFill>
                <a:latin typeface="Arial"/>
                <a:ea typeface="Arial"/>
                <a:cs typeface="Arial"/>
                <a:sym typeface="Arial"/>
              </a:rPr>
              <a:t>Non-heap Memory</a:t>
            </a:r>
            <a:endParaRPr b="0" i="0" sz="1400" u="none" cap="none" strike="noStrike">
              <a:solidFill>
                <a:schemeClr val="lt1"/>
              </a:solidFill>
              <a:latin typeface="Arial"/>
              <a:ea typeface="Arial"/>
              <a:cs typeface="Arial"/>
              <a:sym typeface="Arial"/>
            </a:endParaRPr>
          </a:p>
        </p:txBody>
      </p:sp>
      <p:sp>
        <p:nvSpPr>
          <p:cNvPr id="52" name="Google Shape;52;p7"/>
          <p:cNvSpPr/>
          <p:nvPr/>
        </p:nvSpPr>
        <p:spPr>
          <a:xfrm>
            <a:off x="3218252" y="2554571"/>
            <a:ext cx="1144428" cy="336360"/>
          </a:xfrm>
          <a:prstGeom prst="roundRect">
            <a:avLst>
              <a:gd fmla="val 16667" name="adj"/>
            </a:avLst>
          </a:prstGeom>
          <a:gradFill>
            <a:gsLst>
              <a:gs pos="0">
                <a:srgbClr val="088ADD"/>
              </a:gs>
              <a:gs pos="100000">
                <a:srgbClr val="87C6FF"/>
              </a:gs>
            </a:gsLst>
            <a:lin ang="16200000" scaled="0"/>
          </a:gradFill>
          <a:ln cap="flat" cmpd="sng" w="9525">
            <a:solidFill>
              <a:srgbClr val="1B81C4"/>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ru-RU" sz="1400" u="none" cap="none" strike="noStrike">
                <a:solidFill>
                  <a:schemeClr val="lt1"/>
                </a:solidFill>
                <a:latin typeface="Arial"/>
                <a:ea typeface="Arial"/>
                <a:cs typeface="Arial"/>
                <a:sym typeface="Arial"/>
              </a:rPr>
              <a:t>Java Stack</a:t>
            </a:r>
            <a:endParaRPr b="0" i="0" sz="1400" u="none" cap="none" strike="noStrike">
              <a:solidFill>
                <a:schemeClr val="lt1"/>
              </a:solidFill>
              <a:latin typeface="Arial"/>
              <a:ea typeface="Arial"/>
              <a:cs typeface="Arial"/>
              <a:sym typeface="Arial"/>
            </a:endParaRPr>
          </a:p>
        </p:txBody>
      </p:sp>
      <p:sp>
        <p:nvSpPr>
          <p:cNvPr id="53" name="Google Shape;53;p7"/>
          <p:cNvSpPr/>
          <p:nvPr/>
        </p:nvSpPr>
        <p:spPr>
          <a:xfrm>
            <a:off x="4572000" y="2554571"/>
            <a:ext cx="1892311" cy="319181"/>
          </a:xfrm>
          <a:prstGeom prst="roundRect">
            <a:avLst>
              <a:gd fmla="val 16667" name="adj"/>
            </a:avLst>
          </a:prstGeom>
          <a:gradFill>
            <a:gsLst>
              <a:gs pos="0">
                <a:srgbClr val="FF0047"/>
              </a:gs>
              <a:gs pos="100000">
                <a:srgbClr val="FF6B83"/>
              </a:gs>
            </a:gsLst>
            <a:lin ang="16200000" scaled="0"/>
          </a:gradFill>
          <a:ln cap="flat" cmpd="sng" w="9525">
            <a:solidFill>
              <a:srgbClr val="F1004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ru-RU" sz="1400" u="none" cap="none" strike="noStrike">
                <a:solidFill>
                  <a:schemeClr val="lt1"/>
                </a:solidFill>
                <a:latin typeface="Arial"/>
                <a:ea typeface="Arial"/>
                <a:cs typeface="Arial"/>
                <a:sym typeface="Arial"/>
              </a:rPr>
              <a:t>Native method stack</a:t>
            </a:r>
            <a:endParaRPr b="0" i="0" sz="1400" u="none" cap="none" strike="noStrike">
              <a:solidFill>
                <a:schemeClr val="lt1"/>
              </a:solidFill>
              <a:latin typeface="Arial"/>
              <a:ea typeface="Arial"/>
              <a:cs typeface="Arial"/>
              <a:sym typeface="Arial"/>
            </a:endParaRPr>
          </a:p>
        </p:txBody>
      </p:sp>
      <p:sp>
        <p:nvSpPr>
          <p:cNvPr id="54" name="Google Shape;54;p7"/>
          <p:cNvSpPr/>
          <p:nvPr/>
        </p:nvSpPr>
        <p:spPr>
          <a:xfrm>
            <a:off x="1922230" y="2657763"/>
            <a:ext cx="648072" cy="688128"/>
          </a:xfrm>
          <a:prstGeom prst="star10">
            <a:avLst>
              <a:gd fmla="val 42533" name="adj"/>
              <a:gd fmla="val 105146" name="hf"/>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ru-RU" sz="1400" u="none" cap="none" strike="noStrike">
                <a:solidFill>
                  <a:schemeClr val="lt1"/>
                </a:solidFill>
                <a:latin typeface="Arial"/>
                <a:ea typeface="Arial"/>
                <a:cs typeface="Arial"/>
                <a:sym typeface="Arial"/>
              </a:rPr>
              <a:t>GC</a:t>
            </a:r>
            <a:endParaRPr b="0" i="0" sz="1400" u="none" cap="none" strike="noStrike">
              <a:solidFill>
                <a:schemeClr val="lt1"/>
              </a:solidFill>
              <a:latin typeface="Arial"/>
              <a:ea typeface="Arial"/>
              <a:cs typeface="Arial"/>
              <a:sym typeface="Arial"/>
            </a:endParaRPr>
          </a:p>
        </p:txBody>
      </p:sp>
      <p:sp>
        <p:nvSpPr>
          <p:cNvPr id="55" name="Google Shape;55;p7"/>
          <p:cNvSpPr/>
          <p:nvPr/>
        </p:nvSpPr>
        <p:spPr>
          <a:xfrm>
            <a:off x="747925" y="3779346"/>
            <a:ext cx="1663234" cy="792088"/>
          </a:xfrm>
          <a:prstGeom prst="roundRect">
            <a:avLst>
              <a:gd fmla="val 16667" name="adj"/>
            </a:avLst>
          </a:prstGeom>
          <a:gradFill>
            <a:gsLst>
              <a:gs pos="0">
                <a:srgbClr val="FF7B8F"/>
              </a:gs>
              <a:gs pos="35000">
                <a:srgbClr val="FFA3B0"/>
              </a:gs>
              <a:gs pos="100000">
                <a:srgbClr val="FFD9DC"/>
              </a:gs>
            </a:gsLst>
            <a:lin ang="16200000" scaled="0"/>
          </a:gradFill>
          <a:ln cap="flat" cmpd="sng" w="9525">
            <a:solidFill>
              <a:srgbClr val="F1004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ru-RU" sz="1400" u="none" cap="none" strike="noStrike">
                <a:solidFill>
                  <a:schemeClr val="dk1"/>
                </a:solidFill>
                <a:latin typeface="Arial"/>
                <a:ea typeface="Arial"/>
                <a:cs typeface="Arial"/>
                <a:sym typeface="Arial"/>
              </a:rPr>
              <a:t>Execution Engine</a:t>
            </a:r>
            <a:endParaRPr b="0" i="0" sz="1400" u="none" cap="none" strike="noStrike">
              <a:solidFill>
                <a:schemeClr val="dk1"/>
              </a:solidFill>
              <a:latin typeface="Arial"/>
              <a:ea typeface="Arial"/>
              <a:cs typeface="Arial"/>
              <a:sym typeface="Arial"/>
            </a:endParaRPr>
          </a:p>
        </p:txBody>
      </p:sp>
      <p:sp>
        <p:nvSpPr>
          <p:cNvPr id="56" name="Google Shape;56;p7"/>
          <p:cNvSpPr/>
          <p:nvPr/>
        </p:nvSpPr>
        <p:spPr>
          <a:xfrm>
            <a:off x="3174640" y="3779346"/>
            <a:ext cx="1567749" cy="792088"/>
          </a:xfrm>
          <a:prstGeom prst="roundRect">
            <a:avLst>
              <a:gd fmla="val 16667" name="adj"/>
            </a:avLst>
          </a:prstGeom>
          <a:gradFill>
            <a:gsLst>
              <a:gs pos="0">
                <a:srgbClr val="97EFFF"/>
              </a:gs>
              <a:gs pos="35000">
                <a:srgbClr val="B5F2FF"/>
              </a:gs>
              <a:gs pos="100000">
                <a:srgbClr val="DFF8FF"/>
              </a:gs>
            </a:gsLst>
            <a:lin ang="16200000" scaled="0"/>
          </a:gradFill>
          <a:ln cap="flat" cmpd="sng" w="9525">
            <a:solidFill>
              <a:srgbClr val="77C9F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ru-RU" sz="1400" u="none" cap="none" strike="noStrike">
                <a:solidFill>
                  <a:schemeClr val="dk1"/>
                </a:solidFill>
                <a:latin typeface="Arial"/>
                <a:ea typeface="Arial"/>
                <a:cs typeface="Arial"/>
                <a:sym typeface="Arial"/>
              </a:rPr>
              <a:t>Native Interface</a:t>
            </a:r>
            <a:endParaRPr b="0" i="0" sz="1400" u="none" cap="none" strike="noStrike">
              <a:solidFill>
                <a:schemeClr val="dk1"/>
              </a:solidFill>
              <a:latin typeface="Arial"/>
              <a:ea typeface="Arial"/>
              <a:cs typeface="Arial"/>
              <a:sym typeface="Arial"/>
            </a:endParaRPr>
          </a:p>
        </p:txBody>
      </p:sp>
      <p:sp>
        <p:nvSpPr>
          <p:cNvPr id="57" name="Google Shape;57;p7"/>
          <p:cNvSpPr/>
          <p:nvPr/>
        </p:nvSpPr>
        <p:spPr>
          <a:xfrm>
            <a:off x="5505870" y="3779346"/>
            <a:ext cx="1382455" cy="792088"/>
          </a:xfrm>
          <a:prstGeom prst="foldedCorner">
            <a:avLst>
              <a:gd fmla="val 16667" name="adj"/>
            </a:avLst>
          </a:prstGeom>
          <a:gradFill>
            <a:gsLst>
              <a:gs pos="0">
                <a:srgbClr val="BEC7D3"/>
              </a:gs>
              <a:gs pos="35000">
                <a:srgbClr val="D2D8DE"/>
              </a:gs>
              <a:gs pos="100000">
                <a:srgbClr val="ECF0F3"/>
              </a:gs>
            </a:gsLst>
            <a:lin ang="16200000" scaled="0"/>
          </a:gradFill>
          <a:ln cap="flat" cmpd="sng" w="9525">
            <a:solidFill>
              <a:srgbClr val="63717D"/>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ru-RU" sz="1400" u="none" cap="none" strike="noStrike">
                <a:solidFill>
                  <a:schemeClr val="dk1"/>
                </a:solidFill>
                <a:latin typeface="Arial"/>
                <a:ea typeface="Arial"/>
                <a:cs typeface="Arial"/>
                <a:sym typeface="Arial"/>
              </a:rPr>
              <a:t>Native Libs</a:t>
            </a:r>
            <a:endParaRPr/>
          </a:p>
          <a:p>
            <a:pPr indent="0" lvl="0" marL="0" marR="0" rtl="0" algn="ctr">
              <a:lnSpc>
                <a:spcPct val="100000"/>
              </a:lnSpc>
              <a:spcBef>
                <a:spcPts val="0"/>
              </a:spcBef>
              <a:spcAft>
                <a:spcPts val="0"/>
              </a:spcAft>
              <a:buNone/>
            </a:pPr>
            <a:r>
              <a:rPr b="0" i="0" lang="ru-RU" sz="1400" u="none" cap="none" strike="noStrike">
                <a:solidFill>
                  <a:schemeClr val="dk1"/>
                </a:solidFill>
                <a:latin typeface="Arial"/>
                <a:ea typeface="Arial"/>
                <a:cs typeface="Arial"/>
                <a:sym typeface="Arial"/>
              </a:rPr>
              <a:t>*.dll</a:t>
            </a:r>
            <a:endParaRPr b="0" i="0" sz="1400" u="none" cap="none" strike="noStrike">
              <a:solidFill>
                <a:schemeClr val="dk1"/>
              </a:solidFill>
              <a:latin typeface="Arial"/>
              <a:ea typeface="Arial"/>
              <a:cs typeface="Arial"/>
              <a:sym typeface="Arial"/>
            </a:endParaRPr>
          </a:p>
        </p:txBody>
      </p:sp>
      <p:sp>
        <p:nvSpPr>
          <p:cNvPr id="58" name="Google Shape;58;p7"/>
          <p:cNvSpPr/>
          <p:nvPr/>
        </p:nvSpPr>
        <p:spPr>
          <a:xfrm>
            <a:off x="4191357" y="1288473"/>
            <a:ext cx="939839" cy="129969"/>
          </a:xfrm>
          <a:prstGeom prst="rightArrow">
            <a:avLst>
              <a:gd fmla="val 50000" name="adj1"/>
              <a:gd fmla="val 50000" name="adj2"/>
            </a:avLst>
          </a:prstGeom>
          <a:solidFill>
            <a:srgbClr val="6DB7E7"/>
          </a:solidFill>
          <a:ln cap="flat" cmpd="sng" w="25400">
            <a:solidFill>
              <a:srgbClr val="6DB7E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 name="Google Shape;59;p7"/>
          <p:cNvSpPr/>
          <p:nvPr/>
        </p:nvSpPr>
        <p:spPr>
          <a:xfrm>
            <a:off x="5955727" y="1559257"/>
            <a:ext cx="133346" cy="275399"/>
          </a:xfrm>
          <a:prstGeom prst="downArrow">
            <a:avLst>
              <a:gd fmla="val 50000" name="adj1"/>
              <a:gd fmla="val 50000" name="adj2"/>
            </a:avLst>
          </a:prstGeom>
          <a:solidFill>
            <a:srgbClr val="6DB7E7"/>
          </a:solidFill>
          <a:ln cap="flat" cmpd="sng" w="25400">
            <a:solidFill>
              <a:srgbClr val="6DB7E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 name="Google Shape;60;p7"/>
          <p:cNvSpPr/>
          <p:nvPr/>
        </p:nvSpPr>
        <p:spPr>
          <a:xfrm>
            <a:off x="1531608" y="3488902"/>
            <a:ext cx="95867" cy="290444"/>
          </a:xfrm>
          <a:prstGeom prst="upDownArrow">
            <a:avLst>
              <a:gd fmla="val 50000" name="adj1"/>
              <a:gd fmla="val 50000" name="adj2"/>
            </a:avLst>
          </a:prstGeom>
          <a:solidFill>
            <a:srgbClr val="6DB7E7"/>
          </a:solidFill>
          <a:ln cap="flat" cmpd="sng" w="25400">
            <a:solidFill>
              <a:srgbClr val="6DB7E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 name="Google Shape;61;p7"/>
          <p:cNvSpPr/>
          <p:nvPr/>
        </p:nvSpPr>
        <p:spPr>
          <a:xfrm>
            <a:off x="3910580" y="3488902"/>
            <a:ext cx="95867" cy="290444"/>
          </a:xfrm>
          <a:prstGeom prst="upDownArrow">
            <a:avLst>
              <a:gd fmla="val 50000" name="adj1"/>
              <a:gd fmla="val 50000" name="adj2"/>
            </a:avLst>
          </a:prstGeom>
          <a:solidFill>
            <a:srgbClr val="6DB7E7"/>
          </a:solidFill>
          <a:ln cap="flat" cmpd="sng" w="25400">
            <a:solidFill>
              <a:srgbClr val="6DB7E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2" name="Google Shape;62;p7"/>
          <p:cNvSpPr/>
          <p:nvPr/>
        </p:nvSpPr>
        <p:spPr>
          <a:xfrm>
            <a:off x="2411159" y="4102620"/>
            <a:ext cx="763481" cy="138513"/>
          </a:xfrm>
          <a:prstGeom prst="rightArrow">
            <a:avLst>
              <a:gd fmla="val 50000" name="adj1"/>
              <a:gd fmla="val 50000" name="adj2"/>
            </a:avLst>
          </a:prstGeom>
          <a:solidFill>
            <a:srgbClr val="6DB7E7"/>
          </a:solidFill>
          <a:ln cap="flat" cmpd="sng" w="25400">
            <a:solidFill>
              <a:srgbClr val="6DB7E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 name="Google Shape;63;p7"/>
          <p:cNvSpPr/>
          <p:nvPr/>
        </p:nvSpPr>
        <p:spPr>
          <a:xfrm>
            <a:off x="4742389" y="4102619"/>
            <a:ext cx="763481" cy="138513"/>
          </a:xfrm>
          <a:prstGeom prst="rightArrow">
            <a:avLst>
              <a:gd fmla="val 50000" name="adj1"/>
              <a:gd fmla="val 50000" name="adj2"/>
            </a:avLst>
          </a:prstGeom>
          <a:solidFill>
            <a:srgbClr val="6DB7E7"/>
          </a:solidFill>
          <a:ln cap="flat" cmpd="sng" w="25400">
            <a:solidFill>
              <a:srgbClr val="6DB7E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Class annotations usage</a:t>
            </a:r>
            <a:endParaRPr sz="2400"/>
          </a:p>
        </p:txBody>
      </p:sp>
      <p:sp>
        <p:nvSpPr>
          <p:cNvPr id="259" name="Google Shape;259;p34"/>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pic>
        <p:nvPicPr>
          <p:cNvPr id="260" name="Google Shape;260;p34"/>
          <p:cNvPicPr preferRelativeResize="0"/>
          <p:nvPr/>
        </p:nvPicPr>
        <p:blipFill rotWithShape="1">
          <a:blip r:embed="rId3">
            <a:alphaModFix/>
          </a:blip>
          <a:srcRect b="0" l="0" r="0" t="0"/>
          <a:stretch/>
        </p:blipFill>
        <p:spPr>
          <a:xfrm>
            <a:off x="1261580" y="1990739"/>
            <a:ext cx="5726840" cy="270619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Method annotations usage</a:t>
            </a:r>
            <a:endParaRPr sz="2400"/>
          </a:p>
        </p:txBody>
      </p:sp>
      <p:sp>
        <p:nvSpPr>
          <p:cNvPr id="266" name="Google Shape;266;p35"/>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pic>
        <p:nvPicPr>
          <p:cNvPr id="267" name="Google Shape;267;p35"/>
          <p:cNvPicPr preferRelativeResize="0"/>
          <p:nvPr/>
        </p:nvPicPr>
        <p:blipFill rotWithShape="1">
          <a:blip r:embed="rId3">
            <a:alphaModFix/>
          </a:blip>
          <a:srcRect b="0" l="0" r="0" t="0"/>
          <a:stretch/>
        </p:blipFill>
        <p:spPr>
          <a:xfrm>
            <a:off x="1261580" y="1857335"/>
            <a:ext cx="5726840" cy="283959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a:t>Homework. HackerRank</a:t>
            </a:r>
            <a:endParaRPr/>
          </a:p>
        </p:txBody>
      </p:sp>
      <p:sp>
        <p:nvSpPr>
          <p:cNvPr id="273" name="Google Shape;273;p36"/>
          <p:cNvSpPr txBox="1"/>
          <p:nvPr>
            <p:ph idx="1" type="body"/>
          </p:nvPr>
        </p:nvSpPr>
        <p:spPr>
          <a:xfrm>
            <a:off x="893763" y="1373188"/>
            <a:ext cx="7869710" cy="3552825"/>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ru-RU" u="sng">
                <a:solidFill>
                  <a:schemeClr val="hlink"/>
                </a:solidFill>
                <a:hlinkClick r:id="rId3"/>
              </a:rPr>
              <a:t>https://www.hackerrank.com/challenges/java-reflection-attributes/problem</a:t>
            </a:r>
            <a:endParaRPr/>
          </a:p>
          <a:p>
            <a:pPr indent="-342900" lvl="0" marL="457200" rtl="0" algn="l">
              <a:lnSpc>
                <a:spcPct val="100000"/>
              </a:lnSpc>
              <a:spcBef>
                <a:spcPts val="600"/>
              </a:spcBef>
              <a:spcAft>
                <a:spcPts val="0"/>
              </a:spcAft>
              <a:buClr>
                <a:schemeClr val="accent6"/>
              </a:buClr>
              <a:buSzPts val="1800"/>
              <a:buChar char="▷"/>
            </a:pPr>
            <a:r>
              <a:rPr lang="ru-RU" u="sng">
                <a:solidFill>
                  <a:schemeClr val="hlink"/>
                </a:solidFill>
                <a:hlinkClick r:id="rId4"/>
              </a:rPr>
              <a:t>https://www.hackerrank.com/challenges/java-annotations/problem</a:t>
            </a:r>
            <a:endParaRPr/>
          </a:p>
          <a:p>
            <a:pPr indent="-228600" lvl="1" marL="914400" rtl="0" algn="l">
              <a:lnSpc>
                <a:spcPct val="100000"/>
              </a:lnSpc>
              <a:spcBef>
                <a:spcPts val="0"/>
              </a:spcBef>
              <a:spcAft>
                <a:spcPts val="0"/>
              </a:spcAft>
              <a:buSzPts val="2400"/>
              <a:buNone/>
            </a:pPr>
            <a:r>
              <a:t/>
            </a:r>
            <a:endParaRPr/>
          </a:p>
        </p:txBody>
      </p:sp>
      <p:sp>
        <p:nvSpPr>
          <p:cNvPr id="274" name="Google Shape;274;p36"/>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
        <p:nvSpPr>
          <p:cNvPr id="275" name="Google Shape;275;p36"/>
          <p:cNvSpPr/>
          <p:nvPr/>
        </p:nvSpPr>
        <p:spPr>
          <a:xfrm>
            <a:off x="1" y="32951"/>
            <a:ext cx="138564" cy="276999"/>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a:t>Homework.</a:t>
            </a:r>
            <a:endParaRPr/>
          </a:p>
        </p:txBody>
      </p:sp>
      <p:sp>
        <p:nvSpPr>
          <p:cNvPr id="281" name="Google Shape;281;p37"/>
          <p:cNvSpPr txBox="1"/>
          <p:nvPr>
            <p:ph idx="1" type="body"/>
          </p:nvPr>
        </p:nvSpPr>
        <p:spPr>
          <a:xfrm>
            <a:off x="893763" y="1373188"/>
            <a:ext cx="7869710" cy="3552825"/>
          </a:xfrm>
          <a:prstGeom prst="rect">
            <a:avLst/>
          </a:prstGeom>
          <a:noFill/>
          <a:ln>
            <a:noFill/>
          </a:ln>
        </p:spPr>
        <p:txBody>
          <a:bodyPr anchorCtr="0" anchor="t" bIns="91425" lIns="91425" spcFirstLastPara="1" rIns="91425" wrap="square" tIns="91425">
            <a:noAutofit/>
          </a:bodyPr>
          <a:lstStyle/>
          <a:p>
            <a:pPr indent="-457200" lvl="0" marL="571500" rtl="0" algn="l">
              <a:lnSpc>
                <a:spcPct val="100000"/>
              </a:lnSpc>
              <a:spcBef>
                <a:spcPts val="600"/>
              </a:spcBef>
              <a:spcAft>
                <a:spcPts val="0"/>
              </a:spcAft>
              <a:buSzPts val="1800"/>
              <a:buFont typeface="Arial"/>
              <a:buAutoNum type="arabicPeriod"/>
            </a:pPr>
            <a:r>
              <a:rPr lang="ru-RU"/>
              <a:t>Create new annotation 'Injectible' that can be applied to fields.</a:t>
            </a:r>
            <a:endParaRPr/>
          </a:p>
          <a:p>
            <a:pPr indent="-457200" lvl="0" marL="571500" rtl="0" algn="l">
              <a:lnSpc>
                <a:spcPct val="100000"/>
              </a:lnSpc>
              <a:spcBef>
                <a:spcPts val="600"/>
              </a:spcBef>
              <a:spcAft>
                <a:spcPts val="0"/>
              </a:spcAft>
              <a:buSzPts val="1800"/>
              <a:buFont typeface="Arial"/>
              <a:buAutoNum type="arabicPeriod"/>
            </a:pPr>
            <a:r>
              <a:rPr lang="ru-RU"/>
              <a:t>At the beginning of the program start, load all the values ​​from the properties file and set it to the fields marked with the 'injectible' annotation </a:t>
            </a:r>
            <a:endParaRPr/>
          </a:p>
          <a:p>
            <a:pPr indent="-457200" lvl="0" marL="571500" rtl="0" algn="l">
              <a:lnSpc>
                <a:spcPct val="100000"/>
              </a:lnSpc>
              <a:spcBef>
                <a:spcPts val="600"/>
              </a:spcBef>
              <a:spcAft>
                <a:spcPts val="0"/>
              </a:spcAft>
              <a:buSzPts val="1800"/>
              <a:buFont typeface="Arial"/>
              <a:buAutoNum type="arabicPeriod"/>
            </a:pPr>
            <a:r>
              <a:rPr lang="ru-RU"/>
              <a:t>Add an option to select the type of logging to the application settings (File \ Console \ Both)</a:t>
            </a:r>
            <a:endParaRPr/>
          </a:p>
          <a:p>
            <a:pPr indent="0" lvl="0" marL="0" rtl="0" algn="l">
              <a:lnSpc>
                <a:spcPct val="100000"/>
              </a:lnSpc>
              <a:spcBef>
                <a:spcPts val="600"/>
              </a:spcBef>
              <a:spcAft>
                <a:spcPts val="0"/>
              </a:spcAft>
              <a:buNone/>
            </a:pPr>
            <a:r>
              <a:t/>
            </a:r>
            <a:endParaRPr/>
          </a:p>
          <a:p>
            <a:pPr indent="-228600" lvl="0" marL="457200" rtl="0" algn="l">
              <a:lnSpc>
                <a:spcPct val="100000"/>
              </a:lnSpc>
              <a:spcBef>
                <a:spcPts val="600"/>
              </a:spcBef>
              <a:spcAft>
                <a:spcPts val="0"/>
              </a:spcAft>
              <a:buClr>
                <a:schemeClr val="accent6"/>
              </a:buClr>
              <a:buSzPts val="1800"/>
              <a:buNone/>
            </a:pPr>
            <a:r>
              <a:t/>
            </a:r>
            <a:endParaRPr/>
          </a:p>
        </p:txBody>
      </p:sp>
      <p:sp>
        <p:nvSpPr>
          <p:cNvPr id="282" name="Google Shape;282;p37"/>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
        <p:nvSpPr>
          <p:cNvPr id="283" name="Google Shape;283;p37"/>
          <p:cNvSpPr/>
          <p:nvPr/>
        </p:nvSpPr>
        <p:spPr>
          <a:xfrm>
            <a:off x="1" y="32951"/>
            <a:ext cx="138564" cy="276999"/>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Links</a:t>
            </a:r>
            <a:endParaRPr/>
          </a:p>
        </p:txBody>
      </p:sp>
      <p:sp>
        <p:nvSpPr>
          <p:cNvPr id="289" name="Google Shape;289;p38"/>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ru-RU" sz="2000" u="sng">
                <a:solidFill>
                  <a:schemeClr val="hlink"/>
                </a:solidFill>
                <a:latin typeface="Lato"/>
                <a:ea typeface="Lato"/>
                <a:cs typeface="Lato"/>
                <a:sym typeface="Lato"/>
                <a:hlinkClick r:id="rId3"/>
              </a:rPr>
              <a:t>Reflection API</a:t>
            </a:r>
            <a:endParaRPr sz="2000">
              <a:latin typeface="Lato"/>
              <a:ea typeface="Lato"/>
              <a:cs typeface="Lato"/>
              <a:sym typeface="Lato"/>
            </a:endParaRPr>
          </a:p>
          <a:p>
            <a:pPr indent="-342900" lvl="0" marL="457200" rtl="0" algn="l">
              <a:lnSpc>
                <a:spcPct val="100000"/>
              </a:lnSpc>
              <a:spcBef>
                <a:spcPts val="600"/>
              </a:spcBef>
              <a:spcAft>
                <a:spcPts val="0"/>
              </a:spcAft>
              <a:buSzPts val="1800"/>
              <a:buChar char="▷"/>
            </a:pPr>
            <a:r>
              <a:rPr lang="ru-RU" sz="2000" u="sng">
                <a:solidFill>
                  <a:schemeClr val="hlink"/>
                </a:solidFill>
                <a:latin typeface="Lato"/>
                <a:ea typeface="Lato"/>
                <a:cs typeface="Lato"/>
                <a:sym typeface="Lato"/>
                <a:hlinkClick r:id="rId4"/>
              </a:rPr>
              <a:t>Using java reflection</a:t>
            </a:r>
            <a:endParaRPr sz="2000">
              <a:latin typeface="Lato"/>
              <a:ea typeface="Lato"/>
              <a:cs typeface="Lato"/>
              <a:sym typeface="Lato"/>
            </a:endParaRPr>
          </a:p>
          <a:p>
            <a:pPr indent="-342900" lvl="0" marL="457200" rtl="0" algn="l">
              <a:lnSpc>
                <a:spcPct val="100000"/>
              </a:lnSpc>
              <a:spcBef>
                <a:spcPts val="600"/>
              </a:spcBef>
              <a:spcAft>
                <a:spcPts val="0"/>
              </a:spcAft>
              <a:buSzPts val="1800"/>
              <a:buChar char="▷"/>
            </a:pPr>
            <a:r>
              <a:rPr lang="ru-RU" sz="2000" u="sng">
                <a:solidFill>
                  <a:schemeClr val="hlink"/>
                </a:solidFill>
                <a:latin typeface="Lato"/>
                <a:ea typeface="Lato"/>
                <a:cs typeface="Lato"/>
                <a:sym typeface="Lato"/>
                <a:hlinkClick r:id="rId5"/>
              </a:rPr>
              <a:t>Annotations</a:t>
            </a:r>
            <a:endParaRPr sz="2000">
              <a:latin typeface="Lato"/>
              <a:ea typeface="Lato"/>
              <a:cs typeface="Lato"/>
              <a:sym typeface="Lato"/>
            </a:endParaRPr>
          </a:p>
          <a:p>
            <a:pPr indent="-342900" lvl="0" marL="457200" rtl="0" algn="l">
              <a:lnSpc>
                <a:spcPct val="100000"/>
              </a:lnSpc>
              <a:spcBef>
                <a:spcPts val="600"/>
              </a:spcBef>
              <a:spcAft>
                <a:spcPts val="0"/>
              </a:spcAft>
              <a:buSzPts val="1800"/>
              <a:buChar char="▷"/>
            </a:pPr>
            <a:r>
              <a:rPr lang="ru-RU" sz="2000" u="sng">
                <a:solidFill>
                  <a:schemeClr val="hlink"/>
                </a:solidFill>
                <a:latin typeface="Lato"/>
                <a:ea typeface="Lato"/>
                <a:cs typeface="Lato"/>
                <a:sym typeface="Lato"/>
                <a:hlinkClick r:id="rId6"/>
              </a:rPr>
              <a:t>Memory model</a:t>
            </a:r>
            <a:endParaRPr sz="2000">
              <a:latin typeface="Lato"/>
              <a:ea typeface="Lato"/>
              <a:cs typeface="Lato"/>
              <a:sym typeface="Lato"/>
            </a:endParaRPr>
          </a:p>
          <a:p>
            <a:pPr indent="-342900" lvl="0" marL="457200" rtl="0" algn="l">
              <a:lnSpc>
                <a:spcPct val="100000"/>
              </a:lnSpc>
              <a:spcBef>
                <a:spcPts val="600"/>
              </a:spcBef>
              <a:spcAft>
                <a:spcPts val="0"/>
              </a:spcAft>
              <a:buSzPts val="1800"/>
              <a:buChar char="▷"/>
            </a:pPr>
            <a:r>
              <a:rPr lang="ru-RU" sz="2000" u="sng">
                <a:solidFill>
                  <a:schemeClr val="hlink"/>
                </a:solidFill>
                <a:latin typeface="Lato"/>
                <a:ea typeface="Lato"/>
                <a:cs typeface="Lato"/>
                <a:sym typeface="Lato"/>
                <a:hlinkClick r:id="rId7"/>
              </a:rPr>
              <a:t>Java classloaders</a:t>
            </a:r>
            <a:endParaRPr sz="2000">
              <a:latin typeface="Lato"/>
              <a:ea typeface="Lato"/>
              <a:cs typeface="Lato"/>
              <a:sym typeface="Lato"/>
            </a:endParaRPr>
          </a:p>
        </p:txBody>
      </p:sp>
      <p:sp>
        <p:nvSpPr>
          <p:cNvPr id="290" name="Google Shape;290;p38"/>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idx="4294967295" type="ctrTitle"/>
          </p:nvPr>
        </p:nvSpPr>
        <p:spPr>
          <a:xfrm>
            <a:off x="0" y="725488"/>
            <a:ext cx="5561013" cy="1160462"/>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6"/>
              </a:buClr>
              <a:buSzPts val="3200"/>
              <a:buFont typeface="Raleway"/>
              <a:buNone/>
            </a:pPr>
            <a:r>
              <a:rPr b="0" i="0" lang="ru-RU" sz="6000" u="none" cap="none" strike="noStrike">
                <a:solidFill>
                  <a:schemeClr val="accent2"/>
                </a:solidFill>
                <a:latin typeface="Raleway"/>
                <a:ea typeface="Raleway"/>
                <a:cs typeface="Raleway"/>
                <a:sym typeface="Raleway"/>
              </a:rPr>
              <a:t>Thanks!</a:t>
            </a:r>
            <a:endParaRPr b="0" i="0" sz="6000" u="none" cap="none" strike="noStrike">
              <a:solidFill>
                <a:schemeClr val="accent2"/>
              </a:solidFill>
              <a:latin typeface="Raleway"/>
              <a:ea typeface="Raleway"/>
              <a:cs typeface="Raleway"/>
              <a:sym typeface="Raleway"/>
            </a:endParaRPr>
          </a:p>
        </p:txBody>
      </p:sp>
      <p:sp>
        <p:nvSpPr>
          <p:cNvPr id="296" name="Google Shape;296;p39"/>
          <p:cNvSpPr txBox="1"/>
          <p:nvPr>
            <p:ph idx="4294967295" type="subTitle"/>
          </p:nvPr>
        </p:nvSpPr>
        <p:spPr>
          <a:xfrm>
            <a:off x="0" y="1754188"/>
            <a:ext cx="5561013" cy="7842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accent6"/>
              </a:buClr>
              <a:buSzPts val="2400"/>
              <a:buFont typeface="Lato"/>
              <a:buNone/>
            </a:pPr>
            <a:r>
              <a:rPr b="1" i="0" lang="ru-RU" sz="4800" u="none" cap="none" strike="noStrike">
                <a:solidFill>
                  <a:schemeClr val="lt1"/>
                </a:solidFill>
                <a:latin typeface="Lato"/>
                <a:ea typeface="Lato"/>
                <a:cs typeface="Lato"/>
                <a:sym typeface="Lato"/>
              </a:rPr>
              <a:t>Any Questions?</a:t>
            </a:r>
            <a:endParaRPr b="1" i="0" sz="4800" u="none" cap="none" strike="noStrike">
              <a:solidFill>
                <a:schemeClr val="lt1"/>
              </a:solidFill>
              <a:latin typeface="Lato"/>
              <a:ea typeface="Lato"/>
              <a:cs typeface="Lato"/>
              <a:sym typeface="Lato"/>
            </a:endParaRPr>
          </a:p>
        </p:txBody>
      </p:sp>
      <p:sp>
        <p:nvSpPr>
          <p:cNvPr id="297" name="Google Shape;297;p39"/>
          <p:cNvSpPr txBox="1"/>
          <p:nvPr>
            <p:ph idx="4294967295" type="body"/>
          </p:nvPr>
        </p:nvSpPr>
        <p:spPr>
          <a:xfrm>
            <a:off x="0" y="2759075"/>
            <a:ext cx="5561013" cy="199548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ru-RU">
                <a:solidFill>
                  <a:schemeClr val="lt1"/>
                </a:solidFill>
              </a:rPr>
              <a:t>Or fi</a:t>
            </a:r>
            <a:r>
              <a:rPr lang="ru-RU" sz="2400">
                <a:solidFill>
                  <a:schemeClr val="lt1"/>
                </a:solidFill>
              </a:rPr>
              <a:t>nd us in Slack:</a:t>
            </a:r>
            <a:endParaRPr sz="2400">
              <a:solidFill>
                <a:schemeClr val="lt1"/>
              </a:solidFill>
            </a:endParaRPr>
          </a:p>
          <a:p>
            <a:pPr indent="0" lvl="0" marL="0" rtl="0" algn="l">
              <a:lnSpc>
                <a:spcPct val="100000"/>
              </a:lnSpc>
              <a:spcBef>
                <a:spcPts val="600"/>
              </a:spcBef>
              <a:spcAft>
                <a:spcPts val="0"/>
              </a:spcAft>
              <a:buSzPts val="2400"/>
              <a:buNone/>
            </a:pPr>
            <a:r>
              <a:rPr lang="ru-RU" sz="2400">
                <a:solidFill>
                  <a:schemeClr val="lt1"/>
                </a:solidFill>
              </a:rPr>
              <a:t>	@Yaroslav Brahinets</a:t>
            </a:r>
            <a:endParaRPr/>
          </a:p>
          <a:p>
            <a:pPr indent="0" lvl="0" marL="0" rtl="0" algn="l">
              <a:lnSpc>
                <a:spcPct val="100000"/>
              </a:lnSpc>
              <a:spcBef>
                <a:spcPts val="600"/>
              </a:spcBef>
              <a:spcAft>
                <a:spcPts val="0"/>
              </a:spcAft>
              <a:buSzPts val="2400"/>
              <a:buNone/>
            </a:pPr>
            <a:r>
              <a:rPr lang="ru-RU">
                <a:solidFill>
                  <a:schemeClr val="lt1"/>
                </a:solidFill>
              </a:rPr>
              <a:t>	@Vasya Rudas</a:t>
            </a:r>
            <a:endParaRPr sz="2400">
              <a:solidFill>
                <a:schemeClr val="lt1"/>
              </a:solidFill>
            </a:endParaRPr>
          </a:p>
        </p:txBody>
      </p:sp>
      <p:sp>
        <p:nvSpPr>
          <p:cNvPr id="298" name="Google Shape;298;p39"/>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8"/>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JVM Structure. Java Heap</a:t>
            </a:r>
            <a:endParaRPr sz="2400"/>
          </a:p>
        </p:txBody>
      </p:sp>
      <p:sp>
        <p:nvSpPr>
          <p:cNvPr id="69" name="Google Shape;69;p8"/>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ru-RU" sz="2000"/>
              <a:t>Java Heap space is used by java runtime to allocate memory to Objects and JRE classes. Whenever we create any object, it’s always created in the Heap space.</a:t>
            </a:r>
            <a:endParaRPr/>
          </a:p>
          <a:p>
            <a:pPr indent="-342900" lvl="0" marL="457200" rtl="0" algn="l">
              <a:lnSpc>
                <a:spcPct val="100000"/>
              </a:lnSpc>
              <a:spcBef>
                <a:spcPts val="600"/>
              </a:spcBef>
              <a:spcAft>
                <a:spcPts val="0"/>
              </a:spcAft>
              <a:buClr>
                <a:schemeClr val="accent6"/>
              </a:buClr>
              <a:buSzPts val="1800"/>
              <a:buChar char="▷"/>
            </a:pPr>
            <a:r>
              <a:rPr lang="ru-RU" sz="2000"/>
              <a:t>Garbage Collection runs on the heap memory to free the memory used by objects that doesn’t have any reference. Any object created in the heap space has global access and can be referenced from anywhere of the application.</a:t>
            </a:r>
            <a:endParaRPr/>
          </a:p>
        </p:txBody>
      </p:sp>
      <p:sp>
        <p:nvSpPr>
          <p:cNvPr id="70" name="Google Shape;70;p8"/>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9"/>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JVM Structure. Java Stack</a:t>
            </a:r>
            <a:endParaRPr sz="2400"/>
          </a:p>
        </p:txBody>
      </p:sp>
      <p:sp>
        <p:nvSpPr>
          <p:cNvPr id="76" name="Google Shape;76;p9"/>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ru-RU" sz="1600"/>
              <a:t>Java Stack memory is used for execution of a thread. They contain method specific values that are short-lived and references to other objects in the heap that are getting referred from the method.</a:t>
            </a:r>
            <a:endParaRPr/>
          </a:p>
          <a:p>
            <a:pPr indent="-342900" lvl="0" marL="457200" rtl="0" algn="l">
              <a:lnSpc>
                <a:spcPct val="100000"/>
              </a:lnSpc>
              <a:spcBef>
                <a:spcPts val="600"/>
              </a:spcBef>
              <a:spcAft>
                <a:spcPts val="0"/>
              </a:spcAft>
              <a:buClr>
                <a:schemeClr val="accent6"/>
              </a:buClr>
              <a:buSzPts val="1800"/>
              <a:buChar char="▷"/>
            </a:pPr>
            <a:r>
              <a:rPr lang="ru-RU" sz="1600"/>
              <a:t>Stack memory is always referenced in LIFO (Last-In-First-Out) order. Whenever a method is invoked, a new block is created in the stack memory for the method to hold local primitive values and reference to other objects in the method.</a:t>
            </a:r>
            <a:endParaRPr/>
          </a:p>
          <a:p>
            <a:pPr indent="-342900" lvl="0" marL="457200" rtl="0" algn="l">
              <a:lnSpc>
                <a:spcPct val="100000"/>
              </a:lnSpc>
              <a:spcBef>
                <a:spcPts val="600"/>
              </a:spcBef>
              <a:spcAft>
                <a:spcPts val="0"/>
              </a:spcAft>
              <a:buClr>
                <a:schemeClr val="accent6"/>
              </a:buClr>
              <a:buSzPts val="1800"/>
              <a:buChar char="▷"/>
            </a:pPr>
            <a:r>
              <a:rPr lang="ru-RU" sz="1600"/>
              <a:t>As soon as method ends, the block becomes unused and become available for next method.</a:t>
            </a:r>
            <a:endParaRPr/>
          </a:p>
          <a:p>
            <a:pPr indent="-342900" lvl="0" marL="457200" rtl="0" algn="l">
              <a:lnSpc>
                <a:spcPct val="100000"/>
              </a:lnSpc>
              <a:spcBef>
                <a:spcPts val="600"/>
              </a:spcBef>
              <a:spcAft>
                <a:spcPts val="0"/>
              </a:spcAft>
              <a:buClr>
                <a:schemeClr val="accent6"/>
              </a:buClr>
              <a:buSzPts val="1800"/>
              <a:buChar char="▷"/>
            </a:pPr>
            <a:r>
              <a:rPr lang="ru-RU" sz="1600"/>
              <a:t>Stack memory size is very less compared to Heap memory.</a:t>
            </a:r>
            <a:endParaRPr/>
          </a:p>
        </p:txBody>
      </p:sp>
      <p:sp>
        <p:nvSpPr>
          <p:cNvPr id="77" name="Google Shape;77;p9"/>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0"/>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JVM Structure. Java Heap/Stack</a:t>
            </a:r>
            <a:endParaRPr sz="2400"/>
          </a:p>
        </p:txBody>
      </p:sp>
      <p:sp>
        <p:nvSpPr>
          <p:cNvPr id="83" name="Google Shape;83;p10"/>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ru-RU" sz="2000"/>
              <a:t>We can use -Xms and -Xmx JVM option to define the startup size and maximum size of heap memory. We can use -Xss to define the stack memory size.</a:t>
            </a:r>
            <a:endParaRPr/>
          </a:p>
          <a:p>
            <a:pPr indent="-342900" lvl="0" marL="457200" rtl="0" algn="l">
              <a:lnSpc>
                <a:spcPct val="100000"/>
              </a:lnSpc>
              <a:spcBef>
                <a:spcPts val="600"/>
              </a:spcBef>
              <a:spcAft>
                <a:spcPts val="0"/>
              </a:spcAft>
              <a:buClr>
                <a:schemeClr val="accent6"/>
              </a:buClr>
              <a:buSzPts val="1800"/>
              <a:buChar char="▷"/>
            </a:pPr>
            <a:r>
              <a:rPr lang="ru-RU" sz="2000"/>
              <a:t>When stack memory is full, Java runtime throws java.lang.StackOverFlowError whereas if heap memory is full, it throws java.lang.OutOfMemoryError: Java Heap Space error.</a:t>
            </a:r>
            <a:endParaRPr/>
          </a:p>
          <a:p>
            <a:pPr indent="-228600" lvl="0" marL="457200" rtl="0" algn="l">
              <a:lnSpc>
                <a:spcPct val="100000"/>
              </a:lnSpc>
              <a:spcBef>
                <a:spcPts val="600"/>
              </a:spcBef>
              <a:spcAft>
                <a:spcPts val="0"/>
              </a:spcAft>
              <a:buClr>
                <a:schemeClr val="accent6"/>
              </a:buClr>
              <a:buSzPts val="1800"/>
              <a:buNone/>
            </a:pPr>
            <a:r>
              <a:t/>
            </a:r>
            <a:endParaRPr sz="2000"/>
          </a:p>
        </p:txBody>
      </p:sp>
      <p:sp>
        <p:nvSpPr>
          <p:cNvPr id="84" name="Google Shape;84;p10"/>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1"/>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a:t>Errors Examples</a:t>
            </a:r>
            <a:endParaRPr/>
          </a:p>
        </p:txBody>
      </p:sp>
      <p:sp>
        <p:nvSpPr>
          <p:cNvPr id="90" name="Google Shape;90;p11"/>
          <p:cNvSpPr txBox="1"/>
          <p:nvPr>
            <p:ph idx="1" type="body"/>
          </p:nvPr>
        </p:nvSpPr>
        <p:spPr>
          <a:xfrm>
            <a:off x="893699" y="1373588"/>
            <a:ext cx="8079915" cy="35523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lang="ru-RU"/>
              <a:t>More at:</a:t>
            </a:r>
            <a:endParaRPr/>
          </a:p>
          <a:p>
            <a:pPr indent="-342900" lvl="0" marL="457200" rtl="0" algn="l">
              <a:lnSpc>
                <a:spcPct val="100000"/>
              </a:lnSpc>
              <a:spcBef>
                <a:spcPts val="600"/>
              </a:spcBef>
              <a:spcAft>
                <a:spcPts val="0"/>
              </a:spcAft>
              <a:buClr>
                <a:schemeClr val="accent6"/>
              </a:buClr>
              <a:buSzPts val="1800"/>
              <a:buChar char="▷"/>
            </a:pPr>
            <a:r>
              <a:rPr lang="ru-RU" u="sng">
                <a:solidFill>
                  <a:schemeClr val="hlink"/>
                </a:solidFill>
                <a:hlinkClick r:id="rId3"/>
              </a:rPr>
              <a:t>https://www.geeksforgeeks.org/understanding-outofmemoryerror-exception-java/</a:t>
            </a:r>
            <a:endParaRPr/>
          </a:p>
          <a:p>
            <a:pPr indent="-342900" lvl="0" marL="457200" rtl="0" algn="l">
              <a:lnSpc>
                <a:spcPct val="100000"/>
              </a:lnSpc>
              <a:spcBef>
                <a:spcPts val="600"/>
              </a:spcBef>
              <a:spcAft>
                <a:spcPts val="0"/>
              </a:spcAft>
              <a:buClr>
                <a:schemeClr val="accent6"/>
              </a:buClr>
              <a:buSzPts val="1800"/>
              <a:buChar char="▷"/>
            </a:pPr>
            <a:r>
              <a:rPr lang="ru-RU" u="sng">
                <a:solidFill>
                  <a:schemeClr val="hlink"/>
                </a:solidFill>
                <a:hlinkClick r:id="rId4"/>
              </a:rPr>
              <a:t>https://www.baeldung.com/java-stack-overflow-error</a:t>
            </a:r>
            <a:endParaRPr/>
          </a:p>
          <a:p>
            <a:pPr indent="-228600" lvl="0" marL="457200" rtl="0" algn="l">
              <a:lnSpc>
                <a:spcPct val="100000"/>
              </a:lnSpc>
              <a:spcBef>
                <a:spcPts val="600"/>
              </a:spcBef>
              <a:spcAft>
                <a:spcPts val="0"/>
              </a:spcAft>
              <a:buClr>
                <a:schemeClr val="accent6"/>
              </a:buClr>
              <a:buSzPts val="1800"/>
              <a:buNone/>
            </a:pPr>
            <a:r>
              <a:t/>
            </a:r>
            <a:endParaRPr/>
          </a:p>
          <a:p>
            <a:pPr indent="-228600" lvl="0" marL="457200" rtl="0" algn="l">
              <a:lnSpc>
                <a:spcPct val="100000"/>
              </a:lnSpc>
              <a:spcBef>
                <a:spcPts val="600"/>
              </a:spcBef>
              <a:spcAft>
                <a:spcPts val="0"/>
              </a:spcAft>
              <a:buClr>
                <a:schemeClr val="accent6"/>
              </a:buClr>
              <a:buSzPts val="1800"/>
              <a:buNone/>
            </a:pPr>
            <a:r>
              <a:t/>
            </a:r>
            <a:endParaRPr/>
          </a:p>
        </p:txBody>
      </p:sp>
      <p:sp>
        <p:nvSpPr>
          <p:cNvPr id="91" name="Google Shape;91;p11"/>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2"/>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ClassLoader</a:t>
            </a:r>
            <a:endParaRPr sz="2400"/>
          </a:p>
        </p:txBody>
      </p:sp>
      <p:sp>
        <p:nvSpPr>
          <p:cNvPr id="97" name="Google Shape;97;p12"/>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chemeClr val="accent6"/>
              </a:buClr>
              <a:buSzPts val="1800"/>
              <a:buChar char="▷"/>
            </a:pPr>
            <a:r>
              <a:rPr lang="ru-RU" sz="2000"/>
              <a:t>Class loaders are responsible for loading Java classes during runtime dynamically to the JVM</a:t>
            </a:r>
            <a:endParaRPr/>
          </a:p>
          <a:p>
            <a:pPr indent="-342900" lvl="0" marL="457200" rtl="0" algn="l">
              <a:lnSpc>
                <a:spcPct val="100000"/>
              </a:lnSpc>
              <a:spcBef>
                <a:spcPts val="600"/>
              </a:spcBef>
              <a:spcAft>
                <a:spcPts val="0"/>
              </a:spcAft>
              <a:buClr>
                <a:schemeClr val="accent6"/>
              </a:buClr>
              <a:buSzPts val="1800"/>
              <a:buChar char="▷"/>
            </a:pPr>
            <a:r>
              <a:rPr lang="ru-RU" sz="2000"/>
              <a:t>It is possible to implement your own Class loader</a:t>
            </a:r>
            <a:endParaRPr/>
          </a:p>
          <a:p>
            <a:pPr indent="-342900" lvl="0" marL="457200" rtl="0" algn="l">
              <a:lnSpc>
                <a:spcPct val="100000"/>
              </a:lnSpc>
              <a:spcBef>
                <a:spcPts val="600"/>
              </a:spcBef>
              <a:spcAft>
                <a:spcPts val="0"/>
              </a:spcAft>
              <a:buClr>
                <a:schemeClr val="accent6"/>
              </a:buClr>
              <a:buSzPts val="1800"/>
              <a:buChar char="▷"/>
            </a:pPr>
            <a:r>
              <a:rPr lang="ru-RU" sz="2000"/>
              <a:t>Almost all Java-based containers such servlet containers implement custom ClassLoaders to support features like hot deployment and runtime platform extensibility</a:t>
            </a:r>
            <a:endParaRPr/>
          </a:p>
          <a:p>
            <a:pPr indent="-228600" lvl="0" marL="457200" rtl="0" algn="l">
              <a:lnSpc>
                <a:spcPct val="100000"/>
              </a:lnSpc>
              <a:spcBef>
                <a:spcPts val="600"/>
              </a:spcBef>
              <a:spcAft>
                <a:spcPts val="0"/>
              </a:spcAft>
              <a:buClr>
                <a:schemeClr val="accent6"/>
              </a:buClr>
              <a:buSzPts val="1800"/>
              <a:buNone/>
            </a:pPr>
            <a:r>
              <a:t/>
            </a:r>
            <a:endParaRPr sz="2000"/>
          </a:p>
          <a:p>
            <a:pPr indent="-228600" lvl="0" marL="457200" rtl="0" algn="l">
              <a:lnSpc>
                <a:spcPct val="100000"/>
              </a:lnSpc>
              <a:spcBef>
                <a:spcPts val="600"/>
              </a:spcBef>
              <a:spcAft>
                <a:spcPts val="0"/>
              </a:spcAft>
              <a:buClr>
                <a:schemeClr val="accent6"/>
              </a:buClr>
              <a:buSzPts val="1800"/>
              <a:buNone/>
            </a:pPr>
            <a:r>
              <a:t/>
            </a:r>
            <a:endParaRPr sz="2000"/>
          </a:p>
        </p:txBody>
      </p:sp>
      <p:sp>
        <p:nvSpPr>
          <p:cNvPr id="98" name="Google Shape;98;p12"/>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3"/>
          <p:cNvSpPr txBox="1"/>
          <p:nvPr>
            <p:ph type="title"/>
          </p:nvPr>
        </p:nvSpPr>
        <p:spPr>
          <a:xfrm>
            <a:off x="893700" y="358388"/>
            <a:ext cx="64626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ru-RU" sz="2400"/>
              <a:t>ClassLoader</a:t>
            </a:r>
            <a:endParaRPr sz="2400"/>
          </a:p>
        </p:txBody>
      </p:sp>
      <p:sp>
        <p:nvSpPr>
          <p:cNvPr id="104" name="Google Shape;104;p13"/>
          <p:cNvSpPr txBox="1"/>
          <p:nvPr>
            <p:ph idx="1" type="body"/>
          </p:nvPr>
        </p:nvSpPr>
        <p:spPr>
          <a:xfrm>
            <a:off x="893700" y="1373588"/>
            <a:ext cx="6462600" cy="35523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lang="ru-RU" sz="1800"/>
              <a:t>There are two types of built-in ClassLoader in Java:</a:t>
            </a:r>
            <a:endParaRPr/>
          </a:p>
          <a:p>
            <a:pPr indent="-342900" lvl="0" marL="457200" rtl="0" algn="l">
              <a:lnSpc>
                <a:spcPct val="100000"/>
              </a:lnSpc>
              <a:spcBef>
                <a:spcPts val="600"/>
              </a:spcBef>
              <a:spcAft>
                <a:spcPts val="0"/>
              </a:spcAft>
              <a:buClr>
                <a:schemeClr val="accent6"/>
              </a:buClr>
              <a:buSzPts val="1800"/>
              <a:buChar char="▷"/>
            </a:pPr>
            <a:r>
              <a:rPr b="1" lang="ru-RU" sz="1800"/>
              <a:t>Bootstrap Class Loader</a:t>
            </a:r>
            <a:r>
              <a:rPr lang="ru-RU" sz="1800"/>
              <a:t> – It loads JDK internal classes, typically loads </a:t>
            </a:r>
            <a:r>
              <a:rPr b="1" lang="ru-RU" sz="1800"/>
              <a:t>rt.jar </a:t>
            </a:r>
            <a:r>
              <a:rPr lang="ru-RU" sz="1800"/>
              <a:t>and other core classes for example </a:t>
            </a:r>
            <a:r>
              <a:rPr b="1" lang="ru-RU" sz="1800"/>
              <a:t>java.lang.*</a:t>
            </a:r>
            <a:r>
              <a:rPr lang="ru-RU" sz="1800"/>
              <a:t> package classes</a:t>
            </a:r>
            <a:endParaRPr/>
          </a:p>
          <a:p>
            <a:pPr indent="-342900" lvl="0" marL="457200" rtl="0" algn="l">
              <a:lnSpc>
                <a:spcPct val="100000"/>
              </a:lnSpc>
              <a:spcBef>
                <a:spcPts val="600"/>
              </a:spcBef>
              <a:spcAft>
                <a:spcPts val="0"/>
              </a:spcAft>
              <a:buClr>
                <a:schemeClr val="accent6"/>
              </a:buClr>
              <a:buSzPts val="1800"/>
              <a:buChar char="▷"/>
            </a:pPr>
            <a:r>
              <a:rPr b="1" lang="ru-RU" sz="1800"/>
              <a:t>System Class Loader</a:t>
            </a:r>
            <a:r>
              <a:rPr lang="ru-RU" sz="1800"/>
              <a:t> – It loads classes from the current classpath that can be set while invoking a program using </a:t>
            </a:r>
            <a:r>
              <a:rPr b="1" i="1" lang="ru-RU" sz="1800"/>
              <a:t>–cp </a:t>
            </a:r>
            <a:r>
              <a:rPr lang="ru-RU" sz="1800"/>
              <a:t>or </a:t>
            </a:r>
            <a:r>
              <a:rPr b="1" i="1" lang="ru-RU" sz="1800"/>
              <a:t>–classpath </a:t>
            </a:r>
            <a:r>
              <a:rPr lang="ru-RU" sz="1800"/>
              <a:t>command line options.</a:t>
            </a:r>
            <a:endParaRPr/>
          </a:p>
        </p:txBody>
      </p:sp>
      <p:sp>
        <p:nvSpPr>
          <p:cNvPr id="105" name="Google Shape;105;p13"/>
          <p:cNvSpPr txBox="1"/>
          <p:nvPr>
            <p:ph idx="12" type="sldNum"/>
          </p:nvPr>
        </p:nvSpPr>
        <p:spPr>
          <a:xfrm>
            <a:off x="8480575" y="4696933"/>
            <a:ext cx="548700" cy="313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ru-RU"/>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ntonio template">
  <a:themeElements>
    <a:clrScheme name="Custom 347">
      <a:dk1>
        <a:srgbClr val="677480"/>
      </a:dk1>
      <a:lt1>
        <a:srgbClr val="FFFFFF"/>
      </a:lt1>
      <a:dk2>
        <a:srgbClr val="2185C5"/>
      </a:dk2>
      <a:lt2>
        <a:srgbClr val="FFFFFF"/>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