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DF5FB2-9CDF-48D6-B33C-27AF530DB0D4}">
  <a:tblStyle styleId="{C0DF5FB2-9CDF-48D6-B33C-27AF530DB0D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1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 color background">
    <p:bg>
      <p:bgPr>
        <a:solidFill>
          <a:schemeClr val="accen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wagger.io/specification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rpc.io/" TargetMode="External"/><Relationship Id="rId4" Type="http://schemas.openxmlformats.org/officeDocument/2006/relationships/hyperlink" Target="https://graphql.org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spring.io/guides/tutorials/rest/" TargetMode="External"/><Relationship Id="rId4" Type="http://schemas.openxmlformats.org/officeDocument/2006/relationships/hyperlink" Target="https://spring.io/guides/gs/testing-web/" TargetMode="External"/><Relationship Id="rId5" Type="http://schemas.openxmlformats.org/officeDocument/2006/relationships/hyperlink" Target="https://levelup.gitconnected.com/best-practices-for-building-developer-friendly-rest-apis-e6a419fcbd38" TargetMode="External"/><Relationship Id="rId6" Type="http://schemas.openxmlformats.org/officeDocument/2006/relationships/hyperlink" Target="https://www.restapitutorial.com/" TargetMode="External"/><Relationship Id="rId7" Type="http://schemas.openxmlformats.org/officeDocument/2006/relationships/hyperlink" Target="https://www.ics.uci.edu/~fielding/pubs/dissertation/top.ht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700677" y="1786259"/>
            <a:ext cx="7742646" cy="6362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Lesson 18 – REST API</a:t>
            </a:r>
            <a:endParaRPr b="0" i="0" sz="32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Operations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93700" y="1373588"/>
            <a:ext cx="709968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b="1" lang="en-US"/>
              <a:t>GET</a:t>
            </a:r>
            <a:r>
              <a:rPr lang="en-US"/>
              <a:t>  (fetch)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b="1" lang="en-US"/>
              <a:t>PUT</a:t>
            </a:r>
            <a:r>
              <a:rPr lang="en-US"/>
              <a:t> (add, replace)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b="1" lang="en-US"/>
              <a:t>POST</a:t>
            </a:r>
            <a:r>
              <a:rPr lang="en-US"/>
              <a:t> (add, change, delete)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b="1" lang="en-US"/>
              <a:t>DELETE</a:t>
            </a:r>
            <a:r>
              <a:rPr lang="en-US"/>
              <a:t> (remove)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lang="en-US"/>
              <a:t>PATCH (change)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lang="en-US"/>
              <a:t>HEAD (get meta info)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lang="en-US"/>
              <a:t>OPTIONS (allowed operations/requirements)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lang="en-US"/>
              <a:t>TRACE (diagnostic)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URI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93700" y="2558813"/>
            <a:ext cx="8196960" cy="25398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Requirements: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Plural form (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/users, /users/1, /users/1/contacts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)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Action is described by http method but not URL or parameters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Dash as delimiter</a:t>
            </a:r>
            <a:endParaRPr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458" y="1215788"/>
            <a:ext cx="7893439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893700" y="1215788"/>
            <a:ext cx="774738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@RestController</a:t>
            </a:r>
            <a:br>
              <a:rPr b="0" i="0" lang="en-US" sz="14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UserController {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4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@GetMapping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"/users/me"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List&lt;UserDto&gt; get(Authentication authentication) {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US" sz="1400" u="none" cap="none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userManager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.get(authentication.getUserId());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4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@DeleteMapping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"/users/me"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delete(Authentication authentication) {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400" u="none" cap="none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userManager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.delete(authentication.getUserId());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93700" y="358388"/>
            <a:ext cx="671106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1" lang="en-US"/>
              <a:t>HATEOAS</a:t>
            </a:r>
            <a:r>
              <a:rPr i="1" lang="en-US"/>
              <a:t> - </a:t>
            </a:r>
            <a:r>
              <a:rPr b="1" i="1" lang="en-US"/>
              <a:t>h</a:t>
            </a:r>
            <a:r>
              <a:rPr i="1" lang="en-US"/>
              <a:t>ypermedia </a:t>
            </a:r>
            <a:r>
              <a:rPr b="1" i="1" lang="en-US"/>
              <a:t>a</a:t>
            </a:r>
            <a:r>
              <a:rPr i="1" lang="en-US"/>
              <a:t>s </a:t>
            </a:r>
            <a:r>
              <a:rPr b="1" i="1" lang="en-US"/>
              <a:t>t</a:t>
            </a:r>
            <a:r>
              <a:rPr i="1" lang="en-US"/>
              <a:t>he </a:t>
            </a:r>
            <a:r>
              <a:rPr b="1" i="1" lang="en-US"/>
              <a:t>e</a:t>
            </a:r>
            <a:r>
              <a:rPr i="1" lang="en-US"/>
              <a:t>ngine </a:t>
            </a:r>
            <a:r>
              <a:rPr b="1" i="1" lang="en-US"/>
              <a:t>o</a:t>
            </a:r>
            <a:r>
              <a:rPr i="1" lang="en-US"/>
              <a:t>f </a:t>
            </a:r>
            <a:r>
              <a:rPr b="1" i="1" lang="en-US"/>
              <a:t>a</a:t>
            </a:r>
            <a:r>
              <a:rPr i="1" lang="en-US"/>
              <a:t>pplication </a:t>
            </a:r>
            <a:r>
              <a:rPr b="1" i="1" lang="en-US"/>
              <a:t>s</a:t>
            </a:r>
            <a:r>
              <a:rPr i="1" lang="en-US"/>
              <a:t>tate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93700" y="1109108"/>
            <a:ext cx="79074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"user"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“name"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"Yaroslav Brahinets"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"y.brahinets@gmail.com"</a:t>
            </a:r>
            <a:br>
              <a:rPr b="1"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b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"_links"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"users"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"href"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"http://localhost:8090/users"</a:t>
            </a:r>
            <a:br>
              <a:rPr b="1"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b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“deactivate"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"href"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"http://localhost:8090/users/1/deactivate"</a:t>
            </a:r>
            <a:br>
              <a:rPr b="1"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b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"self"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"href"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"http://localhost:8090/users/1"</a:t>
            </a:r>
            <a:br>
              <a:rPr b="1"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Security</a:t>
            </a: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93700" y="1215788"/>
            <a:ext cx="8151590" cy="3785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b="0" i="0" lang="en-US" sz="16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configure(HttpSecurity http) 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http.httpBasic().and()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.authorizeRequests()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.antMatchers(HttpMethod.</a:t>
            </a:r>
            <a:r>
              <a:rPr b="1" i="1" lang="en-US" sz="1600" u="none" cap="none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"/history/**"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).hasRole(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"USER"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.antMatchers(HttpMethod.</a:t>
            </a:r>
            <a:r>
              <a:rPr b="1" i="1" lang="en-US" sz="1600" u="none" cap="none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"/history/**"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).hasRole(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"ADMIN"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.antMatchers(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"/analytics/**"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).hasRole(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"ADMIN"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.antMatchers(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"/coding/**"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).hasRole(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"GUEST"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…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Error handling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893700" y="1215788"/>
            <a:ext cx="8311260" cy="37548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@ControllerAdvice</a:t>
            </a:r>
            <a:br>
              <a:rPr b="0" i="0" lang="en-US" sz="14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ExceptionAdvice 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ResponseEntityExceptionHandler {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4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@ExceptionHandler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(EmptyHistoryException.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4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@ResponseStatus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(HttpStatus.</a:t>
            </a:r>
            <a:r>
              <a:rPr b="1" i="1" lang="en-US" sz="1400" u="none" cap="none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BAD_REQUEST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ErrorDto handleEmptyHistoryException() {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new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ErrorDto(</a:t>
            </a:r>
            <a:r>
              <a:rPr b="0" i="0" lang="en-US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"History is empty"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4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@ExceptionHandler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(CodecUnsupportedException.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4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@ResponseStatus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(HttpStatus.</a:t>
            </a:r>
            <a:r>
              <a:rPr b="1" i="1" lang="en-US" sz="1400" u="none" cap="none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BAD_REQUEST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ErrorDto handleCodecUnsupportedException(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CodecUnsupportedException 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) {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new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ErrorDto(</a:t>
            </a:r>
            <a:r>
              <a:rPr b="0" i="0" lang="en-US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"Codec is not supported: "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e.getCodec());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Result</a:t>
            </a:r>
            <a:endParaRPr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person, person, indoor&#10;&#10;Description automatically generated" id="150" name="Google Shape;150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0754" y="194045"/>
            <a:ext cx="2979891" cy="4755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HTTP Codes</a:t>
            </a:r>
            <a:endParaRPr/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7" name="Google Shape;157;p22"/>
          <p:cNvGraphicFramePr/>
          <p:nvPr/>
        </p:nvGraphicFramePr>
        <p:xfrm>
          <a:off x="304800" y="12564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{C0DF5FB2-9CDF-48D6-B33C-27AF530DB0D4}</a:tableStyleId>
              </a:tblPr>
              <a:tblGrid>
                <a:gridCol w="1771650"/>
                <a:gridCol w="2362200"/>
                <a:gridCol w="2124075"/>
                <a:gridCol w="2362200"/>
              </a:tblGrid>
              <a:tr h="62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2xx - Informational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3xx - Redirect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4xx - Client Error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5xx - Server Error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</a:tr>
              <a:tr h="625650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200: OK</a:t>
                      </a:r>
                      <a:endParaRPr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8CDE9E"/>
                        </a:gs>
                        <a:gs pos="50000">
                          <a:srgbClr val="BAE8C3"/>
                        </a:gs>
                        <a:gs pos="100000">
                          <a:srgbClr val="DEF2E1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301: Moved Permanently</a:t>
                      </a:r>
                      <a:endParaRPr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FFDE7E"/>
                        </a:gs>
                        <a:gs pos="50000">
                          <a:srgbClr val="FFE9B1"/>
                        </a:gs>
                        <a:gs pos="100000">
                          <a:srgbClr val="FFF2D9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400: Bad Request</a:t>
                      </a:r>
                      <a:endParaRPr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FF7E7E"/>
                        </a:gs>
                        <a:gs pos="50000">
                          <a:srgbClr val="FFB1B1"/>
                        </a:gs>
                        <a:gs pos="100000">
                          <a:srgbClr val="FFD9D9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500: Internal Server Error</a:t>
                      </a:r>
                      <a:endParaRPr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FF7E7E"/>
                        </a:gs>
                        <a:gs pos="50000">
                          <a:srgbClr val="FFB1B1"/>
                        </a:gs>
                        <a:gs pos="100000">
                          <a:srgbClr val="FFD9D9"/>
                        </a:gs>
                      </a:gsLst>
                      <a:lin ang="2700000" scaled="0"/>
                    </a:gradFill>
                  </a:tcPr>
                </a:tc>
              </a:tr>
              <a:tr h="625650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201: Created</a:t>
                      </a:r>
                      <a:endParaRPr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8CDE9E"/>
                        </a:gs>
                        <a:gs pos="50000">
                          <a:srgbClr val="BAE8C3"/>
                        </a:gs>
                        <a:gs pos="100000">
                          <a:srgbClr val="DEF2E1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302: Found</a:t>
                      </a:r>
                      <a:endParaRPr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FFDE7E"/>
                        </a:gs>
                        <a:gs pos="50000">
                          <a:srgbClr val="FFE9B1"/>
                        </a:gs>
                        <a:gs pos="100000">
                          <a:srgbClr val="FFF2D9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401: Unauthorized</a:t>
                      </a:r>
                      <a:endParaRPr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FF7E7E"/>
                        </a:gs>
                        <a:gs pos="50000">
                          <a:srgbClr val="FFB1B1"/>
                        </a:gs>
                        <a:gs pos="100000">
                          <a:srgbClr val="FFD9D9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501: Not Implemented</a:t>
                      </a:r>
                      <a:endParaRPr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FF7E7E"/>
                        </a:gs>
                        <a:gs pos="50000">
                          <a:srgbClr val="FFB1B1"/>
                        </a:gs>
                        <a:gs pos="100000">
                          <a:srgbClr val="FFD9D9"/>
                        </a:gs>
                      </a:gsLst>
                      <a:lin ang="2700000" scaled="0"/>
                    </a:gradFill>
                  </a:tcPr>
                </a:tc>
              </a:tr>
              <a:tr h="625650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202: Accepted</a:t>
                      </a:r>
                      <a:endParaRPr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8CDE9E"/>
                        </a:gs>
                        <a:gs pos="50000">
                          <a:srgbClr val="BAE8C3"/>
                        </a:gs>
                        <a:gs pos="100000">
                          <a:srgbClr val="DEF2E1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307: Temporary Redirect</a:t>
                      </a:r>
                      <a:endParaRPr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FFDE7E"/>
                        </a:gs>
                        <a:gs pos="50000">
                          <a:srgbClr val="FFE9B1"/>
                        </a:gs>
                        <a:gs pos="100000">
                          <a:srgbClr val="FFF2D9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403: Forbidden</a:t>
                      </a:r>
                      <a:endParaRPr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FF7E7E"/>
                        </a:gs>
                        <a:gs pos="50000">
                          <a:srgbClr val="FFB1B1"/>
                        </a:gs>
                        <a:gs pos="100000">
                          <a:srgbClr val="FFD9D9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502: Bad Gateway</a:t>
                      </a:r>
                      <a:endParaRPr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FF7E7E"/>
                        </a:gs>
                        <a:gs pos="50000">
                          <a:srgbClr val="FFB1B1"/>
                        </a:gs>
                        <a:gs pos="100000">
                          <a:srgbClr val="FFD9D9"/>
                        </a:gs>
                      </a:gsLst>
                      <a:lin ang="2700000" scaled="0"/>
                    </a:gradFill>
                  </a:tcPr>
                </a:tc>
              </a:tr>
              <a:tr h="625650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204: No Content</a:t>
                      </a:r>
                      <a:endParaRPr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8CDE9E"/>
                        </a:gs>
                        <a:gs pos="50000">
                          <a:srgbClr val="BAE8C3"/>
                        </a:gs>
                        <a:gs pos="100000">
                          <a:srgbClr val="DEF2E1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FFDE7E"/>
                        </a:gs>
                        <a:gs pos="50000">
                          <a:srgbClr val="FFE9B1"/>
                        </a:gs>
                        <a:gs pos="100000">
                          <a:srgbClr val="FFF2D9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404: Not Found</a:t>
                      </a:r>
                      <a:endParaRPr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FF7E7E"/>
                        </a:gs>
                        <a:gs pos="50000">
                          <a:srgbClr val="FFB1B1"/>
                        </a:gs>
                        <a:gs pos="100000">
                          <a:srgbClr val="FFD9D9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503: Service Unavailable</a:t>
                      </a:r>
                      <a:endParaRPr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FF7E7E"/>
                        </a:gs>
                        <a:gs pos="50000">
                          <a:srgbClr val="FFB1B1"/>
                        </a:gs>
                        <a:gs pos="100000">
                          <a:srgbClr val="FFD9D9"/>
                        </a:gs>
                      </a:gsLst>
                      <a:lin ang="2700000" scaled="0"/>
                    </a:gradFill>
                  </a:tcPr>
                </a:tc>
              </a:tr>
              <a:tr h="62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8CDE9E"/>
                        </a:gs>
                        <a:gs pos="50000">
                          <a:srgbClr val="BAE8C3"/>
                        </a:gs>
                        <a:gs pos="100000">
                          <a:srgbClr val="DEF2E1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FFDE7E"/>
                        </a:gs>
                        <a:gs pos="50000">
                          <a:srgbClr val="FFE9B1"/>
                        </a:gs>
                        <a:gs pos="100000">
                          <a:srgbClr val="FFF2D9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FF7E7E"/>
                        </a:gs>
                        <a:gs pos="50000">
                          <a:srgbClr val="FFB1B1"/>
                        </a:gs>
                        <a:gs pos="100000">
                          <a:srgbClr val="FFD9D9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gradFill>
                      <a:gsLst>
                        <a:gs pos="0">
                          <a:srgbClr val="FF7E7E"/>
                        </a:gs>
                        <a:gs pos="50000">
                          <a:srgbClr val="FFB1B1"/>
                        </a:gs>
                        <a:gs pos="100000">
                          <a:srgbClr val="FFD9D9"/>
                        </a:gs>
                      </a:gsLst>
                      <a:lin ang="27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Versioning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893701" y="1215788"/>
            <a:ext cx="8135574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Versioning through URI Path</a:t>
            </a:r>
            <a:br>
              <a:rPr lang="en-US" sz="1600">
                <a:latin typeface="Lato"/>
                <a:ea typeface="Lato"/>
                <a:cs typeface="Lato"/>
                <a:sym typeface="Lato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curl http://www.example.com/api/v1/products</a:t>
            </a:r>
            <a:endParaRPr/>
          </a:p>
          <a:p>
            <a:pPr indent="-342900" lvl="0" marL="4191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Versioning through query parameters</a:t>
            </a:r>
            <a:br>
              <a:rPr lang="en-US" sz="1600">
                <a:latin typeface="Lato"/>
                <a:ea typeface="Lato"/>
                <a:cs typeface="Lato"/>
                <a:sym typeface="Lato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curl http://www.example.com/api/products?version=v2</a:t>
            </a:r>
            <a:endParaRPr/>
          </a:p>
          <a:p>
            <a:pPr indent="-342900" lvl="0" marL="4191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Versioning through custom headers</a:t>
            </a:r>
            <a:br>
              <a:rPr lang="en-US" sz="1600">
                <a:latin typeface="Lato"/>
                <a:ea typeface="Lato"/>
                <a:cs typeface="Lato"/>
                <a:sym typeface="Lato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curl -H “Accepts-version: 1.0” http://www.example.com/api/products</a:t>
            </a:r>
            <a:endParaRPr/>
          </a:p>
          <a:p>
            <a:pPr indent="-342900" lvl="0" marL="4191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Versioning through content negotiation</a:t>
            </a:r>
            <a:br>
              <a:rPr lang="en-US" sz="1600">
                <a:latin typeface="Lato"/>
                <a:ea typeface="Lato"/>
                <a:cs typeface="Lato"/>
                <a:sym typeface="Lato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curl -H “Accept: application/vnd.xm.device+json; version=1” 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http://www.example.com/api/products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Metadata transfer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893700" y="1144632"/>
            <a:ext cx="8250300" cy="39455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Request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Accept: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text/html,application/xhtml+xml,application/xml;q=0.9,image/webp,image/apng,*/*;q=0.8,application/signed-exchange;v=b3;q=0.9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Accept-Encoding: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gzip, deflate, br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Accept-Language: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en-US,en;q=0.9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Cookie: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session_id=d5ebb75d36f8976d41131a44f7e99b82;…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Host: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gitlab.com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Authoization: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secure-token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Referer: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https://gitlab.com/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User-Agent: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Mozilla/5.0 (Windows NT 10.0; Win64; x64) AppleWebKit/537.36 (KHTML, like Gecko) Chrome/79.0.3945.130 Safari/537.36 OPR/66.0.3515.72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Response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Last-Modified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: Sat, 09 Feb 2020 21:20:59 GMT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Content-Language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: en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Content-Type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: text/html; charset=utf-8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Content-Length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: 1234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93700" y="1301383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2000"/>
              <a:t>Why is it needed</a:t>
            </a:r>
            <a:endParaRPr/>
          </a:p>
          <a:p>
            <a:pPr indent="-342900" lvl="0" marL="4572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2000"/>
              <a:t>Principles</a:t>
            </a:r>
            <a:endParaRPr/>
          </a:p>
          <a:p>
            <a:pPr indent="-342900" lvl="0" marL="4572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2000"/>
              <a:t>How to use</a:t>
            </a:r>
            <a:endParaRPr/>
          </a:p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Картинки по запросу &quot;rest&quot;" id="47" name="Google Shape;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0581" y="548640"/>
            <a:ext cx="37338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Auto Testing: Rest-assured</a:t>
            </a:r>
            <a:endParaRPr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893700" y="1050072"/>
            <a:ext cx="5897768" cy="40934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ts val="1000"/>
              <a:buNone/>
            </a:pPr>
            <a:r>
              <a:rPr b="0" i="0" lang="en-US" sz="10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@Mock</a:t>
            </a:r>
            <a:br>
              <a:rPr b="0" i="0" lang="en-US" sz="10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1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UserRepository </a:t>
            </a:r>
            <a:r>
              <a:rPr b="1" i="0" lang="en-US" sz="1000" u="none" cap="none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userRepository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1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MockMvc </a:t>
            </a:r>
            <a:r>
              <a:rPr b="1" i="0" lang="en-US" sz="1000" u="none" cap="none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mockMvc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0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@BeforeMethod</a:t>
            </a:r>
            <a:br>
              <a:rPr b="0" i="0" lang="en-US" sz="10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1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init() {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000" u="none" cap="none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mockMvc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MockMvcBuilders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.</a:t>
            </a:r>
            <a:r>
              <a:rPr b="0" i="1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standaloneSetup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UserController(</a:t>
            </a:r>
            <a:r>
              <a:rPr b="1" i="0" lang="en-US" sz="1000" u="none" cap="none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userRepository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.build();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0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@Test</a:t>
            </a:r>
            <a:br>
              <a:rPr b="0" i="0" lang="en-US" sz="10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1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shouldReturnCurrentUserInfo() 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UserDto user = 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UserDto(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1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"Yaroslav Brahinets"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i="0" lang="en-US" sz="1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"y.brahinets@gmail.com"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000" u="none" cap="none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userRepository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.findById(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)).thenReturn(user);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ResultActions perform = </a:t>
            </a:r>
            <a:r>
              <a:rPr b="1" i="0" lang="en-US" sz="1000" u="none" cap="none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mockMvc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</a:t>
            </a:r>
            <a:r>
              <a:rPr b="0" i="1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"/users/me"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).principal(user(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)));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perform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.andExpect(</a:t>
            </a:r>
            <a:r>
              <a:rPr b="0" i="1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().contentType(MediaType.</a:t>
            </a:r>
            <a:r>
              <a:rPr b="1" i="1" lang="en-US" sz="1000" u="none" cap="none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APPLICATION_JSON_UTF8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.andExpect(</a:t>
            </a:r>
            <a:r>
              <a:rPr b="0" i="1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().isOk())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.andExpect(</a:t>
            </a:r>
            <a:r>
              <a:rPr b="0" i="1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jsonPath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"$.id"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.andExpect(</a:t>
            </a:r>
            <a:r>
              <a:rPr b="0" i="1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jsonPath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"$.name"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“Yaroslav Brahinets"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.andExpect(</a:t>
            </a:r>
            <a:r>
              <a:rPr b="0" i="1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jsonPath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"$.email"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-US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y.brahinets@gmail.com</a:t>
            </a:r>
            <a:r>
              <a:rPr b="1" i="0" lang="en-US" sz="1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)));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Manual Testing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893700" y="1373588"/>
            <a:ext cx="789216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-US" sz="1600">
                <a:solidFill>
                  <a:srgbClr val="000000"/>
                </a:solidFill>
              </a:rPr>
              <a:t>Swagger -</a:t>
            </a:r>
            <a:r>
              <a:rPr lang="en-US" sz="1600">
                <a:solidFill>
                  <a:srgbClr val="000000"/>
                </a:solidFill>
              </a:rPr>
              <a:t> set of open-source tools built around the OpenAPI: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US" sz="1600">
                <a:solidFill>
                  <a:srgbClr val="000000"/>
                </a:solidFill>
              </a:rPr>
              <a:t>Swagger UI – renders OpenAPI specs as interactive API documentation.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US" sz="1600">
                <a:solidFill>
                  <a:srgbClr val="000000"/>
                </a:solidFill>
              </a:rPr>
              <a:t>Swagger Editor – browser-based editor where you can write OpenAPI specs.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-US" sz="1600">
                <a:solidFill>
                  <a:srgbClr val="000000"/>
                </a:solidFill>
              </a:rPr>
              <a:t>Swagger Codegen – generates server stubs and client libraries from an OpenAPI spec.</a:t>
            </a:r>
            <a:endParaRPr/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Картинки по запросу &quot;swagger&quot;" id="186" name="Google Shape;1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0543" y="3718560"/>
            <a:ext cx="2766709" cy="978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Swagger</a:t>
            </a:r>
            <a:endParaRPr/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1434" y="1394460"/>
            <a:ext cx="6427186" cy="3364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893700" y="358388"/>
            <a:ext cx="775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Open API a.k.a.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Swagger Speciﬁcation</a:t>
            </a:r>
            <a:r>
              <a:rPr lang="en-US"/>
              <a:t> 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893700" y="1373588"/>
            <a:ext cx="82503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600"/>
              <a:t>API description specification for REST APIs in JSON/YAML format:</a:t>
            </a:r>
            <a:endParaRPr/>
          </a:p>
          <a:p>
            <a:pPr indent="0" lvl="0" marL="76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600"/>
              <a:t>• Available endpoints (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/users</a:t>
            </a:r>
            <a:r>
              <a:rPr lang="en-US" sz="1600"/>
              <a:t>) and operations on each endpoint (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GET /users, POST /users</a:t>
            </a:r>
            <a:r>
              <a:rPr lang="en-US" sz="1600"/>
              <a:t>)</a:t>
            </a:r>
            <a:endParaRPr/>
          </a:p>
          <a:p>
            <a:pPr indent="0" lvl="0" marL="76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600"/>
              <a:t>• Operation parameters Input and Output for each operation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endParaRPr/>
          </a:p>
          <a:p>
            <a:pPr indent="0" lvl="0" marL="76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600"/>
              <a:t>• Authentication methods</a:t>
            </a:r>
            <a:endParaRPr/>
          </a:p>
          <a:p>
            <a:pPr indent="0" lvl="0" marL="76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600"/>
              <a:t>• Contact information, license, terms of use and other information</a:t>
            </a:r>
            <a:endParaRPr/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Alternatives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 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by Google</a:t>
            </a:r>
            <a:r>
              <a:rPr lang="en-US"/>
              <a:t> (RPC on steroids)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  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by Facebook</a:t>
            </a:r>
            <a:endParaRPr u="sng"/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/>
              <a:t>Homework</a:t>
            </a:r>
            <a:endParaRPr sz="2800"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893699" y="1373588"/>
            <a:ext cx="7800721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51435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sz="1600"/>
              <a:t>Implement REST API (preserve existing Web UI and Console UI as well). Expose ability to use all existing features (get/add students, remove, analytics) but operate on a raw JSON via Swagger UI. Use appropriate HTTP methods and HTTP status codes;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sz="1600"/>
              <a:t>Use ControllerAdvice and ExceptionHandler for mapping exceptions to the descriptive response objects with appropriate HTTP status codes;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sz="1600"/>
              <a:t>Apply REST in course work.</a:t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Useful links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893700" y="1373588"/>
            <a:ext cx="7841868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u="sng">
                <a:solidFill>
                  <a:schemeClr val="hlink"/>
                </a:solidFill>
                <a:hlinkClick r:id="rId3"/>
              </a:rPr>
              <a:t>Spring REST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u="sng">
                <a:solidFill>
                  <a:schemeClr val="hlink"/>
                </a:solidFill>
                <a:hlinkClick r:id="rId4"/>
              </a:rPr>
              <a:t>Testing Spring MVC REST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u="sng">
                <a:solidFill>
                  <a:schemeClr val="hlink"/>
                </a:solidFill>
                <a:hlinkClick r:id="rId5"/>
              </a:rPr>
              <a:t>REST API design best practices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u="sng">
                <a:solidFill>
                  <a:schemeClr val="hlink"/>
                </a:solidFill>
                <a:hlinkClick r:id="rId6"/>
              </a:rPr>
              <a:t>restapitutorial.com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u="sng">
                <a:solidFill>
                  <a:schemeClr val="hlink"/>
                </a:solidFill>
                <a:hlinkClick r:id="rId7"/>
              </a:rPr>
              <a:t>Original REST dissertation by Roy Thomas Fielding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idx="4294967295" type="ctrTitle"/>
          </p:nvPr>
        </p:nvSpPr>
        <p:spPr>
          <a:xfrm>
            <a:off x="0" y="725488"/>
            <a:ext cx="5561013" cy="11604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b="0" i="0" lang="en-US" sz="60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Thanks!</a:t>
            </a:r>
            <a:endParaRPr b="0" i="0" sz="60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32"/>
          <p:cNvSpPr txBox="1"/>
          <p:nvPr>
            <p:ph idx="4294967295" type="subTitle"/>
          </p:nvPr>
        </p:nvSpPr>
        <p:spPr>
          <a:xfrm>
            <a:off x="0" y="1754188"/>
            <a:ext cx="5561013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 Questions?</a:t>
            </a:r>
            <a:endParaRPr b="1" i="0" sz="4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32"/>
          <p:cNvSpPr txBox="1"/>
          <p:nvPr>
            <p:ph idx="4294967295" type="body"/>
          </p:nvPr>
        </p:nvSpPr>
        <p:spPr>
          <a:xfrm>
            <a:off x="0" y="2759075"/>
            <a:ext cx="5561013" cy="1995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Or fi</a:t>
            </a:r>
            <a:r>
              <a:rPr lang="en-US" sz="2400">
                <a:solidFill>
                  <a:schemeClr val="lt1"/>
                </a:solidFill>
              </a:rPr>
              <a:t>nd us in Slack: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	@</a:t>
            </a:r>
            <a:r>
              <a:rPr lang="en-US">
                <a:solidFill>
                  <a:schemeClr val="lt1"/>
                </a:solidFill>
              </a:rPr>
              <a:t>Vladyslav Nikolenko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	@Volodymyr Vedula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@Bohdan Cherniak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Why is it needed</a:t>
            </a:r>
            <a:endParaRPr/>
          </a:p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/>
              <a:t>Flexibility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/>
              <a:t>Scalability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/>
              <a:t>Maintainability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/>
              <a:t>…</a:t>
            </a:r>
            <a:endParaRPr/>
          </a:p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REST</a:t>
            </a:r>
            <a:endParaRPr/>
          </a:p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893700" y="1373588"/>
            <a:ext cx="4640325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3200"/>
              <a:t>It’s all about communication between machines </a:t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3200"/>
              <a:t>(and RESTafarians)</a:t>
            </a:r>
            <a:endParaRPr/>
          </a:p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2525" y="1020283"/>
            <a:ext cx="36766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Evolution</a:t>
            </a:r>
            <a:endParaRPr/>
          </a:p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iagram&#10;&#10;Description automatically generated" id="69" name="Google Shape;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8154" y="85052"/>
            <a:ext cx="3287692" cy="4925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Principles</a:t>
            </a:r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/>
              <a:t>Resource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b="1" lang="en-US"/>
              <a:t>Re</a:t>
            </a:r>
            <a:r>
              <a:rPr lang="en-US"/>
              <a:t>presentation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b="1" lang="en-US"/>
              <a:t>S</a:t>
            </a:r>
            <a:r>
              <a:rPr lang="en-US"/>
              <a:t>tate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b="1" lang="en-US"/>
              <a:t>T</a:t>
            </a:r>
            <a:r>
              <a:rPr lang="en-US"/>
              <a:t>ransfer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Картинки по запросу &quot;roy thomas fielding&quot;" id="77" name="Google Shape;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0260" y="1533801"/>
            <a:ext cx="4304665" cy="3231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Resource</a:t>
            </a:r>
            <a:endParaRPr/>
          </a:p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/>
              <a:t>Any information that can be named: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image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animal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user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…</a:t>
            </a:r>
            <a:endParaRPr/>
          </a:p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Resource example</a:t>
            </a:r>
            <a:endParaRPr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893700" y="1215788"/>
            <a:ext cx="4066920" cy="3539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Consolas"/>
              <a:buNone/>
            </a:pPr>
            <a:r>
              <a:rPr i="0" lang="en-US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StudentDto {</a:t>
            </a:r>
            <a:br>
              <a:rPr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-US" sz="14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@Nonnull</a:t>
            </a:r>
            <a:br>
              <a:rPr i="0" lang="en-US" sz="14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4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-US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LocalDateTime </a:t>
            </a:r>
            <a:r>
              <a:rPr i="0" lang="en-US" sz="1400" u="none" cap="none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examDate</a:t>
            </a:r>
            <a:r>
              <a:rPr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-US" sz="14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@Nonnull</a:t>
            </a:r>
            <a:br>
              <a:rPr i="0" lang="en-US" sz="14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4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-US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Grade </a:t>
            </a:r>
            <a:r>
              <a:rPr i="0" lang="en-US" sz="1400" u="none" cap="none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-US" sz="14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@Nullable</a:t>
            </a:r>
            <a:br>
              <a:rPr i="0" lang="en-US" sz="14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4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-US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i="0" lang="en-US" sz="1400" u="none" cap="none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-US" sz="14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@Nullable</a:t>
            </a:r>
            <a:br>
              <a:rPr i="0" lang="en-US" sz="14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400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-US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i="0" lang="en-US" sz="1400" u="none" cap="none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surname</a:t>
            </a:r>
            <a:r>
              <a:rPr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getters, setters</a:t>
            </a:r>
            <a:br>
              <a:rPr i="1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Constraints</a:t>
            </a:r>
            <a:r>
              <a:rPr b="1" lang="en-US"/>
              <a:t> 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lang="en-US"/>
              <a:t>Client-Server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lang="en-US"/>
              <a:t>Stateless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lang="en-US"/>
              <a:t>Cacheable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lang="en-US"/>
              <a:t>Uniform Interface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lang="en-US"/>
              <a:t>Layered system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</a:pPr>
            <a:r>
              <a:rPr lang="en-US"/>
              <a:t>Code on Demand</a:t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