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embeddedFontLst>
    <p:embeddedFont>
      <p:font typeface="Lato"/>
      <p:regular r:id="rId53"/>
      <p:bold r:id="rId54"/>
      <p:italic r:id="rId55"/>
      <p:boldItalic r:id="rId56"/>
    </p:embeddedFont>
    <p:embeddedFont>
      <p:font typeface="Arial Narr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ialNarrow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La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Lato-italic.fntdata"/><Relationship Id="rId10" Type="http://schemas.openxmlformats.org/officeDocument/2006/relationships/slide" Target="slides/slide4.xml"/><Relationship Id="rId54" Type="http://schemas.openxmlformats.org/officeDocument/2006/relationships/font" Target="fonts/Lato-bold.fntdata"/><Relationship Id="rId13" Type="http://schemas.openxmlformats.org/officeDocument/2006/relationships/slide" Target="slides/slide7.xml"/><Relationship Id="rId57" Type="http://schemas.openxmlformats.org/officeDocument/2006/relationships/font" Target="fonts/ArialNarrow-regular.fntdata"/><Relationship Id="rId12" Type="http://schemas.openxmlformats.org/officeDocument/2006/relationships/slide" Target="slides/slide6.xml"/><Relationship Id="rId56" Type="http://schemas.openxmlformats.org/officeDocument/2006/relationships/font" Target="fonts/Lato-boldItalic.fntdata"/><Relationship Id="rId15" Type="http://schemas.openxmlformats.org/officeDocument/2006/relationships/slide" Target="slides/slide9.xml"/><Relationship Id="rId59" Type="http://schemas.openxmlformats.org/officeDocument/2006/relationships/font" Target="fonts/ArialNarrow-italic.fntdata"/><Relationship Id="rId14" Type="http://schemas.openxmlformats.org/officeDocument/2006/relationships/slide" Target="slides/slide8.xml"/><Relationship Id="rId58" Type="http://schemas.openxmlformats.org/officeDocument/2006/relationships/font" Target="fonts/ArialNarrow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64a41a77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264a41a77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264a41a7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264a41a7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264a41a77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264a41a77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264a41a77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264a41a77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264a41a77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64a41a77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264a41a77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264a41a77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264a41a77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264a41a77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64a41a776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64a41a77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264a41a77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64a41a7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264a41a77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64a41a77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264a41a7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64a41a7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264a41a77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264a41a77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64a41a77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64a41a77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264a41a77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264a41a77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264a41a77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1264a41a77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264a41a7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264a41a7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264a41a77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1264a41a77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264a41a77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264a41a77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264a41a77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264a41a77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264a41a7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1264a41a7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264a41a7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264a41a77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V-Nikolenko/GeekHub_Examples/tree/main/23-Concurrency/1-Thread-Creation/5-Implement-Callable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V-Nikolenko/GeekHub_Examples/tree/main/23-Concurrency/2-Working-With-Threads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-Nikolenko/GeekHub_Examples/tree/main/23-Concurrency/3-Thread-Synchronization/1-Thread-Stack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V-Nikolenko/GeekHub_Examples/tree/main/23-Concurrency/3-Thread-Synchronization/2-Volatile-keyword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V-Nikolenko/GeekHub_Examples/tree/main/23-Concurrency/3-Thread-Synchronization/3-Synchronized-blocks/src/main/java/edu/geekhub/example/synchroniz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V-Nikolenko/GeekHub_Examples/tree/main/23-Concurrency/3-Thread-Synchronization/4-Atomic" TargetMode="External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V-Nikolenko/GeekHub_Examples/tree/main/23-Concurrency/4-Thread-Pool/1-Executor-Service" TargetMode="External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V-Nikolenko/GeekHub_Examples/tree/main/23-Concurrency/4-Thread-Pool/2-Schedulers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V-Nikolenko/GeekHub_Examples/tree/main/23-Concurrency/4-Thread-Pool/3-DeadLock" TargetMode="External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baeldung.com/java-concurrency" TargetMode="External"/><Relationship Id="rId4" Type="http://schemas.openxmlformats.org/officeDocument/2006/relationships/hyperlink" Target="https://docs.oracle.com/javase/tutorial/essential/concurrency/" TargetMode="External"/><Relationship Id="rId5" Type="http://schemas.openxmlformats.org/officeDocument/2006/relationships/hyperlink" Target="https://howtodoinjava.com/java-concurrency-tutoria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V-Nikolenko/GeekHub_Examples/tree/main/23-Concurrency/1-Thread-Creation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ru">
                <a:uFill>
                  <a:noFill/>
                </a:uFill>
                <a:hlinkClick r:id="rId3"/>
              </a:rPr>
              <a:t>https://github.com/V-Nikolenko/GeekHub_Examples/tree/main/23-Concurrency/1-Thread-Creation/5-Implement-Callable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1048" lvl="0" marL="385762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61048" lvl="0" marL="385762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61048" lvl="0" marL="385762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b="1" lang="ru" sz="2400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ru">
                <a:uFill>
                  <a:noFill/>
                </a:uFill>
                <a:hlinkClick r:id="rId3"/>
              </a:rPr>
              <a:t>https://github.com/V-Nikolenko/GeekHub_Examples/tree/main/23-Concurrency/2-Working-With-Threads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ru">
                <a:uFill>
                  <a:noFill/>
                </a:uFill>
                <a:hlinkClick r:id="rId3"/>
              </a:rPr>
              <a:t>https://github.com/V-Nikolenko/GeekHub_Examples/tree/main/23-Concurrency/3-Thread-Synchronization/1-Thread-Stack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</a:t>
            </a:r>
            <a:r>
              <a:rPr lang="ru"/>
              <a:t>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54" y="1017725"/>
            <a:ext cx="49953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</a:t>
            </a:r>
            <a:r>
              <a:rPr lang="ru"/>
              <a:t>olatile keyword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500">
                <a:highlight>
                  <a:schemeClr val="lt1"/>
                </a:highlight>
                <a:uFill>
                  <a:noFill/>
                </a:uFill>
                <a:hlinkClick r:id="rId3"/>
              </a:rPr>
              <a:t>https://github.com/V-Nikolenko/GeekHub_Examples/tree/main/23-Concurrency/3-Thread-Synchronization/2-Volatile-keyword</a:t>
            </a:r>
            <a:endParaRPr sz="1500">
              <a:highlight>
                <a:schemeClr val="lt1"/>
              </a:highlight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descr="1264517109_1.jpeg" id="223" name="Google Shape;223;p35"/>
          <p:cNvPicPr preferRelativeResize="0"/>
          <p:nvPr/>
        </p:nvPicPr>
        <p:blipFill rotWithShape="1">
          <a:blip r:embed="rId3">
            <a:alphaModFix/>
          </a:blip>
          <a:srcRect b="8738" l="0" r="0" t="8746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_75c2a897b3299efbc5075e36ce444054.jpeg" id="224" name="Google Shape;2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00" y="1017725"/>
            <a:ext cx="49953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</a:t>
            </a:r>
            <a:r>
              <a:rPr lang="ru"/>
              <a:t>problem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</a:t>
            </a:r>
            <a:r>
              <a:rPr lang="ru"/>
              <a:t>problem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76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/>
                <a:gridCol w="2071725"/>
              </a:tblGrid>
              <a:tr h="59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6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9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cap="flat" cmpd="sng" w="9525">
              <a:solidFill>
                <a:srgbClr val="CC8E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100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fmla="val 10000" name="adj"/>
              </a:avLst>
            </a:prstGeom>
            <a:solidFill>
              <a:srgbClr val="7E97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400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fmla="val 10000" name="adj"/>
              </a:avLst>
            </a:prstGeom>
            <a:solidFill>
              <a:srgbClr val="7E97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400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fmla="val 10000" name="adj"/>
              </a:avLst>
            </a:prstGeom>
            <a:solidFill>
              <a:srgbClr val="7E97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400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fmla="val 10000" name="adj"/>
              </a:avLst>
            </a:prstGeom>
            <a:solidFill>
              <a:srgbClr val="7A6A6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" sz="2200" u="none" cap="none" strike="noStrik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/>
                <a:gridCol w="1936650"/>
              </a:tblGrid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cap="none" strike="noStrik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ru">
                <a:uFill>
                  <a:noFill/>
                </a:uFill>
                <a:hlinkClick r:id="rId3"/>
              </a:rPr>
              <a:t>https://github.com/V-Nikolenko/GeekHub_Examples/tree/main/23-Concurrency/3-Thread-Synchronization/3-Synchronized-blocks</a:t>
            </a:r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</a:t>
            </a:r>
            <a:r>
              <a:rPr lang="ru"/>
              <a:t>omicBoolean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500">
                <a:uFill>
                  <a:noFill/>
                </a:uFill>
                <a:hlinkClick r:id="rId3"/>
              </a:rPr>
              <a:t>https://github.com/V-Nikolenko/GeekHub_Examples/tree/main/23-Concurrency/3-Thread-Synchronization/4-Atomic</a:t>
            </a:r>
            <a:endParaRPr sz="1500"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b="1"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500">
                <a:uFill>
                  <a:noFill/>
                </a:uFill>
                <a:hlinkClick r:id="rId3"/>
              </a:rPr>
              <a:t>https://github.com/V-Nikolenko/GeekHub_Examples/tree/main/23-Concurrency/4-Thread-Pool/1-Executor-Service</a:t>
            </a:r>
            <a:endParaRPr sz="1500"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500">
                <a:uFill>
                  <a:noFill/>
                </a:uFill>
                <a:hlinkClick r:id="rId3"/>
              </a:rPr>
              <a:t>https://github.com/V-Nikolenko/GeekHub_Examples/tree/main/23-Concurrency/4-Thread-Pool/2-Schedulers</a:t>
            </a:r>
            <a:endParaRPr sz="1500"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</a:t>
            </a:r>
            <a:r>
              <a:rPr lang="ru"/>
              <a:t>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fmla="val 10000" name="adj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ru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cap="flat" cmpd="sng" w="9525">
              <a:solidFill>
                <a:srgbClr val="77C9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cap="flat" cmpd="sng" w="9525">
              <a:solidFill>
                <a:srgbClr val="77C9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fmla="val 10000" name="adj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ru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cap="flat" cmpd="sng" w="9525">
              <a:solidFill>
                <a:srgbClr val="77C9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cap="flat" cmpd="sng" w="9525">
              <a:solidFill>
                <a:srgbClr val="77C9F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ru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descr="4100321_700b_v1.jpeg" id="405" name="Google Shape;40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8" name="Google Shape;41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60"/>
              <a:buNone/>
            </a:pPr>
            <a:r>
              <a:rPr lang="ru" sz="1500">
                <a:uFill>
                  <a:noFill/>
                </a:uFill>
                <a:hlinkClick r:id="rId3"/>
              </a:rPr>
              <a:t>https://github.com/V-Nikolenko/GeekHub_Examples/tree/main/23-Concurrency/4-Thread-Pool/3-DeadLock</a:t>
            </a:r>
            <a:endParaRPr sz="1500"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Concurrency</a:t>
            </a:r>
            <a:r>
              <a:rPr b="1" lang="ru"/>
              <a:t> (by Baeldung)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>
                <a:solidFill>
                  <a:schemeClr val="hlink"/>
                </a:solidFill>
                <a:uFill>
                  <a:noFill/>
                </a:uFill>
                <a:hlinkClick r:id="rId4"/>
              </a:rPr>
              <a:t>Concurrency</a:t>
            </a:r>
            <a:r>
              <a:rPr b="1" lang="ru"/>
              <a:t> (by Oracle)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>
                <a:solidFill>
                  <a:schemeClr val="hlink"/>
                </a:solidFill>
                <a:uFill>
                  <a:noFill/>
                </a:uFill>
                <a:hlinkClick r:id="rId5"/>
              </a:rPr>
              <a:t>Concurrency</a:t>
            </a:r>
            <a:r>
              <a:rPr b="1" lang="ru"/>
              <a:t> (by HowToDoInJava)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ru">
                <a:uFill>
                  <a:noFill/>
                </a:uFill>
                <a:hlinkClick r:id="rId3"/>
              </a:rPr>
              <a:t>https://github.com/V-Nikolenko/GeekHub_Examples/tree/main/23-Concurrency/1-Thread-Creation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</a:t>
            </a:r>
            <a:r>
              <a:rPr lang="ru"/>
              <a:t>r</a:t>
            </a:r>
            <a:r>
              <a:rPr lang="ru"/>
              <a:t>unnable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</a:t>
            </a:r>
            <a:r>
              <a:rPr lang="ru"/>
              <a:t>allable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/>
                <a:gridCol w="3525800"/>
              </a:tblGrid>
              <a:tr h="53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96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i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i="1"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