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Proxima Nova"/>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8" roundtripDataSignature="AMtx7mjs8SbjlSQ8xr/B0WgzCQK9WUb4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675AF6-AB9B-4839-A363-801A1A5BBC5E}">
  <a:tblStyle styleId="{1A675AF6-AB9B-4839-A363-801A1A5BBC5E}"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roximaNova-bold.fntdata"/><Relationship Id="rId12" Type="http://schemas.openxmlformats.org/officeDocument/2006/relationships/slide" Target="slides/slide6.xml"/><Relationship Id="rId34" Type="http://schemas.openxmlformats.org/officeDocument/2006/relationships/font" Target="fonts/ProximaNova-regular.fntdata"/><Relationship Id="rId15" Type="http://schemas.openxmlformats.org/officeDocument/2006/relationships/slide" Target="slides/slide9.xml"/><Relationship Id="rId37" Type="http://schemas.openxmlformats.org/officeDocument/2006/relationships/font" Target="fonts/ProximaNova-boldItalic.fntdata"/><Relationship Id="rId14" Type="http://schemas.openxmlformats.org/officeDocument/2006/relationships/slide" Target="slides/slide8.xml"/><Relationship Id="rId36" Type="http://schemas.openxmlformats.org/officeDocument/2006/relationships/font" Target="fonts/ProximaNova-italic.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7fcaef8d3d_3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17fcaef8d3d_3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7fcaef8d3d_3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17fcaef8d3d_3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7fcaef8d3d_3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17fcaef8d3d_3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b2ee9d956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b2ee9d956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7fcaef8d3d_1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7fcaef8d3d_1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7fcaef8d3d_1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7fcaef8d3d_1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b30df1050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b30df1050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7fcaef8d3d_5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17fcaef8d3d_5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7fcaef8d3d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7fcaef8d3d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b30df105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b30df105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b30df1050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b30df1050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acb11215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acb11215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7fcaef8d3d_5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17fcaef8d3d_5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7fcaef8d3d_3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7fcaef8d3d_3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7fcaef8d3d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17fcaef8d3d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7fcaef8d3d_3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17fcaef8d3d_3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1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13"/>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2" name="Google Shape;12;p13"/>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2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2"/>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7" name="Google Shape;57;p22"/>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8" name="Google Shape;5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descr="Digital Skills Bootcamps | California State University, Long Beach" id="59" name="Google Shape;59;p22"/>
          <p:cNvPicPr preferRelativeResize="0"/>
          <p:nvPr/>
        </p:nvPicPr>
        <p:blipFill rotWithShape="1">
          <a:blip r:embed="rId2">
            <a:alphaModFix/>
          </a:blip>
          <a:srcRect b="0" l="0" r="0" t="0"/>
          <a:stretch/>
        </p:blipFill>
        <p:spPr>
          <a:xfrm>
            <a:off x="186229" y="4408483"/>
            <a:ext cx="508000" cy="508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8" name="Google Shape;1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descr="Digital Skills Bootcamps | California State University, Long Beach" id="19" name="Google Shape;19;p14"/>
          <p:cNvPicPr preferRelativeResize="0"/>
          <p:nvPr/>
        </p:nvPicPr>
        <p:blipFill rotWithShape="1">
          <a:blip r:embed="rId2">
            <a:alphaModFix/>
          </a:blip>
          <a:srcRect b="0" l="0" r="0" t="0"/>
          <a:stretch/>
        </p:blipFill>
        <p:spPr>
          <a:xfrm>
            <a:off x="186229" y="4408483"/>
            <a:ext cx="508000" cy="508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20" name="Shape 20"/>
        <p:cNvGrpSpPr/>
        <p:nvPr/>
      </p:nvGrpSpPr>
      <p:grpSpPr>
        <a:xfrm>
          <a:off x="0" y="0"/>
          <a:ext cx="0" cy="0"/>
          <a:chOff x="0" y="0"/>
          <a:chExt cx="0" cy="0"/>
        </a:xfrm>
      </p:grpSpPr>
      <p:sp>
        <p:nvSpPr>
          <p:cNvPr id="21" name="Google Shape;21;p15"/>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2" name="Google Shape;2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descr="Digital Skills Bootcamps | California State University, Long Beach" id="28" name="Google Shape;28;p16"/>
          <p:cNvPicPr preferRelativeResize="0"/>
          <p:nvPr/>
        </p:nvPicPr>
        <p:blipFill rotWithShape="1">
          <a:blip r:embed="rId2">
            <a:alphaModFix/>
          </a:blip>
          <a:srcRect b="0" l="0" r="0" t="0"/>
          <a:stretch/>
        </p:blipFill>
        <p:spPr>
          <a:xfrm>
            <a:off x="186229" y="4408483"/>
            <a:ext cx="508000" cy="5080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cxnSp>
        <p:nvCxnSpPr>
          <p:cNvPr id="30" name="Google Shape;30;p17"/>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31" name="Google Shape;31;p17"/>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2" name="Google Shape;3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descr="Digital Skills Bootcamps | California State University, Long Beach" id="36" name="Google Shape;36;p18"/>
          <p:cNvPicPr preferRelativeResize="0"/>
          <p:nvPr/>
        </p:nvPicPr>
        <p:blipFill rotWithShape="1">
          <a:blip r:embed="rId2">
            <a:alphaModFix/>
          </a:blip>
          <a:srcRect b="0" l="0" r="0" t="0"/>
          <a:stretch/>
        </p:blipFill>
        <p:spPr>
          <a:xfrm>
            <a:off x="186229" y="4408483"/>
            <a:ext cx="508000" cy="508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9" name="Google Shape;39;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0" name="Google Shape;4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descr="Digital Skills Bootcamps | California State University, Long Beach" id="41" name="Google Shape;41;p19"/>
          <p:cNvPicPr preferRelativeResize="0"/>
          <p:nvPr/>
        </p:nvPicPr>
        <p:blipFill rotWithShape="1">
          <a:blip r:embed="rId2">
            <a:alphaModFix/>
          </a:blip>
          <a:srcRect b="0" l="0" r="0" t="0"/>
          <a:stretch/>
        </p:blipFill>
        <p:spPr>
          <a:xfrm>
            <a:off x="186229" y="4408483"/>
            <a:ext cx="508000" cy="5080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20"/>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 name="Google Shape;44;p20"/>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5" name="Google Shape;45;p20"/>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6" name="Google Shape;46;p20"/>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2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8" name="Google Shape;4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descr="Digital Skills Bootcamps | California State University, Long Beach" id="49" name="Google Shape;49;p20"/>
          <p:cNvPicPr preferRelativeResize="0"/>
          <p:nvPr/>
        </p:nvPicPr>
        <p:blipFill rotWithShape="1">
          <a:blip r:embed="rId2">
            <a:alphaModFix/>
          </a:blip>
          <a:srcRect b="0" l="0" r="0" t="0"/>
          <a:stretch/>
        </p:blipFill>
        <p:spPr>
          <a:xfrm>
            <a:off x="186229" y="4408483"/>
            <a:ext cx="508000" cy="508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21"/>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100"/>
              <a:buNone/>
              <a:defRPr sz="2100"/>
            </a:lvl1pPr>
          </a:lstStyle>
          <a:p/>
        </p:txBody>
      </p:sp>
      <p:sp>
        <p:nvSpPr>
          <p:cNvPr id="52" name="Google Shape;5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descr="Digital Skills Bootcamps | California State University, Long Beach" id="53" name="Google Shape;53;p21"/>
          <p:cNvPicPr preferRelativeResize="0"/>
          <p:nvPr/>
        </p:nvPicPr>
        <p:blipFill rotWithShape="1">
          <a:blip r:embed="rId2">
            <a:alphaModFix/>
          </a:blip>
          <a:srcRect b="0" l="0" r="0" t="0"/>
          <a:stretch/>
        </p:blipFill>
        <p:spPr>
          <a:xfrm>
            <a:off x="186229" y="4408483"/>
            <a:ext cx="508000" cy="508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8.png"/><Relationship Id="rId6"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11.png"/><Relationship Id="rId6" Type="http://schemas.openxmlformats.org/officeDocument/2006/relationships/image" Target="../media/image23.png"/><Relationship Id="rId7"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0.png"/><Relationship Id="rId4" Type="http://schemas.openxmlformats.org/officeDocument/2006/relationships/image" Target="../media/image22.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3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3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hyperlink" Target="http://drive.google.com/file/d/1k31uX49_1LOU1Z13_WrmMYAs9HJXpL64/view" TargetMode="Externa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9.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623400" y="648238"/>
            <a:ext cx="8123100" cy="1151396"/>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200"/>
              <a:t>Artificial Intelligence Approach in Retail Market Analysis &amp; Growth</a:t>
            </a:r>
            <a:endParaRPr/>
          </a:p>
        </p:txBody>
      </p:sp>
      <p:sp>
        <p:nvSpPr>
          <p:cNvPr id="65" name="Google Shape;65;p1"/>
          <p:cNvSpPr txBox="1"/>
          <p:nvPr/>
        </p:nvSpPr>
        <p:spPr>
          <a:xfrm>
            <a:off x="623400" y="2319118"/>
            <a:ext cx="7598126"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CECS 551: Advanced Artificial Intelligence</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 name="Google Shape;66;p1"/>
          <p:cNvSpPr txBox="1"/>
          <p:nvPr/>
        </p:nvSpPr>
        <p:spPr>
          <a:xfrm>
            <a:off x="5283434" y="3105938"/>
            <a:ext cx="34710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Supervisor(s):</a:t>
            </a:r>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Professor Mahshid Fardadi</a:t>
            </a:r>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Dr. Allen Bolourich</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7" name="Google Shape;67;p1"/>
          <p:cNvSpPr txBox="1"/>
          <p:nvPr/>
        </p:nvSpPr>
        <p:spPr>
          <a:xfrm>
            <a:off x="626784" y="3143197"/>
            <a:ext cx="3471000" cy="160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rPr>
              <a:t>Group 03</a:t>
            </a:r>
            <a:r>
              <a:rPr b="0" i="0" lang="en" sz="1400" u="none" cap="none" strike="noStrike">
                <a:solidFill>
                  <a:schemeClr val="lt1"/>
                </a:solidFill>
                <a:latin typeface="Arial"/>
                <a:ea typeface="Arial"/>
                <a:cs typeface="Arial"/>
                <a:sym typeface="Arial"/>
              </a:rPr>
              <a:t>:</a:t>
            </a:r>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Mudra Chaudhary</a:t>
            </a:r>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Anthony Martinez</a:t>
            </a:r>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Santosh Vanteddu</a:t>
            </a:r>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Jeremy Keener</a:t>
            </a:r>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Vruddhi Mehta</a:t>
            </a:r>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Misha Chodavadiya</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7fcaef8d3d_3_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2000"/>
              <a:t>Dataset 02 - Store Sales &amp; Trend per State </a:t>
            </a:r>
            <a:endParaRPr sz="2000"/>
          </a:p>
        </p:txBody>
      </p:sp>
      <p:pic>
        <p:nvPicPr>
          <p:cNvPr id="135" name="Google Shape;135;g17fcaef8d3d_3_33"/>
          <p:cNvPicPr preferRelativeResize="0"/>
          <p:nvPr/>
        </p:nvPicPr>
        <p:blipFill>
          <a:blip r:embed="rId3">
            <a:alphaModFix/>
          </a:blip>
          <a:stretch>
            <a:fillRect/>
          </a:stretch>
        </p:blipFill>
        <p:spPr>
          <a:xfrm>
            <a:off x="457200" y="941525"/>
            <a:ext cx="4640975" cy="1797175"/>
          </a:xfrm>
          <a:prstGeom prst="rect">
            <a:avLst/>
          </a:prstGeom>
          <a:noFill/>
          <a:ln>
            <a:noFill/>
          </a:ln>
        </p:spPr>
      </p:pic>
      <p:pic>
        <p:nvPicPr>
          <p:cNvPr id="136" name="Google Shape;136;g17fcaef8d3d_3_33"/>
          <p:cNvPicPr preferRelativeResize="0"/>
          <p:nvPr/>
        </p:nvPicPr>
        <p:blipFill>
          <a:blip r:embed="rId4">
            <a:alphaModFix/>
          </a:blip>
          <a:stretch>
            <a:fillRect/>
          </a:stretch>
        </p:blipFill>
        <p:spPr>
          <a:xfrm>
            <a:off x="593150" y="2832325"/>
            <a:ext cx="4352625" cy="1870810"/>
          </a:xfrm>
          <a:prstGeom prst="rect">
            <a:avLst/>
          </a:prstGeom>
          <a:noFill/>
          <a:ln>
            <a:noFill/>
          </a:ln>
        </p:spPr>
      </p:pic>
      <p:pic>
        <p:nvPicPr>
          <p:cNvPr id="137" name="Google Shape;137;g17fcaef8d3d_3_33"/>
          <p:cNvPicPr preferRelativeResize="0"/>
          <p:nvPr/>
        </p:nvPicPr>
        <p:blipFill>
          <a:blip r:embed="rId5">
            <a:alphaModFix/>
          </a:blip>
          <a:stretch>
            <a:fillRect/>
          </a:stretch>
        </p:blipFill>
        <p:spPr>
          <a:xfrm>
            <a:off x="5132350" y="1147375"/>
            <a:ext cx="4011651" cy="1507275"/>
          </a:xfrm>
          <a:prstGeom prst="rect">
            <a:avLst/>
          </a:prstGeom>
          <a:noFill/>
          <a:ln>
            <a:noFill/>
          </a:ln>
        </p:spPr>
      </p:pic>
      <p:pic>
        <p:nvPicPr>
          <p:cNvPr id="138" name="Google Shape;138;g17fcaef8d3d_3_33"/>
          <p:cNvPicPr preferRelativeResize="0"/>
          <p:nvPr/>
        </p:nvPicPr>
        <p:blipFill>
          <a:blip r:embed="rId6">
            <a:alphaModFix/>
          </a:blip>
          <a:stretch>
            <a:fillRect/>
          </a:stretch>
        </p:blipFill>
        <p:spPr>
          <a:xfrm>
            <a:off x="4979950" y="2860800"/>
            <a:ext cx="4117476" cy="1795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490249" y="526349"/>
            <a:ext cx="8565697" cy="4262397"/>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lang="en" sz="3600"/>
              <a:t>Phase 2: Machine Learning Model(s)</a:t>
            </a:r>
            <a:br>
              <a:rPr lang="en" sz="3600"/>
            </a:br>
            <a:endParaRPr sz="3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Dataset 01 - Algorithms</a:t>
            </a:r>
            <a:endParaRPr/>
          </a:p>
        </p:txBody>
      </p:sp>
      <p:pic>
        <p:nvPicPr>
          <p:cNvPr id="149" name="Google Shape;149;p9"/>
          <p:cNvPicPr preferRelativeResize="0"/>
          <p:nvPr/>
        </p:nvPicPr>
        <p:blipFill>
          <a:blip r:embed="rId3">
            <a:alphaModFix/>
          </a:blip>
          <a:stretch>
            <a:fillRect/>
          </a:stretch>
        </p:blipFill>
        <p:spPr>
          <a:xfrm>
            <a:off x="5180625" y="445025"/>
            <a:ext cx="3745975" cy="3240500"/>
          </a:xfrm>
          <a:prstGeom prst="rect">
            <a:avLst/>
          </a:prstGeom>
          <a:noFill/>
          <a:ln>
            <a:noFill/>
          </a:ln>
        </p:spPr>
      </p:pic>
      <p:sp>
        <p:nvSpPr>
          <p:cNvPr id="150" name="Google Shape;150;p9"/>
          <p:cNvSpPr txBox="1"/>
          <p:nvPr>
            <p:ph type="title"/>
          </p:nvPr>
        </p:nvSpPr>
        <p:spPr>
          <a:xfrm>
            <a:off x="475825" y="922775"/>
            <a:ext cx="4010700" cy="2530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Calibri"/>
              <a:buChar char="●"/>
            </a:pPr>
            <a:r>
              <a:rPr lang="en" sz="1600">
                <a:latin typeface="Calibri"/>
                <a:ea typeface="Calibri"/>
                <a:cs typeface="Calibri"/>
                <a:sym typeface="Calibri"/>
              </a:rPr>
              <a:t>Linear Regression</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Ridge Regression</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Decision Tree</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XGBoost</a:t>
            </a:r>
            <a:endParaRPr sz="1600">
              <a:latin typeface="Calibri"/>
              <a:ea typeface="Calibri"/>
              <a:cs typeface="Calibri"/>
              <a:sym typeface="Calibri"/>
            </a:endParaRPr>
          </a:p>
          <a:p>
            <a:pPr indent="0" lvl="0" marL="0" rtl="0" algn="l">
              <a:spcBef>
                <a:spcPts val="0"/>
              </a:spcBef>
              <a:spcAft>
                <a:spcPts val="0"/>
              </a:spcAft>
              <a:buNone/>
            </a:pPr>
            <a:r>
              <a:rPr lang="en" sz="1600">
                <a:latin typeface="Calibri"/>
                <a:ea typeface="Calibri"/>
                <a:cs typeface="Calibri"/>
                <a:sym typeface="Calibri"/>
              </a:rPr>
              <a:t>Ridge Regression &amp; XGBoost reported the best accuracies among all the models performed</a:t>
            </a:r>
            <a:endParaRPr sz="1600">
              <a:latin typeface="Calibri"/>
              <a:ea typeface="Calibri"/>
              <a:cs typeface="Calibri"/>
              <a:sym typeface="Calibri"/>
            </a:endParaRPr>
          </a:p>
        </p:txBody>
      </p:sp>
      <p:graphicFrame>
        <p:nvGraphicFramePr>
          <p:cNvPr id="151" name="Google Shape;151;p9"/>
          <p:cNvGraphicFramePr/>
          <p:nvPr/>
        </p:nvGraphicFramePr>
        <p:xfrm>
          <a:off x="785800" y="2571750"/>
          <a:ext cx="3000000" cy="3000000"/>
        </p:xfrm>
        <a:graphic>
          <a:graphicData uri="http://schemas.openxmlformats.org/drawingml/2006/table">
            <a:tbl>
              <a:tblPr>
                <a:noFill/>
                <a:tableStyleId>{1A675AF6-AB9B-4839-A363-801A1A5BBC5E}</a:tableStyleId>
              </a:tblPr>
              <a:tblGrid>
                <a:gridCol w="1169250"/>
                <a:gridCol w="1718900"/>
                <a:gridCol w="1667750"/>
              </a:tblGrid>
              <a:tr h="434400">
                <a:tc>
                  <a:txBody>
                    <a:bodyPr/>
                    <a:lstStyle/>
                    <a:p>
                      <a:pPr indent="0" lvl="0" marL="0" rtl="0" algn="just">
                        <a:spcBef>
                          <a:spcPts val="0"/>
                        </a:spcBef>
                        <a:spcAft>
                          <a:spcPts val="0"/>
                        </a:spcAft>
                        <a:buNone/>
                      </a:pPr>
                      <a:r>
                        <a:rPr b="1" lang="en" sz="1200">
                          <a:highlight>
                            <a:srgbClr val="FFFFFF"/>
                          </a:highlight>
                          <a:latin typeface="Calibri"/>
                          <a:ea typeface="Calibri"/>
                          <a:cs typeface="Calibri"/>
                          <a:sym typeface="Calibri"/>
                        </a:rPr>
                        <a:t>Regression Tech.</a:t>
                      </a:r>
                      <a:endParaRPr b="1" sz="1200">
                        <a:highlight>
                          <a:srgbClr val="FFFFFF"/>
                        </a:highlight>
                        <a:latin typeface="Calibri"/>
                        <a:ea typeface="Calibri"/>
                        <a:cs typeface="Calibri"/>
                        <a:sym typeface="Calibri"/>
                      </a:endParaRPr>
                    </a:p>
                  </a:txBody>
                  <a:tcPr marT="63500" marB="63500" marR="63500" marL="63500"/>
                </a:tc>
                <a:tc>
                  <a:txBody>
                    <a:bodyPr/>
                    <a:lstStyle/>
                    <a:p>
                      <a:pPr indent="0" lvl="0" marL="0" rtl="0" algn="just">
                        <a:spcBef>
                          <a:spcPts val="0"/>
                        </a:spcBef>
                        <a:spcAft>
                          <a:spcPts val="0"/>
                        </a:spcAft>
                        <a:buNone/>
                      </a:pPr>
                      <a:r>
                        <a:rPr b="1" lang="en" sz="1200">
                          <a:highlight>
                            <a:srgbClr val="FFFFFF"/>
                          </a:highlight>
                          <a:latin typeface="Calibri"/>
                          <a:ea typeface="Calibri"/>
                          <a:cs typeface="Calibri"/>
                          <a:sym typeface="Calibri"/>
                        </a:rPr>
                        <a:t>First 10 stores (Combined data)</a:t>
                      </a:r>
                      <a:endParaRPr b="1" sz="1200">
                        <a:highlight>
                          <a:srgbClr val="FFFFFF"/>
                        </a:highlight>
                        <a:latin typeface="Calibri"/>
                        <a:ea typeface="Calibri"/>
                        <a:cs typeface="Calibri"/>
                        <a:sym typeface="Calibri"/>
                      </a:endParaRPr>
                    </a:p>
                  </a:txBody>
                  <a:tcPr marT="63500" marB="63500" marR="63500" marL="63500"/>
                </a:tc>
                <a:tc>
                  <a:txBody>
                    <a:bodyPr/>
                    <a:lstStyle/>
                    <a:p>
                      <a:pPr indent="0" lvl="0" marL="0" rtl="0" algn="just">
                        <a:spcBef>
                          <a:spcPts val="0"/>
                        </a:spcBef>
                        <a:spcAft>
                          <a:spcPts val="0"/>
                        </a:spcAft>
                        <a:buNone/>
                      </a:pPr>
                      <a:r>
                        <a:rPr b="1" lang="en" sz="1200">
                          <a:highlight>
                            <a:srgbClr val="FFFFFF"/>
                          </a:highlight>
                          <a:latin typeface="Calibri"/>
                          <a:ea typeface="Calibri"/>
                          <a:cs typeface="Calibri"/>
                          <a:sym typeface="Calibri"/>
                        </a:rPr>
                        <a:t>store_11_35</a:t>
                      </a:r>
                      <a:endParaRPr b="1" sz="1200">
                        <a:highlight>
                          <a:srgbClr val="FFFFFF"/>
                        </a:highlight>
                        <a:latin typeface="Calibri"/>
                        <a:ea typeface="Calibri"/>
                        <a:cs typeface="Calibri"/>
                        <a:sym typeface="Calibri"/>
                      </a:endParaRPr>
                    </a:p>
                  </a:txBody>
                  <a:tcPr marT="63500" marB="63500" marR="63500" marL="63500"/>
                </a:tc>
              </a:tr>
              <a:tr h="544400">
                <a:tc>
                  <a:txBody>
                    <a:bodyPr/>
                    <a:lstStyle/>
                    <a:p>
                      <a:pPr indent="0" lvl="0" marL="0" rtl="0" algn="just">
                        <a:spcBef>
                          <a:spcPts val="0"/>
                        </a:spcBef>
                        <a:spcAft>
                          <a:spcPts val="0"/>
                        </a:spcAft>
                        <a:buNone/>
                      </a:pPr>
                      <a:r>
                        <a:rPr b="1" lang="en" sz="1200">
                          <a:highlight>
                            <a:srgbClr val="FFFFFF"/>
                          </a:highlight>
                          <a:latin typeface="Calibri"/>
                          <a:ea typeface="Calibri"/>
                          <a:cs typeface="Calibri"/>
                          <a:sym typeface="Calibri"/>
                        </a:rPr>
                        <a:t>Decision Tree</a:t>
                      </a:r>
                      <a:endParaRPr b="1" sz="1200">
                        <a:highlight>
                          <a:srgbClr val="FFFFFF"/>
                        </a:highlight>
                        <a:latin typeface="Calibri"/>
                        <a:ea typeface="Calibri"/>
                        <a:cs typeface="Calibri"/>
                        <a:sym typeface="Calibri"/>
                      </a:endParaRPr>
                    </a:p>
                  </a:txBody>
                  <a:tcPr marT="63500" marB="63500" marR="63500" marL="63500"/>
                </a:tc>
                <a:tc>
                  <a:txBody>
                    <a:bodyPr/>
                    <a:lstStyle/>
                    <a:p>
                      <a:pPr indent="0" lvl="0" marL="0" rtl="0" algn="just">
                        <a:spcBef>
                          <a:spcPts val="0"/>
                        </a:spcBef>
                        <a:spcAft>
                          <a:spcPts val="0"/>
                        </a:spcAft>
                        <a:buNone/>
                      </a:pPr>
                      <a:r>
                        <a:rPr b="1" lang="en" sz="1050">
                          <a:highlight>
                            <a:srgbClr val="FFFFFF"/>
                          </a:highlight>
                          <a:latin typeface="Calibri"/>
                          <a:ea typeface="Calibri"/>
                          <a:cs typeface="Calibri"/>
                          <a:sym typeface="Calibri"/>
                        </a:rPr>
                        <a:t>R2 score  : 0.355</a:t>
                      </a:r>
                      <a:endParaRPr b="1" sz="1050">
                        <a:highlight>
                          <a:srgbClr val="FFFFFF"/>
                        </a:highlight>
                        <a:latin typeface="Calibri"/>
                        <a:ea typeface="Calibri"/>
                        <a:cs typeface="Calibri"/>
                        <a:sym typeface="Calibri"/>
                      </a:endParaRPr>
                    </a:p>
                    <a:p>
                      <a:pPr indent="0" lvl="0" marL="0" rtl="0" algn="just">
                        <a:spcBef>
                          <a:spcPts val="0"/>
                        </a:spcBef>
                        <a:spcAft>
                          <a:spcPts val="0"/>
                        </a:spcAft>
                        <a:buNone/>
                      </a:pPr>
                      <a:r>
                        <a:rPr b="1" lang="en" sz="1050">
                          <a:highlight>
                            <a:srgbClr val="FFFFFF"/>
                          </a:highlight>
                          <a:latin typeface="Calibri"/>
                          <a:ea typeface="Calibri"/>
                          <a:cs typeface="Calibri"/>
                          <a:sym typeface="Calibri"/>
                        </a:rPr>
                        <a:t>MSE score  : 422976542.97</a:t>
                      </a:r>
                      <a:endParaRPr b="1" sz="1050">
                        <a:highlight>
                          <a:srgbClr val="FFFFFF"/>
                        </a:highlight>
                        <a:latin typeface="Calibri"/>
                        <a:ea typeface="Calibri"/>
                        <a:cs typeface="Calibri"/>
                        <a:sym typeface="Calibri"/>
                      </a:endParaRPr>
                    </a:p>
                    <a:p>
                      <a:pPr indent="0" lvl="0" marL="0" rtl="0" algn="just">
                        <a:spcBef>
                          <a:spcPts val="0"/>
                        </a:spcBef>
                        <a:spcAft>
                          <a:spcPts val="0"/>
                        </a:spcAft>
                        <a:buNone/>
                      </a:pPr>
                      <a:r>
                        <a:rPr b="1" lang="en" sz="1050">
                          <a:highlight>
                            <a:srgbClr val="FFFFFF"/>
                          </a:highlight>
                          <a:latin typeface="Calibri"/>
                          <a:ea typeface="Calibri"/>
                          <a:cs typeface="Calibri"/>
                          <a:sym typeface="Calibri"/>
                        </a:rPr>
                        <a:t>RMSE:  20566.39</a:t>
                      </a:r>
                      <a:endParaRPr b="1" sz="1200">
                        <a:highlight>
                          <a:srgbClr val="FFFFFF"/>
                        </a:highlight>
                        <a:latin typeface="Calibri"/>
                        <a:ea typeface="Calibri"/>
                        <a:cs typeface="Calibri"/>
                        <a:sym typeface="Calibri"/>
                      </a:endParaRPr>
                    </a:p>
                  </a:txBody>
                  <a:tcPr marT="63500" marB="63500" marR="63500" marL="63500"/>
                </a:tc>
                <a:tc>
                  <a:txBody>
                    <a:bodyPr/>
                    <a:lstStyle/>
                    <a:p>
                      <a:pPr indent="0" lvl="0" marL="0" rtl="0" algn="just">
                        <a:spcBef>
                          <a:spcPts val="0"/>
                        </a:spcBef>
                        <a:spcAft>
                          <a:spcPts val="0"/>
                        </a:spcAft>
                        <a:buNone/>
                      </a:pPr>
                      <a:r>
                        <a:rPr b="1" lang="en" sz="1050">
                          <a:highlight>
                            <a:srgbClr val="FFFFFF"/>
                          </a:highlight>
                          <a:latin typeface="Calibri"/>
                          <a:ea typeface="Calibri"/>
                          <a:cs typeface="Calibri"/>
                          <a:sym typeface="Calibri"/>
                        </a:rPr>
                        <a:t>R2 score  : 0.378</a:t>
                      </a:r>
                      <a:endParaRPr b="1" sz="1050">
                        <a:highlight>
                          <a:srgbClr val="FFFFFF"/>
                        </a:highlight>
                        <a:latin typeface="Calibri"/>
                        <a:ea typeface="Calibri"/>
                        <a:cs typeface="Calibri"/>
                        <a:sym typeface="Calibri"/>
                      </a:endParaRPr>
                    </a:p>
                    <a:p>
                      <a:pPr indent="0" lvl="0" marL="0" rtl="0" algn="just">
                        <a:spcBef>
                          <a:spcPts val="0"/>
                        </a:spcBef>
                        <a:spcAft>
                          <a:spcPts val="0"/>
                        </a:spcAft>
                        <a:buNone/>
                      </a:pPr>
                      <a:r>
                        <a:rPr b="1" lang="en" sz="1050">
                          <a:highlight>
                            <a:srgbClr val="FFFFFF"/>
                          </a:highlight>
                          <a:latin typeface="Calibri"/>
                          <a:ea typeface="Calibri"/>
                          <a:cs typeface="Calibri"/>
                          <a:sym typeface="Calibri"/>
                        </a:rPr>
                        <a:t>MSE score  : 311824352.21</a:t>
                      </a:r>
                      <a:endParaRPr b="1" sz="1050">
                        <a:highlight>
                          <a:srgbClr val="FFFFFF"/>
                        </a:highlight>
                        <a:latin typeface="Calibri"/>
                        <a:ea typeface="Calibri"/>
                        <a:cs typeface="Calibri"/>
                        <a:sym typeface="Calibri"/>
                      </a:endParaRPr>
                    </a:p>
                    <a:p>
                      <a:pPr indent="0" lvl="0" marL="0" rtl="0" algn="just">
                        <a:spcBef>
                          <a:spcPts val="0"/>
                        </a:spcBef>
                        <a:spcAft>
                          <a:spcPts val="0"/>
                        </a:spcAft>
                        <a:buNone/>
                      </a:pPr>
                      <a:r>
                        <a:rPr b="1" lang="en" sz="1050">
                          <a:highlight>
                            <a:srgbClr val="FFFFFF"/>
                          </a:highlight>
                          <a:latin typeface="Calibri"/>
                          <a:ea typeface="Calibri"/>
                          <a:cs typeface="Calibri"/>
                          <a:sym typeface="Calibri"/>
                        </a:rPr>
                        <a:t>RMSE:  17658.54</a:t>
                      </a:r>
                      <a:endParaRPr b="1" sz="1200">
                        <a:highlight>
                          <a:srgbClr val="FFFFFF"/>
                        </a:highlight>
                        <a:latin typeface="Calibri"/>
                        <a:ea typeface="Calibri"/>
                        <a:cs typeface="Calibri"/>
                        <a:sym typeface="Calibri"/>
                      </a:endParaRPr>
                    </a:p>
                  </a:txBody>
                  <a:tcPr marT="63500" marB="63500" marR="63500" marL="63500"/>
                </a:tc>
              </a:tr>
              <a:tr h="544400">
                <a:tc>
                  <a:txBody>
                    <a:bodyPr/>
                    <a:lstStyle/>
                    <a:p>
                      <a:pPr indent="0" lvl="0" marL="0" rtl="0" algn="just">
                        <a:spcBef>
                          <a:spcPts val="0"/>
                        </a:spcBef>
                        <a:spcAft>
                          <a:spcPts val="0"/>
                        </a:spcAft>
                        <a:buNone/>
                      </a:pPr>
                      <a:r>
                        <a:rPr b="1" lang="en" sz="1200">
                          <a:highlight>
                            <a:srgbClr val="FFFFFF"/>
                          </a:highlight>
                          <a:latin typeface="Calibri"/>
                          <a:ea typeface="Calibri"/>
                          <a:cs typeface="Calibri"/>
                          <a:sym typeface="Calibri"/>
                        </a:rPr>
                        <a:t>XGBoost</a:t>
                      </a:r>
                      <a:endParaRPr b="1" sz="1200">
                        <a:highlight>
                          <a:srgbClr val="FFFFFF"/>
                        </a:highlight>
                        <a:latin typeface="Calibri"/>
                        <a:ea typeface="Calibri"/>
                        <a:cs typeface="Calibri"/>
                        <a:sym typeface="Calibri"/>
                      </a:endParaRPr>
                    </a:p>
                  </a:txBody>
                  <a:tcPr marT="63500" marB="63500" marR="63500" marL="63500"/>
                </a:tc>
                <a:tc>
                  <a:txBody>
                    <a:bodyPr/>
                    <a:lstStyle/>
                    <a:p>
                      <a:pPr indent="0" lvl="0" marL="0" rtl="0" algn="just">
                        <a:spcBef>
                          <a:spcPts val="0"/>
                        </a:spcBef>
                        <a:spcAft>
                          <a:spcPts val="0"/>
                        </a:spcAft>
                        <a:buNone/>
                      </a:pPr>
                      <a:r>
                        <a:rPr b="1" lang="en" sz="1050">
                          <a:highlight>
                            <a:srgbClr val="FFFFFF"/>
                          </a:highlight>
                          <a:latin typeface="Calibri"/>
                          <a:ea typeface="Calibri"/>
                          <a:cs typeface="Calibri"/>
                          <a:sym typeface="Calibri"/>
                        </a:rPr>
                        <a:t>R2 score  : 0.969</a:t>
                      </a:r>
                      <a:endParaRPr b="1" sz="1050">
                        <a:highlight>
                          <a:srgbClr val="FFFFFF"/>
                        </a:highlight>
                        <a:latin typeface="Calibri"/>
                        <a:ea typeface="Calibri"/>
                        <a:cs typeface="Calibri"/>
                        <a:sym typeface="Calibri"/>
                      </a:endParaRPr>
                    </a:p>
                    <a:p>
                      <a:pPr indent="0" lvl="0" marL="0" rtl="0" algn="just">
                        <a:spcBef>
                          <a:spcPts val="0"/>
                        </a:spcBef>
                        <a:spcAft>
                          <a:spcPts val="0"/>
                        </a:spcAft>
                        <a:buNone/>
                      </a:pPr>
                      <a:r>
                        <a:rPr b="1" lang="en" sz="1050">
                          <a:highlight>
                            <a:srgbClr val="FFFFFF"/>
                          </a:highlight>
                          <a:latin typeface="Calibri"/>
                          <a:ea typeface="Calibri"/>
                          <a:cs typeface="Calibri"/>
                          <a:sym typeface="Calibri"/>
                        </a:rPr>
                        <a:t>MSE score  : 20270114.90</a:t>
                      </a:r>
                      <a:endParaRPr b="1" sz="1050">
                        <a:highlight>
                          <a:srgbClr val="FFFFFF"/>
                        </a:highlight>
                        <a:latin typeface="Calibri"/>
                        <a:ea typeface="Calibri"/>
                        <a:cs typeface="Calibri"/>
                        <a:sym typeface="Calibri"/>
                      </a:endParaRPr>
                    </a:p>
                    <a:p>
                      <a:pPr indent="0" lvl="0" marL="0" rtl="0" algn="just">
                        <a:spcBef>
                          <a:spcPts val="0"/>
                        </a:spcBef>
                        <a:spcAft>
                          <a:spcPts val="0"/>
                        </a:spcAft>
                        <a:buNone/>
                      </a:pPr>
                      <a:r>
                        <a:rPr b="1" lang="en" sz="1050">
                          <a:highlight>
                            <a:srgbClr val="FFFFFF"/>
                          </a:highlight>
                          <a:latin typeface="Calibri"/>
                          <a:ea typeface="Calibri"/>
                          <a:cs typeface="Calibri"/>
                          <a:sym typeface="Calibri"/>
                        </a:rPr>
                        <a:t>RMSE:  4502.23</a:t>
                      </a:r>
                      <a:endParaRPr b="1" sz="1200">
                        <a:highlight>
                          <a:srgbClr val="FFFFFF"/>
                        </a:highlight>
                        <a:latin typeface="Calibri"/>
                        <a:ea typeface="Calibri"/>
                        <a:cs typeface="Calibri"/>
                        <a:sym typeface="Calibri"/>
                      </a:endParaRPr>
                    </a:p>
                  </a:txBody>
                  <a:tcPr marT="63500" marB="63500" marR="63500" marL="63500"/>
                </a:tc>
                <a:tc>
                  <a:txBody>
                    <a:bodyPr/>
                    <a:lstStyle/>
                    <a:p>
                      <a:pPr indent="0" lvl="0" marL="0" rtl="0" algn="just">
                        <a:spcBef>
                          <a:spcPts val="0"/>
                        </a:spcBef>
                        <a:spcAft>
                          <a:spcPts val="0"/>
                        </a:spcAft>
                        <a:buNone/>
                      </a:pPr>
                      <a:r>
                        <a:rPr b="1" lang="en" sz="1050">
                          <a:highlight>
                            <a:srgbClr val="FFFFFF"/>
                          </a:highlight>
                          <a:latin typeface="Calibri"/>
                          <a:ea typeface="Calibri"/>
                          <a:cs typeface="Calibri"/>
                          <a:sym typeface="Calibri"/>
                        </a:rPr>
                        <a:t>R2 score  : 0.955</a:t>
                      </a:r>
                      <a:endParaRPr b="1" sz="1050">
                        <a:highlight>
                          <a:srgbClr val="FFFFFF"/>
                        </a:highlight>
                        <a:latin typeface="Calibri"/>
                        <a:ea typeface="Calibri"/>
                        <a:cs typeface="Calibri"/>
                        <a:sym typeface="Calibri"/>
                      </a:endParaRPr>
                    </a:p>
                    <a:p>
                      <a:pPr indent="0" lvl="0" marL="0" rtl="0" algn="just">
                        <a:spcBef>
                          <a:spcPts val="0"/>
                        </a:spcBef>
                        <a:spcAft>
                          <a:spcPts val="0"/>
                        </a:spcAft>
                        <a:buNone/>
                      </a:pPr>
                      <a:r>
                        <a:rPr b="1" lang="en" sz="1050">
                          <a:highlight>
                            <a:srgbClr val="FFFFFF"/>
                          </a:highlight>
                          <a:latin typeface="Calibri"/>
                          <a:ea typeface="Calibri"/>
                          <a:cs typeface="Calibri"/>
                          <a:sym typeface="Calibri"/>
                        </a:rPr>
                        <a:t>MSE score  : 22513453.94</a:t>
                      </a:r>
                      <a:endParaRPr b="1" sz="1050">
                        <a:highlight>
                          <a:srgbClr val="FFFFFF"/>
                        </a:highlight>
                        <a:latin typeface="Calibri"/>
                        <a:ea typeface="Calibri"/>
                        <a:cs typeface="Calibri"/>
                        <a:sym typeface="Calibri"/>
                      </a:endParaRPr>
                    </a:p>
                    <a:p>
                      <a:pPr indent="0" lvl="0" marL="0" rtl="0" algn="just">
                        <a:spcBef>
                          <a:spcPts val="0"/>
                        </a:spcBef>
                        <a:spcAft>
                          <a:spcPts val="0"/>
                        </a:spcAft>
                        <a:buNone/>
                      </a:pPr>
                      <a:r>
                        <a:rPr b="1" lang="en" sz="1050">
                          <a:highlight>
                            <a:srgbClr val="FFFFFF"/>
                          </a:highlight>
                          <a:latin typeface="Calibri"/>
                          <a:ea typeface="Calibri"/>
                          <a:cs typeface="Calibri"/>
                          <a:sym typeface="Calibri"/>
                        </a:rPr>
                        <a:t>RMSE:  4744.83</a:t>
                      </a:r>
                      <a:endParaRPr b="1" sz="1200">
                        <a:highlight>
                          <a:srgbClr val="FFFFFF"/>
                        </a:highlight>
                        <a:latin typeface="Calibri"/>
                        <a:ea typeface="Calibri"/>
                        <a:cs typeface="Calibri"/>
                        <a:sym typeface="Calibri"/>
                      </a:endParaRPr>
                    </a:p>
                  </a:txBody>
                  <a:tcPr marT="63500" marB="63500" marR="63500" marL="63500"/>
                </a:tc>
              </a:tr>
              <a:tr h="544400">
                <a:tc>
                  <a:txBody>
                    <a:bodyPr/>
                    <a:lstStyle/>
                    <a:p>
                      <a:pPr indent="0" lvl="0" marL="0" rtl="0" algn="just">
                        <a:spcBef>
                          <a:spcPts val="0"/>
                        </a:spcBef>
                        <a:spcAft>
                          <a:spcPts val="0"/>
                        </a:spcAft>
                        <a:buNone/>
                      </a:pPr>
                      <a:r>
                        <a:rPr b="1" lang="en" sz="1200">
                          <a:highlight>
                            <a:srgbClr val="FFFFFF"/>
                          </a:highlight>
                          <a:latin typeface="Calibri"/>
                          <a:ea typeface="Calibri"/>
                          <a:cs typeface="Calibri"/>
                          <a:sym typeface="Calibri"/>
                        </a:rPr>
                        <a:t>Ridge</a:t>
                      </a:r>
                      <a:endParaRPr b="1" sz="1200">
                        <a:highlight>
                          <a:srgbClr val="FFFFFF"/>
                        </a:highlight>
                        <a:latin typeface="Calibri"/>
                        <a:ea typeface="Calibri"/>
                        <a:cs typeface="Calibri"/>
                        <a:sym typeface="Calibri"/>
                      </a:endParaRPr>
                    </a:p>
                  </a:txBody>
                  <a:tcPr marT="63500" marB="63500" marR="63500" marL="63500"/>
                </a:tc>
                <a:tc>
                  <a:txBody>
                    <a:bodyPr/>
                    <a:lstStyle/>
                    <a:p>
                      <a:pPr indent="0" lvl="0" marL="0" rtl="0" algn="just">
                        <a:spcBef>
                          <a:spcPts val="0"/>
                        </a:spcBef>
                        <a:spcAft>
                          <a:spcPts val="0"/>
                        </a:spcAft>
                        <a:buNone/>
                      </a:pPr>
                      <a:r>
                        <a:rPr b="1" lang="en" sz="1050">
                          <a:highlight>
                            <a:srgbClr val="FFFFFF"/>
                          </a:highlight>
                          <a:latin typeface="Calibri"/>
                          <a:ea typeface="Calibri"/>
                          <a:cs typeface="Calibri"/>
                          <a:sym typeface="Calibri"/>
                        </a:rPr>
                        <a:t>R2 score  : 0.951</a:t>
                      </a:r>
                      <a:endParaRPr b="1" sz="1050">
                        <a:highlight>
                          <a:srgbClr val="FFFFFF"/>
                        </a:highlight>
                        <a:latin typeface="Calibri"/>
                        <a:ea typeface="Calibri"/>
                        <a:cs typeface="Calibri"/>
                        <a:sym typeface="Calibri"/>
                      </a:endParaRPr>
                    </a:p>
                    <a:p>
                      <a:pPr indent="0" lvl="0" marL="0" rtl="0" algn="just">
                        <a:spcBef>
                          <a:spcPts val="0"/>
                        </a:spcBef>
                        <a:spcAft>
                          <a:spcPts val="0"/>
                        </a:spcAft>
                        <a:buNone/>
                      </a:pPr>
                      <a:r>
                        <a:rPr b="1" lang="en" sz="1050">
                          <a:highlight>
                            <a:srgbClr val="FFFFFF"/>
                          </a:highlight>
                          <a:latin typeface="Calibri"/>
                          <a:ea typeface="Calibri"/>
                          <a:cs typeface="Calibri"/>
                          <a:sym typeface="Calibri"/>
                        </a:rPr>
                        <a:t>MSE score  : 20410114.90</a:t>
                      </a:r>
                      <a:endParaRPr b="1" sz="1050">
                        <a:highlight>
                          <a:srgbClr val="FFFFFF"/>
                        </a:highlight>
                        <a:latin typeface="Calibri"/>
                        <a:ea typeface="Calibri"/>
                        <a:cs typeface="Calibri"/>
                        <a:sym typeface="Calibri"/>
                      </a:endParaRPr>
                    </a:p>
                    <a:p>
                      <a:pPr indent="0" lvl="0" marL="0" rtl="0" algn="just">
                        <a:spcBef>
                          <a:spcPts val="0"/>
                        </a:spcBef>
                        <a:spcAft>
                          <a:spcPts val="0"/>
                        </a:spcAft>
                        <a:buNone/>
                      </a:pPr>
                      <a:r>
                        <a:rPr b="1" lang="en" sz="1050">
                          <a:highlight>
                            <a:srgbClr val="FFFFFF"/>
                          </a:highlight>
                          <a:latin typeface="Calibri"/>
                          <a:ea typeface="Calibri"/>
                          <a:cs typeface="Calibri"/>
                          <a:sym typeface="Calibri"/>
                        </a:rPr>
                        <a:t>RMSE:  4279.75</a:t>
                      </a:r>
                      <a:endParaRPr b="1" sz="1200">
                        <a:highlight>
                          <a:srgbClr val="FFFFFF"/>
                        </a:highlight>
                        <a:latin typeface="Calibri"/>
                        <a:ea typeface="Calibri"/>
                        <a:cs typeface="Calibri"/>
                        <a:sym typeface="Calibri"/>
                      </a:endParaRPr>
                    </a:p>
                  </a:txBody>
                  <a:tcPr marT="63500" marB="63500" marR="63500" marL="63500"/>
                </a:tc>
                <a:tc>
                  <a:txBody>
                    <a:bodyPr/>
                    <a:lstStyle/>
                    <a:p>
                      <a:pPr indent="0" lvl="0" marL="0" rtl="0" algn="just">
                        <a:spcBef>
                          <a:spcPts val="0"/>
                        </a:spcBef>
                        <a:spcAft>
                          <a:spcPts val="0"/>
                        </a:spcAft>
                        <a:buNone/>
                      </a:pPr>
                      <a:r>
                        <a:rPr b="1" lang="en" sz="1050">
                          <a:highlight>
                            <a:srgbClr val="FFFFFF"/>
                          </a:highlight>
                          <a:latin typeface="Calibri"/>
                          <a:ea typeface="Calibri"/>
                          <a:cs typeface="Calibri"/>
                          <a:sym typeface="Calibri"/>
                        </a:rPr>
                        <a:t>R2 score  : 0.962</a:t>
                      </a:r>
                      <a:endParaRPr b="1" sz="1050">
                        <a:highlight>
                          <a:srgbClr val="FFFFFF"/>
                        </a:highlight>
                        <a:latin typeface="Calibri"/>
                        <a:ea typeface="Calibri"/>
                        <a:cs typeface="Calibri"/>
                        <a:sym typeface="Calibri"/>
                      </a:endParaRPr>
                    </a:p>
                    <a:p>
                      <a:pPr indent="0" lvl="0" marL="0" rtl="0" algn="just">
                        <a:spcBef>
                          <a:spcPts val="0"/>
                        </a:spcBef>
                        <a:spcAft>
                          <a:spcPts val="0"/>
                        </a:spcAft>
                        <a:buNone/>
                      </a:pPr>
                      <a:r>
                        <a:rPr b="1" lang="en" sz="1050">
                          <a:highlight>
                            <a:srgbClr val="FFFFFF"/>
                          </a:highlight>
                          <a:latin typeface="Calibri"/>
                          <a:ea typeface="Calibri"/>
                          <a:cs typeface="Calibri"/>
                          <a:sym typeface="Calibri"/>
                        </a:rPr>
                        <a:t>MSE score  : 21124520.92</a:t>
                      </a:r>
                      <a:endParaRPr b="1" sz="1050">
                        <a:highlight>
                          <a:srgbClr val="FFFFFF"/>
                        </a:highlight>
                        <a:latin typeface="Calibri"/>
                        <a:ea typeface="Calibri"/>
                        <a:cs typeface="Calibri"/>
                        <a:sym typeface="Calibri"/>
                      </a:endParaRPr>
                    </a:p>
                    <a:p>
                      <a:pPr indent="0" lvl="0" marL="0" rtl="0" algn="just">
                        <a:spcBef>
                          <a:spcPts val="0"/>
                        </a:spcBef>
                        <a:spcAft>
                          <a:spcPts val="0"/>
                        </a:spcAft>
                        <a:buNone/>
                      </a:pPr>
                      <a:r>
                        <a:rPr b="1" lang="en" sz="1050">
                          <a:highlight>
                            <a:srgbClr val="FFFFFF"/>
                          </a:highlight>
                          <a:latin typeface="Calibri"/>
                          <a:ea typeface="Calibri"/>
                          <a:cs typeface="Calibri"/>
                          <a:sym typeface="Calibri"/>
                        </a:rPr>
                        <a:t>RMSE:  4429.16</a:t>
                      </a:r>
                      <a:endParaRPr b="1" sz="1200">
                        <a:highlight>
                          <a:srgbClr val="FFFFFF"/>
                        </a:highlight>
                        <a:latin typeface="Calibri"/>
                        <a:ea typeface="Calibri"/>
                        <a:cs typeface="Calibri"/>
                        <a:sym typeface="Calibri"/>
                      </a:endParaRPr>
                    </a:p>
                  </a:txBody>
                  <a:tcPr marT="63500" marB="63500" marR="63500" marL="6350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7fcaef8d3d_3_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Dataset 01 - Algorithms (Cont’d) - ARIMA</a:t>
            </a:r>
            <a:endParaRPr/>
          </a:p>
        </p:txBody>
      </p:sp>
      <p:pic>
        <p:nvPicPr>
          <p:cNvPr id="157" name="Google Shape;157;g17fcaef8d3d_3_56"/>
          <p:cNvPicPr preferRelativeResize="0"/>
          <p:nvPr/>
        </p:nvPicPr>
        <p:blipFill>
          <a:blip r:embed="rId3">
            <a:alphaModFix/>
          </a:blip>
          <a:stretch>
            <a:fillRect/>
          </a:stretch>
        </p:blipFill>
        <p:spPr>
          <a:xfrm>
            <a:off x="2018475" y="1192775"/>
            <a:ext cx="2657475" cy="1933575"/>
          </a:xfrm>
          <a:prstGeom prst="rect">
            <a:avLst/>
          </a:prstGeom>
          <a:noFill/>
          <a:ln>
            <a:noFill/>
          </a:ln>
        </p:spPr>
      </p:pic>
      <p:pic>
        <p:nvPicPr>
          <p:cNvPr id="158" name="Google Shape;158;g17fcaef8d3d_3_56"/>
          <p:cNvPicPr preferRelativeResize="0"/>
          <p:nvPr/>
        </p:nvPicPr>
        <p:blipFill>
          <a:blip r:embed="rId4">
            <a:alphaModFix/>
          </a:blip>
          <a:stretch>
            <a:fillRect/>
          </a:stretch>
        </p:blipFill>
        <p:spPr>
          <a:xfrm>
            <a:off x="4675950" y="1170125"/>
            <a:ext cx="2743200" cy="1876425"/>
          </a:xfrm>
          <a:prstGeom prst="rect">
            <a:avLst/>
          </a:prstGeom>
          <a:noFill/>
          <a:ln>
            <a:noFill/>
          </a:ln>
        </p:spPr>
      </p:pic>
      <p:pic>
        <p:nvPicPr>
          <p:cNvPr id="159" name="Google Shape;159;g17fcaef8d3d_3_56"/>
          <p:cNvPicPr preferRelativeResize="0"/>
          <p:nvPr/>
        </p:nvPicPr>
        <p:blipFill>
          <a:blip r:embed="rId5">
            <a:alphaModFix/>
          </a:blip>
          <a:stretch>
            <a:fillRect/>
          </a:stretch>
        </p:blipFill>
        <p:spPr>
          <a:xfrm>
            <a:off x="865950" y="3198950"/>
            <a:ext cx="2270393" cy="1792150"/>
          </a:xfrm>
          <a:prstGeom prst="rect">
            <a:avLst/>
          </a:prstGeom>
          <a:noFill/>
          <a:ln>
            <a:noFill/>
          </a:ln>
        </p:spPr>
      </p:pic>
      <p:pic>
        <p:nvPicPr>
          <p:cNvPr id="160" name="Google Shape;160;g17fcaef8d3d_3_56"/>
          <p:cNvPicPr preferRelativeResize="0"/>
          <p:nvPr/>
        </p:nvPicPr>
        <p:blipFill>
          <a:blip r:embed="rId6">
            <a:alphaModFix/>
          </a:blip>
          <a:stretch>
            <a:fillRect/>
          </a:stretch>
        </p:blipFill>
        <p:spPr>
          <a:xfrm>
            <a:off x="3304350" y="3198950"/>
            <a:ext cx="2701212" cy="1792150"/>
          </a:xfrm>
          <a:prstGeom prst="rect">
            <a:avLst/>
          </a:prstGeom>
          <a:noFill/>
          <a:ln>
            <a:noFill/>
          </a:ln>
        </p:spPr>
      </p:pic>
      <p:pic>
        <p:nvPicPr>
          <p:cNvPr id="161" name="Google Shape;161;g17fcaef8d3d_3_56"/>
          <p:cNvPicPr preferRelativeResize="0"/>
          <p:nvPr/>
        </p:nvPicPr>
        <p:blipFill>
          <a:blip r:embed="rId7">
            <a:alphaModFix/>
          </a:blip>
          <a:stretch>
            <a:fillRect/>
          </a:stretch>
        </p:blipFill>
        <p:spPr>
          <a:xfrm>
            <a:off x="6081750" y="3171100"/>
            <a:ext cx="2790825" cy="1847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7fcaef8d3d_3_76"/>
          <p:cNvSpPr txBox="1"/>
          <p:nvPr>
            <p:ph type="title"/>
          </p:nvPr>
        </p:nvSpPr>
        <p:spPr>
          <a:xfrm>
            <a:off x="271900" y="445025"/>
            <a:ext cx="88029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Dataset 01 - Multilabel Classification - Ensemble, RNN, CNN</a:t>
            </a:r>
            <a:endParaRPr/>
          </a:p>
        </p:txBody>
      </p:sp>
      <p:sp>
        <p:nvSpPr>
          <p:cNvPr id="167" name="Google Shape;167;g17fcaef8d3d_3_76"/>
          <p:cNvSpPr txBox="1"/>
          <p:nvPr>
            <p:ph type="title"/>
          </p:nvPr>
        </p:nvSpPr>
        <p:spPr>
          <a:xfrm>
            <a:off x="475825" y="1060975"/>
            <a:ext cx="8213700" cy="199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Calibri"/>
              <a:buChar char="●"/>
            </a:pPr>
            <a:r>
              <a:rPr lang="en" sz="1600">
                <a:latin typeface="Calibri"/>
                <a:ea typeface="Calibri"/>
                <a:cs typeface="Calibri"/>
                <a:sym typeface="Calibri"/>
              </a:rPr>
              <a:t>Ensemble model performed well with a 99% chance to classify/predict the type of a store.</a:t>
            </a:r>
            <a:endParaRPr sz="1600">
              <a:latin typeface="Calibri"/>
              <a:ea typeface="Calibri"/>
              <a:cs typeface="Calibri"/>
              <a:sym typeface="Calibri"/>
            </a:endParaRPr>
          </a:p>
          <a:p>
            <a:pPr indent="-330200" lvl="1" marL="914400" rtl="0" algn="l">
              <a:spcBef>
                <a:spcPts val="0"/>
              </a:spcBef>
              <a:spcAft>
                <a:spcPts val="0"/>
              </a:spcAft>
              <a:buSzPts val="1600"/>
              <a:buFont typeface="Calibri"/>
              <a:buChar char="○"/>
            </a:pPr>
            <a:r>
              <a:rPr lang="en" sz="1600">
                <a:latin typeface="Calibri"/>
                <a:ea typeface="Calibri"/>
                <a:cs typeface="Calibri"/>
                <a:sym typeface="Calibri"/>
              </a:rPr>
              <a:t>100% to predict store A</a:t>
            </a:r>
            <a:endParaRPr sz="1600">
              <a:latin typeface="Calibri"/>
              <a:ea typeface="Calibri"/>
              <a:cs typeface="Calibri"/>
              <a:sym typeface="Calibri"/>
            </a:endParaRPr>
          </a:p>
          <a:p>
            <a:pPr indent="-330200" lvl="1" marL="914400" rtl="0" algn="l">
              <a:spcBef>
                <a:spcPts val="0"/>
              </a:spcBef>
              <a:spcAft>
                <a:spcPts val="0"/>
              </a:spcAft>
              <a:buSzPts val="1600"/>
              <a:buFont typeface="Calibri"/>
              <a:buChar char="○"/>
            </a:pPr>
            <a:r>
              <a:rPr lang="en" sz="1600">
                <a:latin typeface="Calibri"/>
                <a:ea typeface="Calibri"/>
                <a:cs typeface="Calibri"/>
                <a:sym typeface="Calibri"/>
              </a:rPr>
              <a:t>99% to predict store B</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For the Recurrent Neural Network (RNN) model, used the features that are really correlated with the Type of store to classify using the optimizer Adam and attained an accuracy of 96%</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Convolutional Neural Network (CNN), known for having a better score, with the same parameters and the Adam model, achieved an accuracy of 98%.</a:t>
            </a:r>
            <a:endParaRPr sz="1600">
              <a:latin typeface="Calibri"/>
              <a:ea typeface="Calibri"/>
              <a:cs typeface="Calibri"/>
              <a:sym typeface="Calibri"/>
            </a:endParaRPr>
          </a:p>
        </p:txBody>
      </p:sp>
      <p:pic>
        <p:nvPicPr>
          <p:cNvPr id="168" name="Google Shape;168;g17fcaef8d3d_3_76"/>
          <p:cNvPicPr preferRelativeResize="0"/>
          <p:nvPr/>
        </p:nvPicPr>
        <p:blipFill>
          <a:blip r:embed="rId3">
            <a:alphaModFix/>
          </a:blip>
          <a:stretch>
            <a:fillRect/>
          </a:stretch>
        </p:blipFill>
        <p:spPr>
          <a:xfrm>
            <a:off x="3533888" y="2956375"/>
            <a:ext cx="2097579" cy="199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b2ee9d9568_1_9"/>
          <p:cNvSpPr txBox="1"/>
          <p:nvPr>
            <p:ph type="title"/>
          </p:nvPr>
        </p:nvSpPr>
        <p:spPr>
          <a:xfrm>
            <a:off x="311700" y="287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HyperParameter tuning</a:t>
            </a:r>
            <a:endParaRPr/>
          </a:p>
          <a:p>
            <a:pPr indent="0" lvl="0" marL="0" rtl="0" algn="l">
              <a:spcBef>
                <a:spcPts val="0"/>
              </a:spcBef>
              <a:spcAft>
                <a:spcPts val="0"/>
              </a:spcAft>
              <a:buNone/>
            </a:pPr>
            <a:r>
              <a:rPr lang="en" sz="1300"/>
              <a:t>With </a:t>
            </a:r>
            <a:r>
              <a:rPr lang="en" sz="1300"/>
              <a:t> XGBoostRegressor (random forest is taking too long)</a:t>
            </a:r>
            <a:endParaRPr sz="1300"/>
          </a:p>
        </p:txBody>
      </p:sp>
      <p:pic>
        <p:nvPicPr>
          <p:cNvPr id="174" name="Google Shape;174;g1b2ee9d9568_1_9"/>
          <p:cNvPicPr preferRelativeResize="0"/>
          <p:nvPr/>
        </p:nvPicPr>
        <p:blipFill>
          <a:blip r:embed="rId3">
            <a:alphaModFix/>
          </a:blip>
          <a:stretch>
            <a:fillRect/>
          </a:stretch>
        </p:blipFill>
        <p:spPr>
          <a:xfrm>
            <a:off x="420275" y="1136625"/>
            <a:ext cx="3914749" cy="2137100"/>
          </a:xfrm>
          <a:prstGeom prst="rect">
            <a:avLst/>
          </a:prstGeom>
          <a:noFill/>
          <a:ln>
            <a:noFill/>
          </a:ln>
        </p:spPr>
      </p:pic>
      <p:pic>
        <p:nvPicPr>
          <p:cNvPr id="175" name="Google Shape;175;g1b2ee9d9568_1_9"/>
          <p:cNvPicPr preferRelativeResize="0"/>
          <p:nvPr/>
        </p:nvPicPr>
        <p:blipFill>
          <a:blip r:embed="rId4">
            <a:alphaModFix/>
          </a:blip>
          <a:stretch>
            <a:fillRect/>
          </a:stretch>
        </p:blipFill>
        <p:spPr>
          <a:xfrm>
            <a:off x="4704900" y="205500"/>
            <a:ext cx="4218601" cy="2488366"/>
          </a:xfrm>
          <a:prstGeom prst="rect">
            <a:avLst/>
          </a:prstGeom>
          <a:noFill/>
          <a:ln>
            <a:noFill/>
          </a:ln>
        </p:spPr>
      </p:pic>
      <p:pic>
        <p:nvPicPr>
          <p:cNvPr id="176" name="Google Shape;176;g1b2ee9d9568_1_9"/>
          <p:cNvPicPr preferRelativeResize="0"/>
          <p:nvPr/>
        </p:nvPicPr>
        <p:blipFill>
          <a:blip r:embed="rId5">
            <a:alphaModFix/>
          </a:blip>
          <a:stretch>
            <a:fillRect/>
          </a:stretch>
        </p:blipFill>
        <p:spPr>
          <a:xfrm>
            <a:off x="4728038" y="2693875"/>
            <a:ext cx="4172325" cy="2137100"/>
          </a:xfrm>
          <a:prstGeom prst="rect">
            <a:avLst/>
          </a:prstGeom>
          <a:noFill/>
          <a:ln>
            <a:noFill/>
          </a:ln>
        </p:spPr>
      </p:pic>
      <p:sp>
        <p:nvSpPr>
          <p:cNvPr id="177" name="Google Shape;177;g1b2ee9d9568_1_9"/>
          <p:cNvSpPr txBox="1"/>
          <p:nvPr/>
        </p:nvSpPr>
        <p:spPr>
          <a:xfrm>
            <a:off x="989125" y="3273725"/>
            <a:ext cx="3345900" cy="265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latin typeface="Proxima Nova"/>
                <a:ea typeface="Proxima Nova"/>
                <a:cs typeface="Proxima Nova"/>
                <a:sym typeface="Proxima Nova"/>
              </a:rPr>
              <a:t>Results :</a:t>
            </a:r>
            <a:endParaRPr>
              <a:latin typeface="Proxima Nova"/>
              <a:ea typeface="Proxima Nova"/>
              <a:cs typeface="Proxima Nova"/>
              <a:sym typeface="Proxima Nova"/>
            </a:endParaRPr>
          </a:p>
          <a:p>
            <a:pPr indent="0" lvl="0" marL="0" rtl="0" algn="l">
              <a:lnSpc>
                <a:spcPct val="115000"/>
              </a:lnSpc>
              <a:spcBef>
                <a:spcPts val="1200"/>
              </a:spcBef>
              <a:spcAft>
                <a:spcPts val="0"/>
              </a:spcAft>
              <a:buNone/>
            </a:pPr>
            <a:r>
              <a:rPr lang="en">
                <a:latin typeface="Proxima Nova"/>
                <a:ea typeface="Proxima Nova"/>
                <a:cs typeface="Proxima Nova"/>
                <a:sym typeface="Proxima Nova"/>
              </a:rPr>
              <a:t>Estimator:500</a:t>
            </a:r>
            <a:endParaRPr>
              <a:latin typeface="Proxima Nova"/>
              <a:ea typeface="Proxima Nova"/>
              <a:cs typeface="Proxima Nova"/>
              <a:sym typeface="Proxima Nova"/>
            </a:endParaRPr>
          </a:p>
          <a:p>
            <a:pPr indent="0" lvl="0" marL="0" rtl="0" algn="l">
              <a:lnSpc>
                <a:spcPct val="115000"/>
              </a:lnSpc>
              <a:spcBef>
                <a:spcPts val="1200"/>
              </a:spcBef>
              <a:spcAft>
                <a:spcPts val="0"/>
              </a:spcAft>
              <a:buNone/>
            </a:pPr>
            <a:r>
              <a:rPr lang="en">
                <a:latin typeface="Proxima Nova"/>
                <a:ea typeface="Proxima Nova"/>
                <a:cs typeface="Proxima Nova"/>
                <a:sym typeface="Proxima Nova"/>
              </a:rPr>
              <a:t>Max_depth:15</a:t>
            </a:r>
            <a:endParaRPr>
              <a:latin typeface="Proxima Nova"/>
              <a:ea typeface="Proxima Nova"/>
              <a:cs typeface="Proxima Nova"/>
              <a:sym typeface="Proxima Nova"/>
            </a:endParaRPr>
          </a:p>
          <a:p>
            <a:pPr indent="0" lvl="0" marL="0" rtl="0" algn="l">
              <a:lnSpc>
                <a:spcPct val="115000"/>
              </a:lnSpc>
              <a:spcBef>
                <a:spcPts val="1200"/>
              </a:spcBef>
              <a:spcAft>
                <a:spcPts val="0"/>
              </a:spcAft>
              <a:buNone/>
            </a:pPr>
            <a:r>
              <a:rPr lang="en">
                <a:latin typeface="Proxima Nova"/>
                <a:ea typeface="Proxima Nova"/>
                <a:cs typeface="Proxima Nova"/>
                <a:sym typeface="Proxima Nova"/>
              </a:rPr>
              <a:t>Learning_rate:0.4 (above 0.4 there is overfitting)</a:t>
            </a:r>
            <a:endParaRPr>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a:latin typeface="Proxima Nova"/>
              <a:ea typeface="Proxima Nova"/>
              <a:cs typeface="Proxima Nova"/>
              <a:sym typeface="Proxima Nova"/>
            </a:endParaRPr>
          </a:p>
          <a:p>
            <a:pPr indent="0" lvl="0" marL="0" rtl="0" algn="l">
              <a:spcBef>
                <a:spcPts val="120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7fcaef8d3d_10_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60"/>
              </a:spcBef>
              <a:spcAft>
                <a:spcPts val="0"/>
              </a:spcAft>
              <a:buNone/>
            </a:pPr>
            <a:r>
              <a:rPr lang="en"/>
              <a:t>Dataset 02 - </a:t>
            </a:r>
            <a:r>
              <a:rPr lang="en"/>
              <a:t>ARIMA</a:t>
            </a:r>
            <a:endParaRPr/>
          </a:p>
        </p:txBody>
      </p:sp>
      <p:pic>
        <p:nvPicPr>
          <p:cNvPr id="183" name="Google Shape;183;g17fcaef8d3d_10_26"/>
          <p:cNvPicPr preferRelativeResize="0"/>
          <p:nvPr/>
        </p:nvPicPr>
        <p:blipFill>
          <a:blip r:embed="rId3">
            <a:alphaModFix/>
          </a:blip>
          <a:stretch>
            <a:fillRect/>
          </a:stretch>
        </p:blipFill>
        <p:spPr>
          <a:xfrm>
            <a:off x="1325325" y="1138575"/>
            <a:ext cx="6784374" cy="316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17fcaef8d3d_10_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02 - </a:t>
            </a:r>
            <a:r>
              <a:rPr lang="en"/>
              <a:t>Long Short Term Memory (LSTM)</a:t>
            </a:r>
            <a:endParaRPr/>
          </a:p>
        </p:txBody>
      </p:sp>
      <p:pic>
        <p:nvPicPr>
          <p:cNvPr id="189" name="Google Shape;189;g17fcaef8d3d_10_34"/>
          <p:cNvPicPr preferRelativeResize="0"/>
          <p:nvPr/>
        </p:nvPicPr>
        <p:blipFill>
          <a:blip r:embed="rId3">
            <a:alphaModFix/>
          </a:blip>
          <a:stretch>
            <a:fillRect/>
          </a:stretch>
        </p:blipFill>
        <p:spPr>
          <a:xfrm>
            <a:off x="978200" y="1435750"/>
            <a:ext cx="7005275" cy="2947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b30df1050c_0_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02 - Performance </a:t>
            </a:r>
            <a:endParaRPr/>
          </a:p>
        </p:txBody>
      </p:sp>
      <p:graphicFrame>
        <p:nvGraphicFramePr>
          <p:cNvPr id="195" name="Google Shape;195;g1b30df1050c_0_16"/>
          <p:cNvGraphicFramePr/>
          <p:nvPr/>
        </p:nvGraphicFramePr>
        <p:xfrm>
          <a:off x="1320600" y="1772388"/>
          <a:ext cx="3000000" cy="3000000"/>
        </p:xfrm>
        <a:graphic>
          <a:graphicData uri="http://schemas.openxmlformats.org/drawingml/2006/table">
            <a:tbl>
              <a:tblPr>
                <a:noFill/>
                <a:tableStyleId>{1A675AF6-AB9B-4839-A363-801A1A5BBC5E}</a:tableStyleId>
              </a:tblPr>
              <a:tblGrid>
                <a:gridCol w="1625700"/>
                <a:gridCol w="1625700"/>
                <a:gridCol w="1625700"/>
                <a:gridCol w="1625700"/>
              </a:tblGrid>
              <a:tr h="555825">
                <a:tc>
                  <a:txBody>
                    <a:bodyPr/>
                    <a:lstStyle/>
                    <a:p>
                      <a:pPr indent="0" lvl="0" marL="0" rtl="0" algn="just">
                        <a:spcBef>
                          <a:spcPts val="0"/>
                        </a:spcBef>
                        <a:spcAft>
                          <a:spcPts val="0"/>
                        </a:spcAft>
                        <a:buNone/>
                      </a:pPr>
                      <a:r>
                        <a:rPr lang="en" sz="1200">
                          <a:latin typeface="Calibri"/>
                          <a:ea typeface="Calibri"/>
                          <a:cs typeface="Calibri"/>
                          <a:sym typeface="Calibri"/>
                        </a:rPr>
                        <a:t>Model</a:t>
                      </a:r>
                      <a:endParaRPr sz="1050">
                        <a:solidFill>
                          <a:srgbClr val="212529"/>
                        </a:solidFill>
                        <a:latin typeface="Calibri"/>
                        <a:ea typeface="Calibri"/>
                        <a:cs typeface="Calibri"/>
                        <a:sym typeface="Calibri"/>
                      </a:endParaRPr>
                    </a:p>
                  </a:txBody>
                  <a:tcPr marT="63500" marB="63500" marR="63500" marL="63500"/>
                </a:tc>
                <a:tc>
                  <a:txBody>
                    <a:bodyPr/>
                    <a:lstStyle/>
                    <a:p>
                      <a:pPr indent="0" lvl="0" marL="0" rtl="0" algn="just">
                        <a:spcBef>
                          <a:spcPts val="0"/>
                        </a:spcBef>
                        <a:spcAft>
                          <a:spcPts val="0"/>
                        </a:spcAft>
                        <a:buNone/>
                      </a:pPr>
                      <a:r>
                        <a:rPr lang="en" sz="1050">
                          <a:solidFill>
                            <a:srgbClr val="212529"/>
                          </a:solidFill>
                          <a:latin typeface="Courier New"/>
                          <a:ea typeface="Courier New"/>
                          <a:cs typeface="Courier New"/>
                          <a:sym typeface="Courier New"/>
                        </a:rPr>
                        <a:t>MAE</a:t>
                      </a:r>
                      <a:endParaRPr sz="1050">
                        <a:solidFill>
                          <a:srgbClr val="212529"/>
                        </a:solidFill>
                        <a:latin typeface="Courier New"/>
                        <a:ea typeface="Courier New"/>
                        <a:cs typeface="Courier New"/>
                        <a:sym typeface="Courier New"/>
                      </a:endParaRPr>
                    </a:p>
                  </a:txBody>
                  <a:tcPr marT="63500" marB="63500" marR="63500" marL="63500"/>
                </a:tc>
                <a:tc>
                  <a:txBody>
                    <a:bodyPr/>
                    <a:lstStyle/>
                    <a:p>
                      <a:pPr indent="0" lvl="0" marL="0" rtl="0" algn="just">
                        <a:spcBef>
                          <a:spcPts val="0"/>
                        </a:spcBef>
                        <a:spcAft>
                          <a:spcPts val="0"/>
                        </a:spcAft>
                        <a:buNone/>
                      </a:pPr>
                      <a:r>
                        <a:rPr lang="en" sz="1050">
                          <a:solidFill>
                            <a:srgbClr val="212529"/>
                          </a:solidFill>
                          <a:latin typeface="Courier New"/>
                          <a:ea typeface="Courier New"/>
                          <a:cs typeface="Courier New"/>
                          <a:sym typeface="Courier New"/>
                        </a:rPr>
                        <a:t>RSME</a:t>
                      </a:r>
                      <a:endParaRPr sz="1050">
                        <a:solidFill>
                          <a:srgbClr val="212529"/>
                        </a:solidFill>
                        <a:latin typeface="Courier New"/>
                        <a:ea typeface="Courier New"/>
                        <a:cs typeface="Courier New"/>
                        <a:sym typeface="Courier New"/>
                      </a:endParaRPr>
                    </a:p>
                  </a:txBody>
                  <a:tcPr marT="63500" marB="63500" marR="63500" marL="63500"/>
                </a:tc>
                <a:tc>
                  <a:txBody>
                    <a:bodyPr/>
                    <a:lstStyle/>
                    <a:p>
                      <a:pPr indent="0" lvl="0" marL="0" rtl="0" algn="just">
                        <a:spcBef>
                          <a:spcPts val="0"/>
                        </a:spcBef>
                        <a:spcAft>
                          <a:spcPts val="0"/>
                        </a:spcAft>
                        <a:buNone/>
                      </a:pPr>
                      <a:r>
                        <a:rPr lang="en" sz="1050">
                          <a:solidFill>
                            <a:srgbClr val="212529"/>
                          </a:solidFill>
                          <a:latin typeface="Courier New"/>
                          <a:ea typeface="Courier New"/>
                          <a:cs typeface="Courier New"/>
                          <a:sym typeface="Courier New"/>
                        </a:rPr>
                        <a:t>Accuracy</a:t>
                      </a:r>
                      <a:endParaRPr sz="1050">
                        <a:solidFill>
                          <a:srgbClr val="212529"/>
                        </a:solidFill>
                        <a:latin typeface="Courier New"/>
                        <a:ea typeface="Courier New"/>
                        <a:cs typeface="Courier New"/>
                        <a:sym typeface="Courier New"/>
                      </a:endParaRPr>
                    </a:p>
                  </a:txBody>
                  <a:tcPr marT="63500" marB="63500" marR="63500" marL="63500"/>
                </a:tc>
              </a:tr>
              <a:tr h="521450">
                <a:tc>
                  <a:txBody>
                    <a:bodyPr/>
                    <a:lstStyle/>
                    <a:p>
                      <a:pPr indent="0" lvl="0" marL="0" rtl="0" algn="just">
                        <a:spcBef>
                          <a:spcPts val="0"/>
                        </a:spcBef>
                        <a:spcAft>
                          <a:spcPts val="0"/>
                        </a:spcAft>
                        <a:buNone/>
                      </a:pPr>
                      <a:r>
                        <a:rPr lang="en" sz="1050">
                          <a:solidFill>
                            <a:srgbClr val="212529"/>
                          </a:solidFill>
                          <a:latin typeface="Courier New"/>
                          <a:ea typeface="Courier New"/>
                          <a:cs typeface="Courier New"/>
                          <a:sym typeface="Courier New"/>
                        </a:rPr>
                        <a:t>ARIMA</a:t>
                      </a:r>
                      <a:endParaRPr sz="1050">
                        <a:solidFill>
                          <a:srgbClr val="212529"/>
                        </a:solidFill>
                        <a:latin typeface="Courier New"/>
                        <a:ea typeface="Courier New"/>
                        <a:cs typeface="Courier New"/>
                        <a:sym typeface="Courier New"/>
                      </a:endParaRPr>
                    </a:p>
                  </a:txBody>
                  <a:tcPr marT="63500" marB="63500" marR="63500" marL="63500"/>
                </a:tc>
                <a:tc>
                  <a:txBody>
                    <a:bodyPr/>
                    <a:lstStyle/>
                    <a:p>
                      <a:pPr indent="0" lvl="0" marL="0" rtl="0" algn="just">
                        <a:spcBef>
                          <a:spcPts val="0"/>
                        </a:spcBef>
                        <a:spcAft>
                          <a:spcPts val="0"/>
                        </a:spcAft>
                        <a:buNone/>
                      </a:pPr>
                      <a:r>
                        <a:rPr lang="en" sz="1050">
                          <a:solidFill>
                            <a:srgbClr val="212529"/>
                          </a:solidFill>
                          <a:latin typeface="Courier New"/>
                          <a:ea typeface="Courier New"/>
                          <a:cs typeface="Courier New"/>
                          <a:sym typeface="Courier New"/>
                        </a:rPr>
                        <a:t>1887</a:t>
                      </a:r>
                      <a:endParaRPr sz="1050">
                        <a:solidFill>
                          <a:srgbClr val="212529"/>
                        </a:solidFill>
                        <a:latin typeface="Courier New"/>
                        <a:ea typeface="Courier New"/>
                        <a:cs typeface="Courier New"/>
                        <a:sym typeface="Courier New"/>
                      </a:endParaRPr>
                    </a:p>
                  </a:txBody>
                  <a:tcPr marT="63500" marB="63500" marR="63500" marL="63500"/>
                </a:tc>
                <a:tc>
                  <a:txBody>
                    <a:bodyPr/>
                    <a:lstStyle/>
                    <a:p>
                      <a:pPr indent="0" lvl="0" marL="0" rtl="0" algn="just">
                        <a:spcBef>
                          <a:spcPts val="0"/>
                        </a:spcBef>
                        <a:spcAft>
                          <a:spcPts val="0"/>
                        </a:spcAft>
                        <a:buNone/>
                      </a:pPr>
                      <a:r>
                        <a:rPr lang="en" sz="1050">
                          <a:solidFill>
                            <a:srgbClr val="212529"/>
                          </a:solidFill>
                          <a:latin typeface="Courier New"/>
                          <a:ea typeface="Courier New"/>
                          <a:cs typeface="Courier New"/>
                          <a:sym typeface="Courier New"/>
                        </a:rPr>
                        <a:t>5684</a:t>
                      </a:r>
                      <a:endParaRPr sz="1050">
                        <a:solidFill>
                          <a:srgbClr val="212529"/>
                        </a:solidFill>
                        <a:latin typeface="Courier New"/>
                        <a:ea typeface="Courier New"/>
                        <a:cs typeface="Courier New"/>
                        <a:sym typeface="Courier New"/>
                      </a:endParaRPr>
                    </a:p>
                  </a:txBody>
                  <a:tcPr marT="63500" marB="63500" marR="63500" marL="63500"/>
                </a:tc>
                <a:tc>
                  <a:txBody>
                    <a:bodyPr/>
                    <a:lstStyle/>
                    <a:p>
                      <a:pPr indent="0" lvl="0" marL="0" rtl="0" algn="just">
                        <a:spcBef>
                          <a:spcPts val="0"/>
                        </a:spcBef>
                        <a:spcAft>
                          <a:spcPts val="0"/>
                        </a:spcAft>
                        <a:buNone/>
                      </a:pPr>
                      <a:r>
                        <a:rPr lang="en" sz="1050">
                          <a:solidFill>
                            <a:srgbClr val="212529"/>
                          </a:solidFill>
                          <a:latin typeface="Courier New"/>
                          <a:ea typeface="Courier New"/>
                          <a:cs typeface="Courier New"/>
                          <a:sym typeface="Courier New"/>
                        </a:rPr>
                        <a:t>96.42</a:t>
                      </a:r>
                      <a:endParaRPr sz="1050">
                        <a:solidFill>
                          <a:srgbClr val="212529"/>
                        </a:solidFill>
                        <a:latin typeface="Courier New"/>
                        <a:ea typeface="Courier New"/>
                        <a:cs typeface="Courier New"/>
                        <a:sym typeface="Courier New"/>
                      </a:endParaRPr>
                    </a:p>
                  </a:txBody>
                  <a:tcPr marT="63500" marB="63500" marR="63500" marL="63500"/>
                </a:tc>
              </a:tr>
              <a:tr h="521450">
                <a:tc>
                  <a:txBody>
                    <a:bodyPr/>
                    <a:lstStyle/>
                    <a:p>
                      <a:pPr indent="0" lvl="0" marL="0" rtl="0" algn="just">
                        <a:spcBef>
                          <a:spcPts val="0"/>
                        </a:spcBef>
                        <a:spcAft>
                          <a:spcPts val="0"/>
                        </a:spcAft>
                        <a:buNone/>
                      </a:pPr>
                      <a:r>
                        <a:rPr lang="en" sz="1050">
                          <a:solidFill>
                            <a:srgbClr val="212529"/>
                          </a:solidFill>
                          <a:latin typeface="Courier New"/>
                          <a:ea typeface="Courier New"/>
                          <a:cs typeface="Courier New"/>
                          <a:sym typeface="Courier New"/>
                        </a:rPr>
                        <a:t>LSTM</a:t>
                      </a:r>
                      <a:endParaRPr sz="1050">
                        <a:solidFill>
                          <a:srgbClr val="212529"/>
                        </a:solidFill>
                        <a:latin typeface="Courier New"/>
                        <a:ea typeface="Courier New"/>
                        <a:cs typeface="Courier New"/>
                        <a:sym typeface="Courier New"/>
                      </a:endParaRPr>
                    </a:p>
                  </a:txBody>
                  <a:tcPr marT="63500" marB="63500" marR="63500" marL="63500"/>
                </a:tc>
                <a:tc>
                  <a:txBody>
                    <a:bodyPr/>
                    <a:lstStyle/>
                    <a:p>
                      <a:pPr indent="0" lvl="0" marL="0" rtl="0" algn="just">
                        <a:spcBef>
                          <a:spcPts val="0"/>
                        </a:spcBef>
                        <a:spcAft>
                          <a:spcPts val="0"/>
                        </a:spcAft>
                        <a:buNone/>
                      </a:pPr>
                      <a:r>
                        <a:rPr lang="en" sz="1050">
                          <a:solidFill>
                            <a:srgbClr val="212529"/>
                          </a:solidFill>
                          <a:latin typeface="Courier New"/>
                          <a:ea typeface="Courier New"/>
                          <a:cs typeface="Courier New"/>
                          <a:sym typeface="Courier New"/>
                        </a:rPr>
                        <a:t>2291</a:t>
                      </a:r>
                      <a:endParaRPr sz="1050">
                        <a:solidFill>
                          <a:srgbClr val="212529"/>
                        </a:solidFill>
                        <a:latin typeface="Courier New"/>
                        <a:ea typeface="Courier New"/>
                        <a:cs typeface="Courier New"/>
                        <a:sym typeface="Courier New"/>
                      </a:endParaRPr>
                    </a:p>
                  </a:txBody>
                  <a:tcPr marT="63500" marB="63500" marR="63500" marL="63500"/>
                </a:tc>
                <a:tc>
                  <a:txBody>
                    <a:bodyPr/>
                    <a:lstStyle/>
                    <a:p>
                      <a:pPr indent="0" lvl="0" marL="0" rtl="0" algn="just">
                        <a:spcBef>
                          <a:spcPts val="0"/>
                        </a:spcBef>
                        <a:spcAft>
                          <a:spcPts val="0"/>
                        </a:spcAft>
                        <a:buNone/>
                      </a:pPr>
                      <a:r>
                        <a:rPr lang="en" sz="1050">
                          <a:solidFill>
                            <a:srgbClr val="212529"/>
                          </a:solidFill>
                          <a:latin typeface="Courier New"/>
                          <a:ea typeface="Courier New"/>
                          <a:cs typeface="Courier New"/>
                          <a:sym typeface="Courier New"/>
                        </a:rPr>
                        <a:t>5205</a:t>
                      </a:r>
                      <a:endParaRPr sz="1050">
                        <a:solidFill>
                          <a:srgbClr val="212529"/>
                        </a:solidFill>
                        <a:latin typeface="Courier New"/>
                        <a:ea typeface="Courier New"/>
                        <a:cs typeface="Courier New"/>
                        <a:sym typeface="Courier New"/>
                      </a:endParaRPr>
                    </a:p>
                  </a:txBody>
                  <a:tcPr marT="63500" marB="63500" marR="63500" marL="63500"/>
                </a:tc>
                <a:tc>
                  <a:txBody>
                    <a:bodyPr/>
                    <a:lstStyle/>
                    <a:p>
                      <a:pPr indent="0" lvl="0" marL="0" rtl="0" algn="just">
                        <a:spcBef>
                          <a:spcPts val="0"/>
                        </a:spcBef>
                        <a:spcAft>
                          <a:spcPts val="0"/>
                        </a:spcAft>
                        <a:buNone/>
                      </a:pPr>
                      <a:r>
                        <a:rPr lang="en" sz="1050">
                          <a:solidFill>
                            <a:srgbClr val="212529"/>
                          </a:solidFill>
                          <a:latin typeface="Courier New"/>
                          <a:ea typeface="Courier New"/>
                          <a:cs typeface="Courier New"/>
                          <a:sym typeface="Courier New"/>
                        </a:rPr>
                        <a:t>97.23</a:t>
                      </a:r>
                      <a:endParaRPr sz="1050">
                        <a:solidFill>
                          <a:srgbClr val="212529"/>
                        </a:solidFill>
                        <a:latin typeface="Courier New"/>
                        <a:ea typeface="Courier New"/>
                        <a:cs typeface="Courier New"/>
                        <a:sym typeface="Courier New"/>
                      </a:endParaRPr>
                    </a:p>
                  </a:txBody>
                  <a:tcPr marT="63500" marB="63500" marR="63500" marL="63500"/>
                </a:tc>
              </a:tr>
            </a:tbl>
          </a:graphicData>
        </a:graphic>
      </p:graphicFrame>
      <p:sp>
        <p:nvSpPr>
          <p:cNvPr id="196" name="Google Shape;196;g1b30df1050c_0_16"/>
          <p:cNvSpPr txBox="1"/>
          <p:nvPr/>
        </p:nvSpPr>
        <p:spPr>
          <a:xfrm>
            <a:off x="1452900" y="1498825"/>
            <a:ext cx="3000000" cy="30000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0"/>
          <p:cNvSpPr txBox="1"/>
          <p:nvPr>
            <p:ph type="title"/>
          </p:nvPr>
        </p:nvSpPr>
        <p:spPr>
          <a:xfrm>
            <a:off x="490249" y="526350"/>
            <a:ext cx="8281217" cy="4090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lang="en" sz="2800"/>
              <a:t>Phase 3: Model Deployment &amp; Business Recommendation</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Report outline </a:t>
            </a:r>
            <a:endParaRPr/>
          </a:p>
        </p:txBody>
      </p:sp>
      <p:sp>
        <p:nvSpPr>
          <p:cNvPr id="73" name="Google Shape;73;p2"/>
          <p:cNvSpPr txBox="1"/>
          <p:nvPr>
            <p:ph idx="1" type="body"/>
          </p:nvPr>
        </p:nvSpPr>
        <p:spPr>
          <a:xfrm>
            <a:off x="311700" y="1152475"/>
            <a:ext cx="8520600" cy="2691300"/>
          </a:xfrm>
          <a:prstGeom prst="rect">
            <a:avLst/>
          </a:prstGeom>
          <a:noFill/>
          <a:ln>
            <a:noFill/>
          </a:ln>
        </p:spPr>
        <p:txBody>
          <a:bodyPr anchorCtr="0" anchor="t" bIns="91425" lIns="91425" spcFirstLastPara="1" rIns="91425" wrap="square" tIns="91425">
            <a:normAutofit/>
          </a:bodyPr>
          <a:lstStyle/>
          <a:p>
            <a:pPr indent="-285750" lvl="0" marL="285750" rtl="0" algn="l">
              <a:lnSpc>
                <a:spcPct val="150000"/>
              </a:lnSpc>
              <a:spcBef>
                <a:spcPts val="0"/>
              </a:spcBef>
              <a:spcAft>
                <a:spcPts val="0"/>
              </a:spcAft>
              <a:buSzPts val="1800"/>
              <a:buChar char="●"/>
            </a:pPr>
            <a:r>
              <a:rPr b="1" lang="en"/>
              <a:t>Introduction: International Retail Business</a:t>
            </a:r>
            <a:endParaRPr/>
          </a:p>
          <a:p>
            <a:pPr indent="-285750" lvl="0" marL="285750" rtl="0" algn="l">
              <a:lnSpc>
                <a:spcPct val="150000"/>
              </a:lnSpc>
              <a:spcBef>
                <a:spcPts val="0"/>
              </a:spcBef>
              <a:spcAft>
                <a:spcPts val="0"/>
              </a:spcAft>
              <a:buSzPts val="1800"/>
              <a:buChar char="●"/>
            </a:pPr>
            <a:r>
              <a:rPr b="1" lang="en"/>
              <a:t>Understanding dataset(s), data cleaning/preprocessing</a:t>
            </a:r>
            <a:endParaRPr/>
          </a:p>
          <a:p>
            <a:pPr indent="-285750" lvl="0" marL="285750" rtl="0" algn="l">
              <a:lnSpc>
                <a:spcPct val="150000"/>
              </a:lnSpc>
              <a:spcBef>
                <a:spcPts val="0"/>
              </a:spcBef>
              <a:spcAft>
                <a:spcPts val="0"/>
              </a:spcAft>
              <a:buSzPts val="1800"/>
              <a:buChar char="●"/>
            </a:pPr>
            <a:r>
              <a:rPr b="1" lang="en"/>
              <a:t>Phase(s) of work</a:t>
            </a:r>
            <a:endParaRPr/>
          </a:p>
          <a:p>
            <a:pPr indent="-285750" lvl="0" marL="285750" rtl="0" algn="l">
              <a:lnSpc>
                <a:spcPct val="150000"/>
              </a:lnSpc>
              <a:spcBef>
                <a:spcPts val="0"/>
              </a:spcBef>
              <a:spcAft>
                <a:spcPts val="0"/>
              </a:spcAft>
              <a:buSzPts val="1800"/>
              <a:buChar char="●"/>
            </a:pPr>
            <a:r>
              <a:rPr b="1" lang="en"/>
              <a:t>Investigation and Recommendations</a:t>
            </a:r>
            <a:endParaRPr/>
          </a:p>
          <a:p>
            <a:pPr indent="-285750" lvl="0" marL="285750" rtl="0" algn="l">
              <a:lnSpc>
                <a:spcPct val="150000"/>
              </a:lnSpc>
              <a:spcBef>
                <a:spcPts val="0"/>
              </a:spcBef>
              <a:spcAft>
                <a:spcPts val="0"/>
              </a:spcAft>
              <a:buSzPts val="1800"/>
              <a:buChar char="●"/>
            </a:pPr>
            <a:r>
              <a:rPr b="1" lang="en"/>
              <a:t>Conclusion</a:t>
            </a:r>
            <a:endParaRPr/>
          </a:p>
          <a:p>
            <a:pPr indent="0" lvl="0" marL="0" rtl="0" algn="l">
              <a:lnSpc>
                <a:spcPct val="115000"/>
              </a:lnSpc>
              <a:spcBef>
                <a:spcPts val="0"/>
              </a:spcBef>
              <a:spcAft>
                <a:spcPts val="0"/>
              </a:spcAft>
              <a:buSzPts val="1800"/>
              <a:buNone/>
            </a:pPr>
            <a:r>
              <a:t/>
            </a:r>
            <a:endParaRPr b="1"/>
          </a:p>
          <a:p>
            <a:pPr indent="0" lvl="0" marL="0" rtl="0" algn="l">
              <a:lnSpc>
                <a:spcPct val="115000"/>
              </a:lnSpc>
              <a:spcBef>
                <a:spcPts val="0"/>
              </a:spcBef>
              <a:spcAft>
                <a:spcPts val="0"/>
              </a:spcAft>
              <a:buSzPts val="1800"/>
              <a:buNone/>
            </a:pPr>
            <a:r>
              <a:t/>
            </a:r>
            <a:endParaRPr b="1"/>
          </a:p>
          <a:p>
            <a:pPr indent="0" lvl="0" marL="0" rtl="0" algn="l">
              <a:lnSpc>
                <a:spcPct val="115000"/>
              </a:lnSpc>
              <a:spcBef>
                <a:spcPts val="0"/>
              </a:spcBef>
              <a:spcAft>
                <a:spcPts val="0"/>
              </a:spcAft>
              <a:buSzPts val="1800"/>
              <a:buNone/>
            </a:pPr>
            <a:r>
              <a:t/>
            </a:r>
            <a:endParaRPr b="1"/>
          </a:p>
          <a:p>
            <a:pPr indent="0" lvl="0" marL="0" rtl="0" algn="l">
              <a:lnSpc>
                <a:spcPct val="115000"/>
              </a:lnSpc>
              <a:spcBef>
                <a:spcPts val="0"/>
              </a:spcBef>
              <a:spcAft>
                <a:spcPts val="0"/>
              </a:spcAft>
              <a:buSzPts val="1800"/>
              <a:buNone/>
            </a:pPr>
            <a:r>
              <a:t/>
            </a:r>
            <a:endParaRPr b="1"/>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Dataset 02</a:t>
            </a:r>
            <a:endParaRPr/>
          </a:p>
        </p:txBody>
      </p:sp>
      <p:sp>
        <p:nvSpPr>
          <p:cNvPr id="207" name="Google Shape;207;p1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139700" rtl="0" algn="l">
              <a:spcBef>
                <a:spcPts val="0"/>
              </a:spcBef>
              <a:spcAft>
                <a:spcPts val="0"/>
              </a:spcAft>
              <a:buSzPts val="1400"/>
              <a:buNone/>
            </a:pPr>
            <a:r>
              <a:rPr lang="en"/>
              <a:t>From the graph we can clearly observe the following –</a:t>
            </a:r>
            <a:endParaRPr/>
          </a:p>
          <a:p>
            <a:pPr indent="-317500" lvl="0" marL="457200" rtl="0" algn="l">
              <a:spcBef>
                <a:spcPts val="0"/>
              </a:spcBef>
              <a:spcAft>
                <a:spcPts val="0"/>
              </a:spcAft>
              <a:buSzPts val="1400"/>
              <a:buChar char="●"/>
            </a:pPr>
            <a:r>
              <a:rPr lang="en"/>
              <a:t>Class A: the top 5% - Turnover (%): 25%</a:t>
            </a:r>
            <a:endParaRPr/>
          </a:p>
          <a:p>
            <a:pPr indent="-317500" lvl="0" marL="457200" rtl="0" algn="l">
              <a:spcBef>
                <a:spcPts val="0"/>
              </a:spcBef>
              <a:spcAft>
                <a:spcPts val="0"/>
              </a:spcAft>
              <a:buSzPts val="1400"/>
              <a:buChar char="●"/>
            </a:pPr>
            <a:r>
              <a:rPr lang="en"/>
              <a:t>Class B: the following 15% - Turnover (%): 31%</a:t>
            </a:r>
            <a:endParaRPr/>
          </a:p>
          <a:p>
            <a:pPr indent="-317500" lvl="0" marL="457200" rtl="0" algn="l">
              <a:spcBef>
                <a:spcPts val="0"/>
              </a:spcBef>
              <a:spcAft>
                <a:spcPts val="0"/>
              </a:spcAft>
              <a:buSzPts val="1400"/>
              <a:buChar char="●"/>
            </a:pPr>
            <a:r>
              <a:rPr lang="en"/>
              <a:t>Class C: the 80% slow movers - Turnover (%): 43%</a:t>
            </a:r>
            <a:endParaRPr/>
          </a:p>
          <a:p>
            <a:pPr indent="0" lvl="0" marL="139700" rtl="0" algn="l">
              <a:spcBef>
                <a:spcPts val="0"/>
              </a:spcBef>
              <a:spcAft>
                <a:spcPts val="0"/>
              </a:spcAft>
              <a:buSzPts val="1400"/>
              <a:buNone/>
            </a:pPr>
            <a:r>
              <a:t/>
            </a:r>
            <a:endParaRPr/>
          </a:p>
          <a:p>
            <a:pPr indent="0" lvl="0" marL="139700" rtl="0" algn="l">
              <a:spcBef>
                <a:spcPts val="0"/>
              </a:spcBef>
              <a:spcAft>
                <a:spcPts val="0"/>
              </a:spcAft>
              <a:buSzPts val="1400"/>
              <a:buNone/>
            </a:pPr>
            <a:r>
              <a:rPr lang="en"/>
              <a:t>We can see that 80% of our portfolio makes less than 50% of the sales.</a:t>
            </a:r>
            <a:endParaRPr/>
          </a:p>
        </p:txBody>
      </p:sp>
      <p:pic>
        <p:nvPicPr>
          <p:cNvPr id="208" name="Google Shape;208;p11"/>
          <p:cNvPicPr preferRelativeResize="0"/>
          <p:nvPr/>
        </p:nvPicPr>
        <p:blipFill>
          <a:blip r:embed="rId3">
            <a:alphaModFix/>
          </a:blip>
          <a:stretch>
            <a:fillRect/>
          </a:stretch>
        </p:blipFill>
        <p:spPr>
          <a:xfrm>
            <a:off x="4839300" y="1014175"/>
            <a:ext cx="3999901" cy="278497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7fcaef8d3d_5_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Dataset 02</a:t>
            </a:r>
            <a:endParaRPr/>
          </a:p>
        </p:txBody>
      </p:sp>
      <p:sp>
        <p:nvSpPr>
          <p:cNvPr id="214" name="Google Shape;214;g17fcaef8d3d_5_1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139700" rtl="0" algn="l">
              <a:spcBef>
                <a:spcPts val="0"/>
              </a:spcBef>
              <a:spcAft>
                <a:spcPts val="0"/>
              </a:spcAft>
              <a:buSzPts val="1400"/>
              <a:buNone/>
            </a:pPr>
            <a:r>
              <a:rPr lang="en"/>
              <a:t>From the graph, we can make the following conclusions –</a:t>
            </a:r>
            <a:endParaRPr/>
          </a:p>
          <a:p>
            <a:pPr indent="-317500" lvl="0" marL="457200" rtl="0" algn="l">
              <a:spcBef>
                <a:spcPts val="0"/>
              </a:spcBef>
              <a:spcAft>
                <a:spcPts val="0"/>
              </a:spcAft>
              <a:buSzPts val="1400"/>
              <a:buChar char="●"/>
            </a:pPr>
            <a:r>
              <a:rPr lang="en"/>
              <a:t>Most of the A SKUs have a quite stable demand so they won’t create any problem.</a:t>
            </a:r>
            <a:endParaRPr/>
          </a:p>
          <a:p>
            <a:pPr indent="-317500" lvl="0" marL="457200" rtl="0" algn="l">
              <a:spcBef>
                <a:spcPts val="0"/>
              </a:spcBef>
              <a:spcAft>
                <a:spcPts val="0"/>
              </a:spcAft>
              <a:buSzPts val="1400"/>
              <a:buChar char="●"/>
            </a:pPr>
            <a:r>
              <a:rPr lang="en"/>
              <a:t>The majority of B SKUs are in the stable area but there are few references with a high CV on which we will have to spend effort for optimal planning.</a:t>
            </a:r>
            <a:endParaRPr/>
          </a:p>
          <a:p>
            <a:pPr indent="-317500" lvl="0" marL="457200" rtl="0" algn="l">
              <a:spcBef>
                <a:spcPts val="0"/>
              </a:spcBef>
              <a:spcAft>
                <a:spcPts val="0"/>
              </a:spcAft>
              <a:buSzPts val="1400"/>
              <a:buChar char="●"/>
            </a:pPr>
            <a:r>
              <a:rPr lang="en"/>
              <a:t>Most of the C SKUs have high value of CV. They will bring the most planning and distribution challenges.</a:t>
            </a:r>
            <a:endParaRPr/>
          </a:p>
          <a:p>
            <a:pPr indent="-228600" lvl="0" marL="457200" rtl="0" algn="l">
              <a:spcBef>
                <a:spcPts val="0"/>
              </a:spcBef>
              <a:spcAft>
                <a:spcPts val="0"/>
              </a:spcAft>
              <a:buSzPts val="1400"/>
              <a:buNone/>
            </a:pPr>
            <a:r>
              <a:t/>
            </a:r>
            <a:endParaRPr/>
          </a:p>
          <a:p>
            <a:pPr indent="0" lvl="0" marL="139700" rtl="0" algn="l">
              <a:spcBef>
                <a:spcPts val="0"/>
              </a:spcBef>
              <a:spcAft>
                <a:spcPts val="0"/>
              </a:spcAft>
              <a:buSzPts val="1400"/>
              <a:buNone/>
            </a:pPr>
            <a:r>
              <a:t/>
            </a:r>
            <a:endParaRPr/>
          </a:p>
        </p:txBody>
      </p:sp>
      <p:pic>
        <p:nvPicPr>
          <p:cNvPr id="215" name="Google Shape;215;g17fcaef8d3d_5_12"/>
          <p:cNvPicPr preferRelativeResize="0"/>
          <p:nvPr/>
        </p:nvPicPr>
        <p:blipFill rotWithShape="1">
          <a:blip r:embed="rId3">
            <a:alphaModFix/>
          </a:blip>
          <a:srcRect b="0" l="0" r="0" t="0"/>
          <a:stretch/>
        </p:blipFill>
        <p:spPr>
          <a:xfrm>
            <a:off x="4311600" y="1017725"/>
            <a:ext cx="4733717" cy="3220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7fcaef8d3d_5_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	</a:t>
            </a:r>
            <a:endParaRPr/>
          </a:p>
        </p:txBody>
      </p:sp>
      <p:sp>
        <p:nvSpPr>
          <p:cNvPr id="221" name="Google Shape;221;g17fcaef8d3d_5_19"/>
          <p:cNvSpPr txBox="1"/>
          <p:nvPr>
            <p:ph idx="1" type="body"/>
          </p:nvPr>
        </p:nvSpPr>
        <p:spPr>
          <a:xfrm>
            <a:off x="311700" y="1064950"/>
            <a:ext cx="8428800" cy="3504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b="1" sz="1600"/>
          </a:p>
          <a:p>
            <a:pPr indent="-330200" lvl="0" marL="457200" rtl="0" algn="l">
              <a:spcBef>
                <a:spcPts val="0"/>
              </a:spcBef>
              <a:spcAft>
                <a:spcPts val="0"/>
              </a:spcAft>
              <a:buSzPts val="1600"/>
              <a:buChar char="●"/>
            </a:pPr>
            <a:r>
              <a:rPr b="1" lang="en" sz="1600"/>
              <a:t>Inventory Optimization</a:t>
            </a:r>
            <a:endParaRPr sz="1600"/>
          </a:p>
          <a:p>
            <a:pPr indent="-330200" lvl="0" marL="457200" rtl="0" algn="l">
              <a:spcBef>
                <a:spcPts val="0"/>
              </a:spcBef>
              <a:spcAft>
                <a:spcPts val="0"/>
              </a:spcAft>
              <a:buSzPts val="1600"/>
              <a:buChar char="●"/>
            </a:pPr>
            <a:r>
              <a:rPr b="1" lang="en" sz="1600"/>
              <a:t>Supplier Relations</a:t>
            </a:r>
            <a:endParaRPr sz="1600"/>
          </a:p>
          <a:p>
            <a:pPr indent="-330200" lvl="0" marL="457200" rtl="0" algn="l">
              <a:spcBef>
                <a:spcPts val="0"/>
              </a:spcBef>
              <a:spcAft>
                <a:spcPts val="0"/>
              </a:spcAft>
              <a:buSzPts val="1600"/>
              <a:buChar char="●"/>
            </a:pPr>
            <a:r>
              <a:rPr b="1" lang="en" sz="1600"/>
              <a:t>Customer Service</a:t>
            </a:r>
            <a:endParaRPr sz="1600"/>
          </a:p>
          <a:p>
            <a:pPr indent="-330200" lvl="0" marL="457200" rtl="0" algn="l">
              <a:spcBef>
                <a:spcPts val="0"/>
              </a:spcBef>
              <a:spcAft>
                <a:spcPts val="0"/>
              </a:spcAft>
              <a:buSzPts val="1600"/>
              <a:buChar char="●"/>
            </a:pPr>
            <a:r>
              <a:rPr b="1" lang="en" sz="1600"/>
              <a:t>Strategic Pricing</a:t>
            </a:r>
            <a:endParaRPr sz="1600"/>
          </a:p>
          <a:p>
            <a:pPr indent="-330200" lvl="0" marL="457200" rtl="0" algn="l">
              <a:spcBef>
                <a:spcPts val="0"/>
              </a:spcBef>
              <a:spcAft>
                <a:spcPts val="0"/>
              </a:spcAft>
              <a:buSzPts val="1600"/>
              <a:buChar char="●"/>
            </a:pPr>
            <a:r>
              <a:rPr b="1" lang="en" sz="1600"/>
              <a:t>Better Resource Allocation</a:t>
            </a:r>
            <a:endParaRPr sz="1600"/>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Trend: </a:t>
            </a:r>
            <a:r>
              <a:rPr lang="en">
                <a:latin typeface="Calibri"/>
                <a:ea typeface="Calibri"/>
                <a:cs typeface="Calibri"/>
                <a:sym typeface="Calibri"/>
              </a:rPr>
              <a:t>Improved sales during weekends/holidays.</a:t>
            </a:r>
            <a:endParaRPr>
              <a:latin typeface="Calibri"/>
              <a:ea typeface="Calibri"/>
              <a:cs typeface="Calibri"/>
              <a:sym typeface="Calibri"/>
            </a:endParaRPr>
          </a:p>
          <a:p>
            <a:pPr indent="0" lvl="0" marL="457200" rtl="0" algn="l">
              <a:spcBef>
                <a:spcPts val="0"/>
              </a:spcBef>
              <a:spcAft>
                <a:spcPts val="0"/>
              </a:spcAft>
              <a:buNone/>
            </a:pPr>
            <a:r>
              <a:rPr lang="en">
                <a:latin typeface="Calibri"/>
                <a:ea typeface="Calibri"/>
                <a:cs typeface="Calibri"/>
                <a:sym typeface="Calibri"/>
              </a:rPr>
              <a:t>Implication</a:t>
            </a:r>
            <a:r>
              <a:rPr lang="en">
                <a:latin typeface="Calibri"/>
                <a:ea typeface="Calibri"/>
                <a:cs typeface="Calibri"/>
                <a:sym typeface="Calibri"/>
              </a:rPr>
              <a:t> : Increasing stocks during weekends/holidays in a legit mode, eases customer demand and increase revenue.</a:t>
            </a:r>
            <a:endParaRPr>
              <a:latin typeface="Calibri"/>
              <a:ea typeface="Calibri"/>
              <a:cs typeface="Calibri"/>
              <a:sym typeface="Calibri"/>
            </a:endParaRPr>
          </a:p>
          <a:p>
            <a:pPr indent="0" lvl="0" marL="139700" rtl="0" algn="l">
              <a:spcBef>
                <a:spcPts val="0"/>
              </a:spcBef>
              <a:spcAft>
                <a:spcPts val="0"/>
              </a:spcAft>
              <a:buClr>
                <a:srgbClr val="000000"/>
              </a:buClr>
              <a:buSzPts val="14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1b30df1050c_0_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a:t>
            </a:r>
            <a:endParaRPr/>
          </a:p>
        </p:txBody>
      </p:sp>
      <p:pic>
        <p:nvPicPr>
          <p:cNvPr id="227" name="Google Shape;227;g1b30df1050c_0_0"/>
          <p:cNvPicPr preferRelativeResize="0"/>
          <p:nvPr/>
        </p:nvPicPr>
        <p:blipFill>
          <a:blip r:embed="rId3">
            <a:alphaModFix/>
          </a:blip>
          <a:stretch>
            <a:fillRect/>
          </a:stretch>
        </p:blipFill>
        <p:spPr>
          <a:xfrm>
            <a:off x="755800" y="1017725"/>
            <a:ext cx="7632408" cy="38209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b30df1050c_0_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a:t>
            </a:r>
            <a:endParaRPr/>
          </a:p>
        </p:txBody>
      </p:sp>
      <p:pic>
        <p:nvPicPr>
          <p:cNvPr id="233" name="Google Shape;233;g1b30df1050c_0_5"/>
          <p:cNvPicPr preferRelativeResize="0"/>
          <p:nvPr/>
        </p:nvPicPr>
        <p:blipFill>
          <a:blip r:embed="rId3">
            <a:alphaModFix/>
          </a:blip>
          <a:stretch>
            <a:fillRect/>
          </a:stretch>
        </p:blipFill>
        <p:spPr>
          <a:xfrm>
            <a:off x="539313" y="1017725"/>
            <a:ext cx="8065384" cy="38209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acb1121582_0_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a:t>
            </a:r>
            <a:endParaRPr/>
          </a:p>
        </p:txBody>
      </p:sp>
      <p:pic>
        <p:nvPicPr>
          <p:cNvPr id="239" name="Google Shape;239;g1acb1121582_0_0" title="screen-record.webm">
            <a:hlinkClick r:id="rId3"/>
          </p:cNvPr>
          <p:cNvPicPr preferRelativeResize="0"/>
          <p:nvPr/>
        </p:nvPicPr>
        <p:blipFill>
          <a:blip r:embed="rId4">
            <a:alphaModFix/>
          </a:blip>
          <a:stretch>
            <a:fillRect/>
          </a:stretch>
        </p:blipFill>
        <p:spPr>
          <a:xfrm>
            <a:off x="2352925" y="10559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17fcaef8d3d_5_31"/>
          <p:cNvSpPr txBox="1"/>
          <p:nvPr>
            <p:ph type="title"/>
          </p:nvPr>
        </p:nvSpPr>
        <p:spPr>
          <a:xfrm>
            <a:off x="490250" y="526350"/>
            <a:ext cx="7585800" cy="4090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800"/>
              <a:buNone/>
            </a:pPr>
            <a:r>
              <a:t/>
            </a:r>
            <a:endParaRPr b="1" sz="4200"/>
          </a:p>
          <a:p>
            <a:pPr indent="0" lvl="0" marL="0" rtl="0" algn="ctr">
              <a:lnSpc>
                <a:spcPct val="100000"/>
              </a:lnSpc>
              <a:spcBef>
                <a:spcPts val="0"/>
              </a:spcBef>
              <a:spcAft>
                <a:spcPts val="0"/>
              </a:spcAft>
              <a:buSzPts val="4800"/>
              <a:buNone/>
            </a:pPr>
            <a:r>
              <a:rPr b="1" lang="en" sz="4200"/>
              <a:t>Conclusion</a:t>
            </a:r>
            <a:endParaRPr b="1" sz="4200"/>
          </a:p>
          <a:p>
            <a:pPr indent="0" lvl="0" marL="0" rtl="0" algn="l">
              <a:lnSpc>
                <a:spcPct val="100000"/>
              </a:lnSpc>
              <a:spcBef>
                <a:spcPts val="0"/>
              </a:spcBef>
              <a:spcAft>
                <a:spcPts val="0"/>
              </a:spcAft>
              <a:buSzPts val="4800"/>
              <a:buNone/>
            </a:pPr>
            <a:r>
              <a:t/>
            </a:r>
            <a:endParaRPr sz="2400"/>
          </a:p>
          <a:p>
            <a:pPr indent="0" lvl="0" marL="0" rtl="0" algn="l">
              <a:lnSpc>
                <a:spcPct val="100000"/>
              </a:lnSpc>
              <a:spcBef>
                <a:spcPts val="0"/>
              </a:spcBef>
              <a:spcAft>
                <a:spcPts val="0"/>
              </a:spcAft>
              <a:buSzPts val="4800"/>
              <a:buNone/>
            </a:pPr>
            <a:r>
              <a:t/>
            </a:r>
            <a:endParaRPr sz="3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7fcaef8d3d_3_97"/>
          <p:cNvSpPr txBox="1"/>
          <p:nvPr>
            <p:ph idx="1" type="body"/>
          </p:nvPr>
        </p:nvSpPr>
        <p:spPr>
          <a:xfrm>
            <a:off x="311700" y="623100"/>
            <a:ext cx="8649900" cy="39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	</a:t>
            </a:r>
            <a:r>
              <a:rPr lang="en" sz="1800">
                <a:latin typeface="Calibri"/>
                <a:ea typeface="Calibri"/>
                <a:cs typeface="Calibri"/>
                <a:sym typeface="Calibri"/>
              </a:rPr>
              <a:t>Our t</a:t>
            </a:r>
            <a:r>
              <a:rPr lang="en" sz="1800">
                <a:latin typeface="Calibri"/>
                <a:ea typeface="Calibri"/>
                <a:cs typeface="Calibri"/>
                <a:sym typeface="Calibri"/>
              </a:rPr>
              <a:t>eam worked on two datasets pertaining to Stores &amp; features to identify the most important Retail store sales information. Our work includes analyzing the datasets for any anomalies, studying/understanding the graphs by creating different visualizations, build the neural network models, and lastly making public dashboards using Tableau. We were able to calculate sales weekly, monthly &amp; also identify the top performing stores &amp; products.</a:t>
            </a:r>
            <a:endParaRPr sz="1800">
              <a:latin typeface="Calibri"/>
              <a:ea typeface="Calibri"/>
              <a:cs typeface="Calibri"/>
              <a:sym typeface="Calibri"/>
            </a:endParaRPr>
          </a:p>
          <a:p>
            <a:pPr indent="0" lvl="0" marL="0" rtl="0" algn="l">
              <a:spcBef>
                <a:spcPts val="0"/>
              </a:spcBef>
              <a:spcAft>
                <a:spcPts val="0"/>
              </a:spcAft>
              <a:buNone/>
            </a:pPr>
            <a:r>
              <a:rPr lang="en" sz="1800">
                <a:latin typeface="Calibri"/>
                <a:ea typeface="Calibri"/>
                <a:cs typeface="Calibri"/>
                <a:sym typeface="Calibri"/>
              </a:rPr>
              <a:t>	Next, we deployed various machine learning algorithms to predict sales for the stores and generate analysis based on weather, seasons, income of the people, etc.  </a:t>
            </a:r>
            <a:endParaRPr sz="1800">
              <a:latin typeface="Calibri"/>
              <a:ea typeface="Calibri"/>
              <a:cs typeface="Calibri"/>
              <a:sym typeface="Calibri"/>
            </a:endParaRPr>
          </a:p>
          <a:p>
            <a:pPr indent="457200" lvl="0" marL="0" rtl="0" algn="l">
              <a:spcBef>
                <a:spcPts val="0"/>
              </a:spcBef>
              <a:spcAft>
                <a:spcPts val="0"/>
              </a:spcAft>
              <a:buNone/>
            </a:pPr>
            <a:r>
              <a:rPr lang="en" sz="1800">
                <a:latin typeface="Calibri"/>
                <a:ea typeface="Calibri"/>
                <a:cs typeface="Calibri"/>
                <a:sym typeface="Calibri"/>
              </a:rPr>
              <a:t>Lastly, we created  ABC analysis for the dataset and provided some recommendations for the same and deployed our model on to Streamlit. Also, not to mention, there is a huge scope for improvement with the accuracy of the models.</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Problem Statement</a:t>
            </a:r>
            <a:endParaRPr/>
          </a:p>
        </p:txBody>
      </p:sp>
      <p:sp>
        <p:nvSpPr>
          <p:cNvPr id="79" name="Google Shape;79;p3"/>
          <p:cNvSpPr txBox="1"/>
          <p:nvPr>
            <p:ph idx="1" type="body"/>
          </p:nvPr>
        </p:nvSpPr>
        <p:spPr>
          <a:xfrm>
            <a:off x="311700" y="1152475"/>
            <a:ext cx="8520600" cy="18066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b="1" lang="en" sz="2000"/>
              <a:t>Background:</a:t>
            </a:r>
            <a:endParaRPr b="1" sz="2000"/>
          </a:p>
          <a:p>
            <a:pPr indent="0" lvl="0" marL="0" rtl="0" algn="l">
              <a:lnSpc>
                <a:spcPct val="115000"/>
              </a:lnSpc>
              <a:spcBef>
                <a:spcPts val="0"/>
              </a:spcBef>
              <a:spcAft>
                <a:spcPts val="0"/>
              </a:spcAft>
              <a:buSzPts val="1800"/>
              <a:buNone/>
            </a:pPr>
            <a:r>
              <a:t/>
            </a:r>
            <a:endParaRPr b="1" sz="2000"/>
          </a:p>
          <a:p>
            <a:pPr indent="0" lvl="0" marL="0" rtl="0" algn="l">
              <a:lnSpc>
                <a:spcPct val="115000"/>
              </a:lnSpc>
              <a:spcBef>
                <a:spcPts val="0"/>
              </a:spcBef>
              <a:spcAft>
                <a:spcPts val="0"/>
              </a:spcAft>
              <a:buSzPts val="1800"/>
              <a:buNone/>
            </a:pPr>
            <a:r>
              <a:rPr lang="en" sz="2000">
                <a:latin typeface="Calibri"/>
                <a:ea typeface="Calibri"/>
                <a:cs typeface="Calibri"/>
                <a:sym typeface="Calibri"/>
              </a:rPr>
              <a:t>Historical sales and inventory data of an international retail business for over 30 stores is given along with economic, weather and promotional sales data in order to build descriptive models along with predictive ML model/s.</a:t>
            </a:r>
            <a:endParaRPr b="1" sz="2000">
              <a:latin typeface="Calibri"/>
              <a:ea typeface="Calibri"/>
              <a:cs typeface="Calibri"/>
              <a:sym typeface="Calibri"/>
            </a:endParaRPr>
          </a:p>
        </p:txBody>
      </p:sp>
      <p:sp>
        <p:nvSpPr>
          <p:cNvPr id="80" name="Google Shape;80;p3"/>
          <p:cNvSpPr txBox="1"/>
          <p:nvPr/>
        </p:nvSpPr>
        <p:spPr>
          <a:xfrm>
            <a:off x="346050" y="2959075"/>
            <a:ext cx="8451900" cy="1336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1" i="0" lang="en" sz="1900" u="none" cap="none" strike="noStrike">
                <a:solidFill>
                  <a:schemeClr val="accent3"/>
                </a:solidFill>
                <a:latin typeface="Proxima Nova"/>
                <a:ea typeface="Proxima Nova"/>
                <a:cs typeface="Proxima Nova"/>
                <a:sym typeface="Proxima Nova"/>
              </a:rPr>
              <a:t>Goal</a:t>
            </a:r>
            <a:r>
              <a:rPr b="0" i="0" lang="en" sz="1900" u="none" cap="none" strike="noStrike">
                <a:solidFill>
                  <a:schemeClr val="accent3"/>
                </a:solidFill>
                <a:latin typeface="Proxima Nova"/>
                <a:ea typeface="Proxima Nova"/>
                <a:cs typeface="Proxima Nova"/>
                <a:sym typeface="Proxima Nova"/>
              </a:rPr>
              <a:t>: </a:t>
            </a:r>
            <a:endParaRPr sz="1900">
              <a:solidFill>
                <a:schemeClr val="accent3"/>
              </a:solidFill>
              <a:latin typeface="Proxima Nova"/>
              <a:ea typeface="Proxima Nova"/>
              <a:cs typeface="Proxima Nova"/>
              <a:sym typeface="Proxima Nova"/>
            </a:endParaRPr>
          </a:p>
          <a:p>
            <a:pPr indent="0" lvl="0" marL="0" marR="0" rtl="0" algn="l">
              <a:lnSpc>
                <a:spcPct val="115000"/>
              </a:lnSpc>
              <a:spcBef>
                <a:spcPts val="1200"/>
              </a:spcBef>
              <a:spcAft>
                <a:spcPts val="1200"/>
              </a:spcAft>
              <a:buClr>
                <a:srgbClr val="000000"/>
              </a:buClr>
              <a:buSzPts val="1800"/>
              <a:buFont typeface="Arial"/>
              <a:buNone/>
            </a:pPr>
            <a:r>
              <a:rPr i="0" lang="en" sz="2000" u="none" cap="none" strike="noStrike">
                <a:solidFill>
                  <a:schemeClr val="accent3"/>
                </a:solidFill>
                <a:latin typeface="Calibri"/>
                <a:ea typeface="Calibri"/>
                <a:cs typeface="Calibri"/>
                <a:sym typeface="Calibri"/>
              </a:rPr>
              <a:t>Improve sales and run a more robust in</a:t>
            </a:r>
            <a:r>
              <a:rPr lang="en" sz="2000">
                <a:solidFill>
                  <a:schemeClr val="accent3"/>
                </a:solidFill>
                <a:latin typeface="Calibri"/>
                <a:ea typeface="Calibri"/>
                <a:cs typeface="Calibri"/>
                <a:sym typeface="Calibri"/>
              </a:rPr>
              <a:t>ventory chain in the face of changing economic and environmental challenges using Artificial Intelligence.</a:t>
            </a:r>
            <a:endParaRPr i="0" sz="1600" u="none" cap="none" strike="noStrike">
              <a:solidFill>
                <a:srgbClr val="9900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Proposed Workflow</a:t>
            </a:r>
            <a:endParaRPr/>
          </a:p>
        </p:txBody>
      </p:sp>
      <p:sp>
        <p:nvSpPr>
          <p:cNvPr id="86" name="Google Shape;86;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Phase 1: Data Visualization, Feature Engineering/Selection &amp; Sales Analysis</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Phase 2: Machine Learning Model(s)</a:t>
            </a:r>
            <a:endParaRPr/>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Phase 3: Model Deployment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5"/>
          <p:cNvSpPr txBox="1"/>
          <p:nvPr>
            <p:ph type="title"/>
          </p:nvPr>
        </p:nvSpPr>
        <p:spPr>
          <a:xfrm>
            <a:off x="490250" y="526350"/>
            <a:ext cx="7585800" cy="4090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b="1" lang="en" sz="4200"/>
              <a:t>Phase 1: Data Visualization</a:t>
            </a:r>
            <a:endParaRPr b="1" sz="4200"/>
          </a:p>
          <a:p>
            <a:pPr indent="0" lvl="0" marL="0" rtl="0" algn="l">
              <a:lnSpc>
                <a:spcPct val="100000"/>
              </a:lnSpc>
              <a:spcBef>
                <a:spcPts val="0"/>
              </a:spcBef>
              <a:spcAft>
                <a:spcPts val="0"/>
              </a:spcAft>
              <a:buSzPts val="4800"/>
              <a:buNone/>
            </a:pPr>
            <a:r>
              <a:rPr lang="en" sz="2400"/>
              <a:t>Analyze Dataset 01 &amp; 02</a:t>
            </a:r>
            <a:endParaRPr sz="2400"/>
          </a:p>
          <a:p>
            <a:pPr indent="0" lvl="0" marL="0" rtl="0" algn="l">
              <a:lnSpc>
                <a:spcPct val="100000"/>
              </a:lnSpc>
              <a:spcBef>
                <a:spcPts val="0"/>
              </a:spcBef>
              <a:spcAft>
                <a:spcPts val="0"/>
              </a:spcAft>
              <a:buSzPts val="4800"/>
              <a:buNone/>
            </a:pPr>
            <a:r>
              <a:rPr lang="en" sz="3600"/>
              <a:t>Addressing the feedback</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type="title"/>
          </p:nvPr>
        </p:nvSpPr>
        <p:spPr>
          <a:xfrm>
            <a:off x="311700" y="277200"/>
            <a:ext cx="87510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2000"/>
              <a:t>Dataset 01 - </a:t>
            </a:r>
            <a:r>
              <a:rPr lang="en" sz="2000"/>
              <a:t>Data Visualization: Identifying key variables, Feature Selection</a:t>
            </a:r>
            <a:endParaRPr sz="2000"/>
          </a:p>
        </p:txBody>
      </p:sp>
      <p:pic>
        <p:nvPicPr>
          <p:cNvPr id="97" name="Google Shape;97;p6"/>
          <p:cNvPicPr preferRelativeResize="0"/>
          <p:nvPr/>
        </p:nvPicPr>
        <p:blipFill rotWithShape="1">
          <a:blip r:embed="rId3">
            <a:alphaModFix/>
          </a:blip>
          <a:srcRect b="0" l="0" r="0" t="0"/>
          <a:stretch/>
        </p:blipFill>
        <p:spPr>
          <a:xfrm>
            <a:off x="0" y="1398400"/>
            <a:ext cx="3627900" cy="2870825"/>
          </a:xfrm>
          <a:prstGeom prst="rect">
            <a:avLst/>
          </a:prstGeom>
          <a:noFill/>
          <a:ln>
            <a:noFill/>
          </a:ln>
        </p:spPr>
      </p:pic>
      <p:pic>
        <p:nvPicPr>
          <p:cNvPr id="98" name="Google Shape;98;p6"/>
          <p:cNvPicPr preferRelativeResize="0"/>
          <p:nvPr/>
        </p:nvPicPr>
        <p:blipFill rotWithShape="1">
          <a:blip r:embed="rId4">
            <a:alphaModFix/>
          </a:blip>
          <a:srcRect b="0" l="8625" r="0" t="20483"/>
          <a:stretch/>
        </p:blipFill>
        <p:spPr>
          <a:xfrm>
            <a:off x="3575775" y="1852525"/>
            <a:ext cx="3137900" cy="2130450"/>
          </a:xfrm>
          <a:prstGeom prst="rect">
            <a:avLst/>
          </a:prstGeom>
          <a:noFill/>
          <a:ln>
            <a:noFill/>
          </a:ln>
        </p:spPr>
      </p:pic>
      <p:pic>
        <p:nvPicPr>
          <p:cNvPr id="99" name="Google Shape;99;p6"/>
          <p:cNvPicPr preferRelativeResize="0"/>
          <p:nvPr/>
        </p:nvPicPr>
        <p:blipFill rotWithShape="1">
          <a:blip r:embed="rId5">
            <a:alphaModFix/>
          </a:blip>
          <a:srcRect b="0" l="13783" r="6680" t="16051"/>
          <a:stretch/>
        </p:blipFill>
        <p:spPr>
          <a:xfrm>
            <a:off x="6567100" y="1989275"/>
            <a:ext cx="2495599" cy="1856950"/>
          </a:xfrm>
          <a:prstGeom prst="rect">
            <a:avLst/>
          </a:prstGeom>
          <a:noFill/>
          <a:ln>
            <a:noFill/>
          </a:ln>
        </p:spPr>
      </p:pic>
      <p:sp>
        <p:nvSpPr>
          <p:cNvPr id="100" name="Google Shape;100;p6"/>
          <p:cNvSpPr txBox="1"/>
          <p:nvPr/>
        </p:nvSpPr>
        <p:spPr>
          <a:xfrm>
            <a:off x="1393925" y="998200"/>
            <a:ext cx="143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Shap plot</a:t>
            </a:r>
            <a:endParaRPr>
              <a:latin typeface="Proxima Nova"/>
              <a:ea typeface="Proxima Nova"/>
              <a:cs typeface="Proxima Nova"/>
              <a:sym typeface="Proxima Nova"/>
            </a:endParaRPr>
          </a:p>
        </p:txBody>
      </p:sp>
      <p:sp>
        <p:nvSpPr>
          <p:cNvPr id="101" name="Google Shape;101;p6"/>
          <p:cNvSpPr txBox="1"/>
          <p:nvPr/>
        </p:nvSpPr>
        <p:spPr>
          <a:xfrm>
            <a:off x="4310600" y="1619950"/>
            <a:ext cx="1861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Proxima Nova"/>
                <a:ea typeface="Proxima Nova"/>
                <a:cs typeface="Proxima Nova"/>
                <a:sym typeface="Proxima Nova"/>
              </a:rPr>
              <a:t>Correlation matrix</a:t>
            </a:r>
            <a:endParaRPr sz="1200">
              <a:latin typeface="Proxima Nova"/>
              <a:ea typeface="Proxima Nova"/>
              <a:cs typeface="Proxima Nova"/>
              <a:sym typeface="Proxima Nova"/>
            </a:endParaRPr>
          </a:p>
        </p:txBody>
      </p:sp>
      <p:sp>
        <p:nvSpPr>
          <p:cNvPr id="102" name="Google Shape;102;p6"/>
          <p:cNvSpPr txBox="1"/>
          <p:nvPr/>
        </p:nvSpPr>
        <p:spPr>
          <a:xfrm>
            <a:off x="6941100" y="1619950"/>
            <a:ext cx="2202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Proxima Nova"/>
                <a:ea typeface="Proxima Nova"/>
                <a:cs typeface="Proxima Nova"/>
                <a:sym typeface="Proxima Nova"/>
              </a:rPr>
              <a:t>Correlation matrix</a:t>
            </a:r>
            <a:endParaRPr sz="1000">
              <a:latin typeface="Proxima Nova"/>
              <a:ea typeface="Proxima Nova"/>
              <a:cs typeface="Proxima Nova"/>
              <a:sym typeface="Proxima Nova"/>
            </a:endParaRPr>
          </a:p>
          <a:p>
            <a:pPr indent="0" lvl="0" marL="0" rtl="0" algn="ctr">
              <a:spcBef>
                <a:spcPts val="0"/>
              </a:spcBef>
              <a:spcAft>
                <a:spcPts val="0"/>
              </a:spcAft>
              <a:buNone/>
            </a:pPr>
            <a:r>
              <a:rPr lang="en" sz="1000">
                <a:latin typeface="Proxima Nova"/>
                <a:ea typeface="Proxima Nova"/>
                <a:cs typeface="Proxima Nova"/>
                <a:sym typeface="Proxima Nova"/>
              </a:rPr>
              <a:t>After dropping features</a:t>
            </a:r>
            <a:endParaRPr sz="1000">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7"/>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2000"/>
              <a:t>Dataset 01 - </a:t>
            </a:r>
            <a:r>
              <a:rPr lang="en" sz="2000"/>
              <a:t>Data Visualization: Store sales</a:t>
            </a:r>
            <a:endParaRPr sz="2000"/>
          </a:p>
        </p:txBody>
      </p:sp>
      <p:pic>
        <p:nvPicPr>
          <p:cNvPr id="108" name="Google Shape;108;p7"/>
          <p:cNvPicPr preferRelativeResize="0"/>
          <p:nvPr/>
        </p:nvPicPr>
        <p:blipFill rotWithShape="1">
          <a:blip r:embed="rId3">
            <a:alphaModFix/>
          </a:blip>
          <a:srcRect b="0" l="0" r="0" t="0"/>
          <a:stretch/>
        </p:blipFill>
        <p:spPr>
          <a:xfrm>
            <a:off x="430175" y="854750"/>
            <a:ext cx="3131325" cy="3001400"/>
          </a:xfrm>
          <a:prstGeom prst="rect">
            <a:avLst/>
          </a:prstGeom>
          <a:noFill/>
          <a:ln>
            <a:noFill/>
          </a:ln>
        </p:spPr>
      </p:pic>
      <p:sp>
        <p:nvSpPr>
          <p:cNvPr id="109" name="Google Shape;109;p7"/>
          <p:cNvSpPr txBox="1"/>
          <p:nvPr/>
        </p:nvSpPr>
        <p:spPr>
          <a:xfrm>
            <a:off x="747788" y="3921775"/>
            <a:ext cx="2813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Proxima Nova"/>
                <a:ea typeface="Proxima Nova"/>
                <a:cs typeface="Proxima Nova"/>
                <a:sym typeface="Proxima Nova"/>
              </a:rPr>
              <a:t>Division highlight that store A and B represent 98% of the dataset</a:t>
            </a:r>
            <a:endParaRPr sz="1200">
              <a:latin typeface="Proxima Nova"/>
              <a:ea typeface="Proxima Nova"/>
              <a:cs typeface="Proxima Nova"/>
              <a:sym typeface="Proxima Nova"/>
            </a:endParaRPr>
          </a:p>
        </p:txBody>
      </p:sp>
      <p:pic>
        <p:nvPicPr>
          <p:cNvPr id="110" name="Google Shape;110;p7"/>
          <p:cNvPicPr preferRelativeResize="0"/>
          <p:nvPr/>
        </p:nvPicPr>
        <p:blipFill>
          <a:blip r:embed="rId4">
            <a:alphaModFix/>
          </a:blip>
          <a:stretch>
            <a:fillRect/>
          </a:stretch>
        </p:blipFill>
        <p:spPr>
          <a:xfrm>
            <a:off x="4197750" y="1140805"/>
            <a:ext cx="4634550" cy="2429282"/>
          </a:xfrm>
          <a:prstGeom prst="rect">
            <a:avLst/>
          </a:prstGeom>
          <a:noFill/>
          <a:ln>
            <a:noFill/>
          </a:ln>
        </p:spPr>
      </p:pic>
      <p:sp>
        <p:nvSpPr>
          <p:cNvPr id="111" name="Google Shape;111;p7"/>
          <p:cNvSpPr txBox="1"/>
          <p:nvPr/>
        </p:nvSpPr>
        <p:spPr>
          <a:xfrm>
            <a:off x="4572000" y="3648800"/>
            <a:ext cx="40971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200">
                <a:latin typeface="Proxima Nova"/>
                <a:ea typeface="Proxima Nova"/>
                <a:cs typeface="Proxima Nova"/>
                <a:sym typeface="Proxima Nova"/>
              </a:rPr>
              <a:t>The Sales are maximum in the month of April, July, September , October which are not Holiday Months.</a:t>
            </a:r>
            <a:br>
              <a:rPr lang="en" sz="1200">
                <a:latin typeface="Proxima Nova"/>
                <a:ea typeface="Proxima Nova"/>
                <a:cs typeface="Proxima Nova"/>
                <a:sym typeface="Proxima Nova"/>
              </a:rPr>
            </a:br>
            <a:endParaRPr sz="120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17fcaef8d3d_3_0"/>
          <p:cNvSpPr txBox="1"/>
          <p:nvPr>
            <p:ph type="title"/>
          </p:nvPr>
        </p:nvSpPr>
        <p:spPr>
          <a:xfrm>
            <a:off x="311700" y="2673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2000"/>
              <a:t>Dataset 01 - Data Visualization: Store Sales </a:t>
            </a:r>
            <a:endParaRPr sz="2000"/>
          </a:p>
        </p:txBody>
      </p:sp>
      <p:sp>
        <p:nvSpPr>
          <p:cNvPr id="117" name="Google Shape;117;g17fcaef8d3d_3_0"/>
          <p:cNvSpPr txBox="1"/>
          <p:nvPr>
            <p:ph type="title"/>
          </p:nvPr>
        </p:nvSpPr>
        <p:spPr>
          <a:xfrm>
            <a:off x="6950700" y="1297775"/>
            <a:ext cx="1881600" cy="1441800"/>
          </a:xfrm>
          <a:prstGeom prst="rect">
            <a:avLst/>
          </a:prstGeom>
          <a:noFill/>
          <a:ln>
            <a:noFill/>
          </a:ln>
        </p:spPr>
        <p:txBody>
          <a:bodyPr anchorCtr="0" anchor="t" bIns="91425" lIns="91425" spcFirstLastPara="1" rIns="91425" wrap="square" tIns="91425">
            <a:normAutofit/>
          </a:bodyPr>
          <a:lstStyle/>
          <a:p>
            <a:pPr indent="0" lvl="0" marL="0" rtl="0" algn="just">
              <a:lnSpc>
                <a:spcPct val="107916"/>
              </a:lnSpc>
              <a:spcBef>
                <a:spcPts val="0"/>
              </a:spcBef>
              <a:spcAft>
                <a:spcPts val="800"/>
              </a:spcAft>
              <a:buNone/>
            </a:pPr>
            <a:r>
              <a:rPr lang="en" sz="1200">
                <a:latin typeface="Calibri"/>
                <a:ea typeface="Calibri"/>
                <a:cs typeface="Calibri"/>
                <a:sym typeface="Calibri"/>
              </a:rPr>
              <a:t>Store 20 and 4 are the biggest stores in Weekly_sales </a:t>
            </a:r>
            <a:endParaRPr sz="1200">
              <a:latin typeface="Calibri"/>
              <a:ea typeface="Calibri"/>
              <a:cs typeface="Calibri"/>
              <a:sym typeface="Calibri"/>
            </a:endParaRPr>
          </a:p>
        </p:txBody>
      </p:sp>
      <p:pic>
        <p:nvPicPr>
          <p:cNvPr id="118" name="Google Shape;118;g17fcaef8d3d_3_0"/>
          <p:cNvPicPr preferRelativeResize="0"/>
          <p:nvPr/>
        </p:nvPicPr>
        <p:blipFill>
          <a:blip r:embed="rId3">
            <a:alphaModFix/>
          </a:blip>
          <a:stretch>
            <a:fillRect/>
          </a:stretch>
        </p:blipFill>
        <p:spPr>
          <a:xfrm>
            <a:off x="864638" y="954875"/>
            <a:ext cx="5943600" cy="1990725"/>
          </a:xfrm>
          <a:prstGeom prst="rect">
            <a:avLst/>
          </a:prstGeom>
          <a:noFill/>
          <a:ln>
            <a:noFill/>
          </a:ln>
        </p:spPr>
      </p:pic>
      <p:pic>
        <p:nvPicPr>
          <p:cNvPr id="119" name="Google Shape;119;g17fcaef8d3d_3_0"/>
          <p:cNvPicPr preferRelativeResize="0"/>
          <p:nvPr/>
        </p:nvPicPr>
        <p:blipFill rotWithShape="1">
          <a:blip r:embed="rId4">
            <a:alphaModFix/>
          </a:blip>
          <a:srcRect b="0" l="764" r="0" t="19354"/>
          <a:stretch/>
        </p:blipFill>
        <p:spPr>
          <a:xfrm>
            <a:off x="1071578" y="2945600"/>
            <a:ext cx="5736672" cy="1919950"/>
          </a:xfrm>
          <a:prstGeom prst="rect">
            <a:avLst/>
          </a:prstGeom>
          <a:noFill/>
          <a:ln>
            <a:noFill/>
          </a:ln>
        </p:spPr>
      </p:pic>
      <p:sp>
        <p:nvSpPr>
          <p:cNvPr id="120" name="Google Shape;120;g17fcaef8d3d_3_0"/>
          <p:cNvSpPr txBox="1"/>
          <p:nvPr/>
        </p:nvSpPr>
        <p:spPr>
          <a:xfrm>
            <a:off x="1176800" y="687125"/>
            <a:ext cx="2379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roxima Nova"/>
                <a:ea typeface="Proxima Nova"/>
                <a:cs typeface="Proxima Nova"/>
                <a:sym typeface="Proxima Nova"/>
              </a:rPr>
              <a:t>Weekly_sales for each store</a:t>
            </a:r>
            <a:endParaRPr sz="1200">
              <a:latin typeface="Proxima Nova"/>
              <a:ea typeface="Proxima Nova"/>
              <a:cs typeface="Proxima Nova"/>
              <a:sym typeface="Proxima Nova"/>
            </a:endParaRPr>
          </a:p>
        </p:txBody>
      </p:sp>
      <p:sp>
        <p:nvSpPr>
          <p:cNvPr id="121" name="Google Shape;121;g17fcaef8d3d_3_0"/>
          <p:cNvSpPr txBox="1"/>
          <p:nvPr/>
        </p:nvSpPr>
        <p:spPr>
          <a:xfrm>
            <a:off x="1260075" y="2814000"/>
            <a:ext cx="4102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roxima Nova"/>
                <a:ea typeface="Proxima Nova"/>
                <a:cs typeface="Proxima Nova"/>
                <a:sym typeface="Proxima Nova"/>
              </a:rPr>
              <a:t>Weekly_sales for each dept with holiday parameter</a:t>
            </a:r>
            <a:endParaRPr sz="1200">
              <a:latin typeface="Proxima Nova"/>
              <a:ea typeface="Proxima Nova"/>
              <a:cs typeface="Proxima Nova"/>
              <a:sym typeface="Proxima Nova"/>
            </a:endParaRPr>
          </a:p>
        </p:txBody>
      </p:sp>
      <p:sp>
        <p:nvSpPr>
          <p:cNvPr id="122" name="Google Shape;122;g17fcaef8d3d_3_0"/>
          <p:cNvSpPr txBox="1"/>
          <p:nvPr>
            <p:ph type="title"/>
          </p:nvPr>
        </p:nvSpPr>
        <p:spPr>
          <a:xfrm>
            <a:off x="7043850" y="3197325"/>
            <a:ext cx="1881600" cy="1441800"/>
          </a:xfrm>
          <a:prstGeom prst="rect">
            <a:avLst/>
          </a:prstGeom>
          <a:noFill/>
          <a:ln>
            <a:noFill/>
          </a:ln>
        </p:spPr>
        <p:txBody>
          <a:bodyPr anchorCtr="0" anchor="t" bIns="91425" lIns="91425" spcFirstLastPara="1" rIns="91425" wrap="square" tIns="91425">
            <a:noAutofit/>
          </a:bodyPr>
          <a:lstStyle/>
          <a:p>
            <a:pPr indent="0" lvl="0" marL="0" marR="0" rtl="0" algn="just">
              <a:lnSpc>
                <a:spcPct val="107916"/>
              </a:lnSpc>
              <a:spcBef>
                <a:spcPts val="0"/>
              </a:spcBef>
              <a:spcAft>
                <a:spcPts val="0"/>
              </a:spcAft>
              <a:buNone/>
            </a:pPr>
            <a:r>
              <a:rPr lang="en" sz="1200">
                <a:latin typeface="Calibri"/>
                <a:ea typeface="Calibri"/>
                <a:cs typeface="Calibri"/>
                <a:sym typeface="Calibri"/>
              </a:rPr>
              <a:t>Dept with the highest sales for one week is the Dept 72. It has the highest sales and it is mainly during holidays.</a:t>
            </a:r>
            <a:endParaRPr sz="1200">
              <a:latin typeface="Calibri"/>
              <a:ea typeface="Calibri"/>
              <a:cs typeface="Calibri"/>
              <a:sym typeface="Calibri"/>
            </a:endParaRPr>
          </a:p>
          <a:p>
            <a:pPr indent="0" lvl="0" marL="0" marR="0" rtl="0" algn="just">
              <a:lnSpc>
                <a:spcPct val="107916"/>
              </a:lnSpc>
              <a:spcBef>
                <a:spcPts val="800"/>
              </a:spcBef>
              <a:spcAft>
                <a:spcPts val="800"/>
              </a:spcAft>
              <a:buNone/>
            </a:pPr>
            <a:r>
              <a:t/>
            </a:r>
            <a:endParaRPr sz="1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7fcaef8d3d_3_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2000"/>
              <a:t>Dataset 02 - </a:t>
            </a:r>
            <a:r>
              <a:rPr lang="en" sz="2000"/>
              <a:t>Data Visualization/Distribution</a:t>
            </a:r>
            <a:endParaRPr sz="2000"/>
          </a:p>
        </p:txBody>
      </p:sp>
      <p:pic>
        <p:nvPicPr>
          <p:cNvPr id="128" name="Google Shape;128;g17fcaef8d3d_3_10"/>
          <p:cNvPicPr preferRelativeResize="0"/>
          <p:nvPr/>
        </p:nvPicPr>
        <p:blipFill>
          <a:blip r:embed="rId3">
            <a:alphaModFix/>
          </a:blip>
          <a:stretch>
            <a:fillRect/>
          </a:stretch>
        </p:blipFill>
        <p:spPr>
          <a:xfrm>
            <a:off x="387900" y="1017725"/>
            <a:ext cx="8760650" cy="2007200"/>
          </a:xfrm>
          <a:prstGeom prst="rect">
            <a:avLst/>
          </a:prstGeom>
          <a:noFill/>
          <a:ln>
            <a:noFill/>
          </a:ln>
        </p:spPr>
      </p:pic>
      <p:pic>
        <p:nvPicPr>
          <p:cNvPr id="129" name="Google Shape;129;g17fcaef8d3d_3_10"/>
          <p:cNvPicPr preferRelativeResize="0"/>
          <p:nvPr/>
        </p:nvPicPr>
        <p:blipFill rotWithShape="1">
          <a:blip r:embed="rId4">
            <a:alphaModFix/>
          </a:blip>
          <a:srcRect b="3310" l="0" r="0" t="10918"/>
          <a:stretch/>
        </p:blipFill>
        <p:spPr>
          <a:xfrm>
            <a:off x="1890900" y="3135275"/>
            <a:ext cx="5943600" cy="1860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