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DM Sans" pitchFamily="2" charset="0"/>
      <p:regular r:id="rId18"/>
    </p:embeddedFont>
    <p:embeddedFont>
      <p:font typeface="DM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4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4.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37.svg"/><Relationship Id="rId9" Type="http://schemas.openxmlformats.org/officeDocument/2006/relationships/image" Target="../media/image14.png"/><Relationship Id="rId14" Type="http://schemas.openxmlformats.org/officeDocument/2006/relationships/image" Target="../media/image25.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4899866" y="1588244"/>
            <a:ext cx="8488268" cy="2487243"/>
          </a:xfrm>
          <a:prstGeom prst="rect">
            <a:avLst/>
          </a:prstGeom>
        </p:spPr>
        <p:txBody>
          <a:bodyPr lIns="0" tIns="0" rIns="0" bIns="0" rtlCol="0" anchor="t">
            <a:spAutoFit/>
          </a:bodyPr>
          <a:lstStyle/>
          <a:p>
            <a:pPr algn="ctr">
              <a:lnSpc>
                <a:spcPts val="9505"/>
              </a:lnSpc>
            </a:pPr>
            <a:r>
              <a:rPr lang="en-US" sz="10112">
                <a:solidFill>
                  <a:srgbClr val="000000"/>
                </a:solidFill>
                <a:latin typeface="DM Sans Bold"/>
              </a:rPr>
              <a:t>INNOFUSION</a:t>
            </a:r>
          </a:p>
          <a:p>
            <a:pPr algn="ctr">
              <a:lnSpc>
                <a:spcPts val="9505"/>
              </a:lnSpc>
            </a:pPr>
            <a:r>
              <a:rPr lang="en-US" sz="10112">
                <a:solidFill>
                  <a:srgbClr val="000000"/>
                </a:solidFill>
                <a:latin typeface="DM Sans Bold"/>
              </a:rPr>
              <a:t>2024</a:t>
            </a:r>
          </a:p>
        </p:txBody>
      </p:sp>
      <p:sp>
        <p:nvSpPr>
          <p:cNvPr id="18" name="TextBox 18"/>
          <p:cNvSpPr txBox="1"/>
          <p:nvPr/>
        </p:nvSpPr>
        <p:spPr>
          <a:xfrm>
            <a:off x="5100419" y="7449147"/>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Presented by Team ITU</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TextBox 20"/>
          <p:cNvSpPr txBox="1"/>
          <p:nvPr/>
        </p:nvSpPr>
        <p:spPr>
          <a:xfrm>
            <a:off x="4414113" y="4428088"/>
            <a:ext cx="10547578" cy="2230643"/>
          </a:xfrm>
          <a:prstGeom prst="rect">
            <a:avLst/>
          </a:prstGeom>
        </p:spPr>
        <p:txBody>
          <a:bodyPr lIns="0" tIns="0" rIns="0" bIns="0" rtlCol="0" anchor="t">
            <a:spAutoFit/>
          </a:bodyPr>
          <a:lstStyle/>
          <a:p>
            <a:pPr algn="ctr">
              <a:lnSpc>
                <a:spcPts val="11811"/>
              </a:lnSpc>
            </a:pPr>
            <a:r>
              <a:rPr lang="en-US" sz="12565">
                <a:solidFill>
                  <a:srgbClr val="000000"/>
                </a:solidFill>
                <a:latin typeface="DM Sans Bold"/>
              </a:rPr>
              <a:t>DEEP MANGO</a:t>
            </a:r>
          </a:p>
          <a:p>
            <a:pPr algn="ctr">
              <a:lnSpc>
                <a:spcPts val="5855"/>
              </a:lnSpc>
            </a:pPr>
            <a:r>
              <a:rPr lang="en-US" sz="6229">
                <a:solidFill>
                  <a:srgbClr val="000000"/>
                </a:solidFill>
                <a:latin typeface="DM Sans Bold"/>
              </a:rPr>
              <a:t>A Mango defect identifier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TextBox 3"/>
          <p:cNvSpPr txBox="1"/>
          <p:nvPr/>
        </p:nvSpPr>
        <p:spPr>
          <a:xfrm>
            <a:off x="576650" y="3233123"/>
            <a:ext cx="15583884" cy="3952506"/>
          </a:xfrm>
          <a:prstGeom prst="rect">
            <a:avLst/>
          </a:prstGeom>
        </p:spPr>
        <p:txBody>
          <a:bodyPr lIns="0" tIns="0" rIns="0" bIns="0" rtlCol="0" anchor="t">
            <a:spAutoFit/>
          </a:bodyPr>
          <a:lstStyle/>
          <a:p>
            <a:pPr algn="ctr">
              <a:lnSpc>
                <a:spcPts val="15170"/>
              </a:lnSpc>
            </a:pPr>
            <a:r>
              <a:rPr lang="en-US" sz="15639">
                <a:solidFill>
                  <a:srgbClr val="000000"/>
                </a:solidFill>
                <a:latin typeface="DM Sans Bold"/>
              </a:rPr>
              <a:t>Proof of Concept</a:t>
            </a: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3443068" y="928989"/>
            <a:ext cx="11889485" cy="8429021"/>
          </a:xfrm>
          <a:custGeom>
            <a:avLst/>
            <a:gdLst/>
            <a:ahLst/>
            <a:cxnLst/>
            <a:rect l="l" t="t" r="r" b="b"/>
            <a:pathLst>
              <a:path w="11889485" h="8429021">
                <a:moveTo>
                  <a:pt x="0" y="0"/>
                </a:moveTo>
                <a:lnTo>
                  <a:pt x="11889485" y="0"/>
                </a:lnTo>
                <a:lnTo>
                  <a:pt x="11889485" y="8429022"/>
                </a:lnTo>
                <a:lnTo>
                  <a:pt x="0" y="8429022"/>
                </a:lnTo>
                <a:lnTo>
                  <a:pt x="0" y="0"/>
                </a:lnTo>
                <a:close/>
              </a:path>
            </a:pathLst>
          </a:custGeom>
          <a:blipFill>
            <a:blip r:embed="rId29"/>
            <a:stretch>
              <a:fillRect t="-438" b="-438"/>
            </a:stretch>
          </a:blipFill>
        </p:spPr>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2429037" y="1318151"/>
            <a:ext cx="13429926" cy="7940149"/>
          </a:xfrm>
          <a:custGeom>
            <a:avLst/>
            <a:gdLst/>
            <a:ahLst/>
            <a:cxnLst/>
            <a:rect l="l" t="t" r="r" b="b"/>
            <a:pathLst>
              <a:path w="13429926" h="7940149">
                <a:moveTo>
                  <a:pt x="0" y="0"/>
                </a:moveTo>
                <a:lnTo>
                  <a:pt x="13429926" y="0"/>
                </a:lnTo>
                <a:lnTo>
                  <a:pt x="13429926" y="7940149"/>
                </a:lnTo>
                <a:lnTo>
                  <a:pt x="0" y="7940149"/>
                </a:lnTo>
                <a:lnTo>
                  <a:pt x="0" y="0"/>
                </a:lnTo>
                <a:close/>
              </a:path>
            </a:pathLst>
          </a:custGeom>
          <a:blipFill>
            <a:blip r:embed="rId29"/>
            <a:stretch>
              <a:fillRect/>
            </a:stretch>
          </a:blipFill>
        </p:spPr>
      </p:sp>
    </p:spTree>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2194476" y="1027786"/>
            <a:ext cx="13899048" cy="8230514"/>
          </a:xfrm>
          <a:custGeom>
            <a:avLst/>
            <a:gdLst/>
            <a:ahLst/>
            <a:cxnLst/>
            <a:rect l="l" t="t" r="r" b="b"/>
            <a:pathLst>
              <a:path w="13899048" h="8230514">
                <a:moveTo>
                  <a:pt x="0" y="0"/>
                </a:moveTo>
                <a:lnTo>
                  <a:pt x="13899048" y="0"/>
                </a:lnTo>
                <a:lnTo>
                  <a:pt x="13899048" y="8230514"/>
                </a:lnTo>
                <a:lnTo>
                  <a:pt x="0" y="8230514"/>
                </a:lnTo>
                <a:lnTo>
                  <a:pt x="0" y="0"/>
                </a:lnTo>
                <a:close/>
              </a:path>
            </a:pathLst>
          </a:custGeom>
          <a:blipFill>
            <a:blip r:embed="rId29"/>
            <a:stretch>
              <a:fillRect/>
            </a:stretch>
          </a:blipFill>
        </p:spPr>
      </p:sp>
    </p:spTree>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2285291" y="936766"/>
            <a:ext cx="13969531" cy="8413467"/>
          </a:xfrm>
          <a:custGeom>
            <a:avLst/>
            <a:gdLst/>
            <a:ahLst/>
            <a:cxnLst/>
            <a:rect l="l" t="t" r="r" b="b"/>
            <a:pathLst>
              <a:path w="13969531" h="8413467">
                <a:moveTo>
                  <a:pt x="0" y="0"/>
                </a:moveTo>
                <a:lnTo>
                  <a:pt x="13969530" y="0"/>
                </a:lnTo>
                <a:lnTo>
                  <a:pt x="13969530" y="8413468"/>
                </a:lnTo>
                <a:lnTo>
                  <a:pt x="0" y="8413468"/>
                </a:lnTo>
                <a:lnTo>
                  <a:pt x="0" y="0"/>
                </a:lnTo>
                <a:close/>
              </a:path>
            </a:pathLst>
          </a:custGeom>
          <a:blipFill>
            <a:blip r:embed="rId29"/>
            <a:stretch>
              <a:fillRect/>
            </a:stretch>
          </a:blipFill>
        </p:spPr>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802530" y="1076918"/>
            <a:ext cx="7499125" cy="7562142"/>
          </a:xfrm>
          <a:custGeom>
            <a:avLst/>
            <a:gdLst/>
            <a:ahLst/>
            <a:cxnLst/>
            <a:rect l="l" t="t" r="r" b="b"/>
            <a:pathLst>
              <a:path w="7499125" h="7562142">
                <a:moveTo>
                  <a:pt x="0" y="0"/>
                </a:moveTo>
                <a:lnTo>
                  <a:pt x="7499125" y="0"/>
                </a:lnTo>
                <a:lnTo>
                  <a:pt x="7499125" y="7562142"/>
                </a:lnTo>
                <a:lnTo>
                  <a:pt x="0" y="7562142"/>
                </a:lnTo>
                <a:lnTo>
                  <a:pt x="0" y="0"/>
                </a:lnTo>
                <a:close/>
              </a:path>
            </a:pathLst>
          </a:custGeom>
          <a:blipFill>
            <a:blip r:embed="rId3"/>
            <a:stretch>
              <a:fillRect/>
            </a:stretch>
          </a:blipFill>
        </p:spPr>
      </p:sp>
      <p:sp>
        <p:nvSpPr>
          <p:cNvPr id="4" name="TextBox 4"/>
          <p:cNvSpPr txBox="1"/>
          <p:nvPr/>
        </p:nvSpPr>
        <p:spPr>
          <a:xfrm>
            <a:off x="8588424" y="1219200"/>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Conclusion</a:t>
            </a:r>
          </a:p>
        </p:txBody>
      </p:sp>
      <p:sp>
        <p:nvSpPr>
          <p:cNvPr id="5" name="TextBox 5"/>
          <p:cNvSpPr txBox="1"/>
          <p:nvPr/>
        </p:nvSpPr>
        <p:spPr>
          <a:xfrm>
            <a:off x="8588424" y="3176427"/>
            <a:ext cx="9228471" cy="5701844"/>
          </a:xfrm>
          <a:prstGeom prst="rect">
            <a:avLst/>
          </a:prstGeom>
        </p:spPr>
        <p:txBody>
          <a:bodyPr lIns="0" tIns="0" rIns="0" bIns="0" rtlCol="0" anchor="t">
            <a:spAutoFit/>
          </a:bodyPr>
          <a:lstStyle/>
          <a:p>
            <a:pPr marL="0" lvl="0" indent="0">
              <a:lnSpc>
                <a:spcPts val="5657"/>
              </a:lnSpc>
              <a:spcBef>
                <a:spcPct val="0"/>
              </a:spcBef>
            </a:pPr>
            <a:r>
              <a:rPr lang="en-US" sz="4190" spc="251">
                <a:solidFill>
                  <a:srgbClr val="000000"/>
                </a:solidFill>
                <a:latin typeface="DM Sans Bold"/>
              </a:rPr>
              <a:t>At last, by following the described methodology and architecture a CNN model that predicts the category of the mango and gives the percentage of possibility of the defect in the mango is developed.</a:t>
            </a:r>
          </a:p>
        </p:txBody>
      </p:sp>
    </p:spTree>
  </p:cSld>
  <p:clrMapOvr>
    <a:masterClrMapping/>
  </p:clrMapOvr>
  <p:transition spd="slow">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TEAM ITU</a:t>
            </a:r>
          </a:p>
        </p:txBody>
      </p:sp>
    </p:spTree>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2023634" y="2435227"/>
            <a:ext cx="6264366" cy="6104909"/>
          </a:xfrm>
          <a:custGeom>
            <a:avLst/>
            <a:gdLst/>
            <a:ahLst/>
            <a:cxnLst/>
            <a:rect l="l" t="t" r="r" b="b"/>
            <a:pathLst>
              <a:path w="6264366" h="6104909">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345718"/>
            <a:ext cx="7848753"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Problem Statement:</a:t>
            </a:r>
          </a:p>
        </p:txBody>
      </p:sp>
      <p:sp>
        <p:nvSpPr>
          <p:cNvPr id="5" name="TextBox 5"/>
          <p:cNvSpPr txBox="1"/>
          <p:nvPr/>
        </p:nvSpPr>
        <p:spPr>
          <a:xfrm>
            <a:off x="1504950" y="5057775"/>
            <a:ext cx="11002187" cy="2598356"/>
          </a:xfrm>
          <a:prstGeom prst="rect">
            <a:avLst/>
          </a:prstGeom>
        </p:spPr>
        <p:txBody>
          <a:bodyPr lIns="0" tIns="0" rIns="0" bIns="0" rtlCol="0" anchor="t">
            <a:spAutoFit/>
          </a:bodyPr>
          <a:lstStyle/>
          <a:p>
            <a:pPr marL="0" lvl="0" indent="0">
              <a:lnSpc>
                <a:spcPts val="6937"/>
              </a:lnSpc>
              <a:spcBef>
                <a:spcPct val="0"/>
              </a:spcBef>
            </a:pPr>
            <a:r>
              <a:rPr lang="en-US" sz="5138" spc="308">
                <a:solidFill>
                  <a:srgbClr val="000000"/>
                </a:solidFill>
                <a:latin typeface="DM Sans"/>
              </a:rPr>
              <a:t>Defect identification, classification in mangoes, and the percentage of defects</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1440233" y="2027996"/>
            <a:ext cx="4208573" cy="4247184"/>
          </a:xfrm>
          <a:custGeom>
            <a:avLst/>
            <a:gdLst/>
            <a:ahLst/>
            <a:cxnLst/>
            <a:rect l="l" t="t" r="r" b="b"/>
            <a:pathLst>
              <a:path w="4208573" h="4247184">
                <a:moveTo>
                  <a:pt x="0" y="0"/>
                </a:moveTo>
                <a:lnTo>
                  <a:pt x="4208574" y="0"/>
                </a:lnTo>
                <a:lnTo>
                  <a:pt x="4208574"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19907" y="3042663"/>
            <a:ext cx="7181225" cy="5008904"/>
          </a:xfrm>
          <a:custGeom>
            <a:avLst/>
            <a:gdLst/>
            <a:ahLst/>
            <a:cxnLst/>
            <a:rect l="l" t="t" r="r" b="b"/>
            <a:pathLst>
              <a:path w="7181225" h="5008904">
                <a:moveTo>
                  <a:pt x="0" y="0"/>
                </a:moveTo>
                <a:lnTo>
                  <a:pt x="7181224" y="0"/>
                </a:lnTo>
                <a:lnTo>
                  <a:pt x="7181224" y="5008905"/>
                </a:lnTo>
                <a:lnTo>
                  <a:pt x="0" y="50089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401562" y="850706"/>
            <a:ext cx="8751165"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Introduction</a:t>
            </a:r>
          </a:p>
        </p:txBody>
      </p:sp>
      <p:sp>
        <p:nvSpPr>
          <p:cNvPr id="6" name="TextBox 6"/>
          <p:cNvSpPr txBox="1"/>
          <p:nvPr/>
        </p:nvSpPr>
        <p:spPr>
          <a:xfrm>
            <a:off x="814711" y="2400745"/>
            <a:ext cx="10328766" cy="7134302"/>
          </a:xfrm>
          <a:prstGeom prst="rect">
            <a:avLst/>
          </a:prstGeom>
        </p:spPr>
        <p:txBody>
          <a:bodyPr lIns="0" tIns="0" rIns="0" bIns="0" rtlCol="0" anchor="t">
            <a:spAutoFit/>
          </a:bodyPr>
          <a:lstStyle/>
          <a:p>
            <a:pPr>
              <a:lnSpc>
                <a:spcPts val="4746"/>
              </a:lnSpc>
            </a:pPr>
            <a:r>
              <a:rPr lang="en-US" sz="3515" spc="210">
                <a:solidFill>
                  <a:srgbClr val="000000"/>
                </a:solidFill>
                <a:latin typeface="DM Sans"/>
              </a:rPr>
              <a:t>Human inspectors can be susceptible to</a:t>
            </a:r>
          </a:p>
          <a:p>
            <a:pPr>
              <a:lnSpc>
                <a:spcPts val="4746"/>
              </a:lnSpc>
            </a:pPr>
            <a:r>
              <a:rPr lang="en-US" sz="3515" spc="210">
                <a:solidFill>
                  <a:srgbClr val="000000"/>
                </a:solidFill>
                <a:latin typeface="DM Sans"/>
              </a:rPr>
              <a:t> fatigue, distraction, and individual biases,</a:t>
            </a:r>
          </a:p>
          <a:p>
            <a:pPr>
              <a:lnSpc>
                <a:spcPts val="4746"/>
              </a:lnSpc>
            </a:pPr>
            <a:r>
              <a:rPr lang="en-US" sz="3515" spc="210">
                <a:solidFill>
                  <a:srgbClr val="000000"/>
                </a:solidFill>
                <a:latin typeface="DM Sans"/>
              </a:rPr>
              <a:t> leading to inconsistencies in defect</a:t>
            </a:r>
          </a:p>
          <a:p>
            <a:pPr>
              <a:lnSpc>
                <a:spcPts val="4746"/>
              </a:lnSpc>
            </a:pPr>
            <a:r>
              <a:rPr lang="en-US" sz="3515" spc="210">
                <a:solidFill>
                  <a:srgbClr val="000000"/>
                </a:solidFill>
                <a:latin typeface="DM Sans"/>
              </a:rPr>
              <a:t> identification. A deep learning model is</a:t>
            </a:r>
          </a:p>
          <a:p>
            <a:pPr>
              <a:lnSpc>
                <a:spcPts val="4746"/>
              </a:lnSpc>
            </a:pPr>
            <a:r>
              <a:rPr lang="en-US" sz="3515" spc="210">
                <a:solidFill>
                  <a:srgbClr val="000000"/>
                </a:solidFill>
                <a:latin typeface="DM Sans"/>
              </a:rPr>
              <a:t> objective and consistent, minimizing</a:t>
            </a:r>
          </a:p>
          <a:p>
            <a:pPr>
              <a:lnSpc>
                <a:spcPts val="4746"/>
              </a:lnSpc>
            </a:pPr>
            <a:r>
              <a:rPr lang="en-US" sz="3515" spc="210">
                <a:solidFill>
                  <a:srgbClr val="000000"/>
                </a:solidFill>
                <a:latin typeface="DM Sans"/>
              </a:rPr>
              <a:t> human error.</a:t>
            </a:r>
          </a:p>
          <a:p>
            <a:pPr>
              <a:lnSpc>
                <a:spcPts val="4746"/>
              </a:lnSpc>
            </a:pPr>
            <a:r>
              <a:rPr lang="en-US" sz="3515" spc="210">
                <a:solidFill>
                  <a:srgbClr val="000000"/>
                </a:solidFill>
                <a:latin typeface="DM Sans"/>
              </a:rPr>
              <a:t> Manual inspection is time-consuming and</a:t>
            </a:r>
          </a:p>
          <a:p>
            <a:pPr>
              <a:lnSpc>
                <a:spcPts val="4746"/>
              </a:lnSpc>
            </a:pPr>
            <a:r>
              <a:rPr lang="en-US" sz="3515" spc="210">
                <a:solidFill>
                  <a:srgbClr val="000000"/>
                </a:solidFill>
                <a:latin typeface="DM Sans"/>
              </a:rPr>
              <a:t> labor-intensive, especially for large</a:t>
            </a:r>
          </a:p>
          <a:p>
            <a:pPr>
              <a:lnSpc>
                <a:spcPts val="4746"/>
              </a:lnSpc>
            </a:pPr>
            <a:r>
              <a:rPr lang="en-US" sz="3515" spc="210">
                <a:solidFill>
                  <a:srgbClr val="000000"/>
                </a:solidFill>
                <a:latin typeface="DM Sans"/>
              </a:rPr>
              <a:t> volumes of mangoes. Deep learning models</a:t>
            </a:r>
          </a:p>
          <a:p>
            <a:pPr>
              <a:lnSpc>
                <a:spcPts val="4746"/>
              </a:lnSpc>
            </a:pPr>
            <a:r>
              <a:rPr lang="en-US" sz="3515" spc="210">
                <a:solidFill>
                  <a:srgbClr val="000000"/>
                </a:solidFill>
                <a:latin typeface="DM Sans"/>
              </a:rPr>
              <a:t> can analyze numerous mangoes rapidly,</a:t>
            </a:r>
          </a:p>
          <a:p>
            <a:pPr>
              <a:lnSpc>
                <a:spcPts val="4746"/>
              </a:lnSpc>
            </a:pPr>
            <a:r>
              <a:rPr lang="en-US" sz="3515" spc="210">
                <a:solidFill>
                  <a:srgbClr val="000000"/>
                </a:solidFill>
                <a:latin typeface="DM Sans"/>
              </a:rPr>
              <a:t> boosting efficiency and throughput</a:t>
            </a:r>
          </a:p>
          <a:p>
            <a:pPr marL="0" lvl="0" indent="0">
              <a:lnSpc>
                <a:spcPts val="4746"/>
              </a:lnSpc>
              <a:spcBef>
                <a:spcPct val="0"/>
              </a:spcBef>
            </a:pPr>
            <a:r>
              <a:rPr lang="en-US" sz="3515" spc="210">
                <a:solidFill>
                  <a:srgbClr val="000000"/>
                </a:solidFill>
                <a:latin typeface="DM Sans"/>
              </a:rPr>
              <a:t> significantly.</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rot="-5282649">
            <a:off x="107004" y="3852356"/>
            <a:ext cx="7567145" cy="2582288"/>
          </a:xfrm>
          <a:custGeom>
            <a:avLst/>
            <a:gdLst/>
            <a:ahLst/>
            <a:cxnLst/>
            <a:rect l="l" t="t" r="r" b="b"/>
            <a:pathLst>
              <a:path w="7567145" h="2582288">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94660" y="2321880"/>
            <a:ext cx="5513037" cy="6211873"/>
          </a:xfrm>
          <a:custGeom>
            <a:avLst/>
            <a:gdLst/>
            <a:ahLst/>
            <a:cxnLst/>
            <a:rect l="l" t="t" r="r" b="b"/>
            <a:pathLst>
              <a:path w="5513037" h="6211873">
                <a:moveTo>
                  <a:pt x="0" y="0"/>
                </a:moveTo>
                <a:lnTo>
                  <a:pt x="5513037" y="0"/>
                </a:lnTo>
                <a:lnTo>
                  <a:pt x="5513037" y="6211873"/>
                </a:lnTo>
                <a:lnTo>
                  <a:pt x="0" y="62118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8517833" y="794901"/>
            <a:ext cx="7848753"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Problem Identified</a:t>
            </a:r>
          </a:p>
        </p:txBody>
      </p:sp>
      <p:sp>
        <p:nvSpPr>
          <p:cNvPr id="6" name="TextBox 6"/>
          <p:cNvSpPr txBox="1"/>
          <p:nvPr/>
        </p:nvSpPr>
        <p:spPr>
          <a:xfrm>
            <a:off x="6487873" y="3486635"/>
            <a:ext cx="11171061" cy="5814061"/>
          </a:xfrm>
          <a:prstGeom prst="rect">
            <a:avLst/>
          </a:prstGeom>
        </p:spPr>
        <p:txBody>
          <a:bodyPr lIns="0" tIns="0" rIns="0" bIns="0" rtlCol="0" anchor="t">
            <a:spAutoFit/>
          </a:bodyPr>
          <a:lstStyle/>
          <a:p>
            <a:pPr>
              <a:lnSpc>
                <a:spcPts val="5129"/>
              </a:lnSpc>
            </a:pPr>
            <a:r>
              <a:rPr lang="en-US" sz="3799" spc="227">
                <a:solidFill>
                  <a:srgbClr val="000000"/>
                </a:solidFill>
                <a:latin typeface="DM Sans"/>
              </a:rPr>
              <a:t>We have collected the dataset for the Mango defect identification. And we found out there are 4 categories of the mangoes in the images like fresh, rot defect, bruise and black spot.</a:t>
            </a:r>
          </a:p>
          <a:p>
            <a:pPr marL="0" lvl="0" indent="0">
              <a:lnSpc>
                <a:spcPts val="5129"/>
              </a:lnSpc>
              <a:spcBef>
                <a:spcPct val="0"/>
              </a:spcBef>
            </a:pPr>
            <a:r>
              <a:rPr lang="en-US" sz="3799" spc="227">
                <a:solidFill>
                  <a:srgbClr val="000000"/>
                </a:solidFill>
                <a:latin typeface="DM Sans"/>
              </a:rPr>
              <a:t>Now we can build a CNN model and apply suitable convolutions on the images to categorize the mangoes by detecting the type of defect present in the mangoes.</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AutoShape 3"/>
          <p:cNvSpPr/>
          <p:nvPr/>
        </p:nvSpPr>
        <p:spPr>
          <a:xfrm>
            <a:off x="-674156" y="4861757"/>
            <a:ext cx="198489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4672027" y="4498439"/>
            <a:ext cx="715926" cy="71592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1085470" y="4468437"/>
            <a:ext cx="705216" cy="70521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295664" y="4509150"/>
            <a:ext cx="715926" cy="71592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056478" y="4509150"/>
            <a:ext cx="715926" cy="71592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591444" y="1338081"/>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Methodology</a:t>
            </a:r>
          </a:p>
        </p:txBody>
      </p:sp>
      <p:sp>
        <p:nvSpPr>
          <p:cNvPr id="17" name="TextBox 17"/>
          <p:cNvSpPr txBox="1"/>
          <p:nvPr/>
        </p:nvSpPr>
        <p:spPr>
          <a:xfrm>
            <a:off x="1085470" y="374827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18" name="TextBox 18"/>
          <p:cNvSpPr txBox="1"/>
          <p:nvPr/>
        </p:nvSpPr>
        <p:spPr>
          <a:xfrm>
            <a:off x="4672027" y="374827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19" name="TextBox 19"/>
          <p:cNvSpPr txBox="1"/>
          <p:nvPr/>
        </p:nvSpPr>
        <p:spPr>
          <a:xfrm>
            <a:off x="-236681" y="5478453"/>
            <a:ext cx="3786994" cy="1356261"/>
          </a:xfrm>
          <a:prstGeom prst="rect">
            <a:avLst/>
          </a:prstGeom>
        </p:spPr>
        <p:txBody>
          <a:bodyPr lIns="0" tIns="0" rIns="0" bIns="0" rtlCol="0" anchor="t">
            <a:spAutoFit/>
          </a:bodyPr>
          <a:lstStyle/>
          <a:p>
            <a:pPr algn="ctr">
              <a:lnSpc>
                <a:spcPts val="5582"/>
              </a:lnSpc>
            </a:pPr>
            <a:r>
              <a:rPr lang="en-US" sz="3578">
                <a:solidFill>
                  <a:srgbClr val="000000"/>
                </a:solidFill>
                <a:latin typeface="DM Sans Bold"/>
              </a:rPr>
              <a:t>DATA ACQUISITION</a:t>
            </a:r>
          </a:p>
        </p:txBody>
      </p:sp>
      <p:sp>
        <p:nvSpPr>
          <p:cNvPr id="20" name="TextBox 20"/>
          <p:cNvSpPr txBox="1"/>
          <p:nvPr/>
        </p:nvSpPr>
        <p:spPr>
          <a:xfrm>
            <a:off x="9295664" y="374827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03</a:t>
            </a:r>
          </a:p>
        </p:txBody>
      </p:sp>
      <p:sp>
        <p:nvSpPr>
          <p:cNvPr id="21" name="TextBox 21"/>
          <p:cNvSpPr txBox="1"/>
          <p:nvPr/>
        </p:nvSpPr>
        <p:spPr>
          <a:xfrm>
            <a:off x="12949362" y="374827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04</a:t>
            </a:r>
          </a:p>
        </p:txBody>
      </p:sp>
      <p:sp>
        <p:nvSpPr>
          <p:cNvPr id="22" name="Freeform 22"/>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4" name="Freeform 24"/>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5" name="Freeform 25"/>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6" name="Freeform 26"/>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7" name="Freeform 27"/>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8" name="Freeform 28"/>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9" name="Freeform 29"/>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30" name="Group 30"/>
          <p:cNvGrpSpPr/>
          <p:nvPr/>
        </p:nvGrpSpPr>
        <p:grpSpPr>
          <a:xfrm>
            <a:off x="16543374" y="4498439"/>
            <a:ext cx="715926" cy="715926"/>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2" name="TextBox 3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33" name="TextBox 33"/>
          <p:cNvSpPr txBox="1"/>
          <p:nvPr/>
        </p:nvSpPr>
        <p:spPr>
          <a:xfrm>
            <a:off x="16261128" y="374827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05</a:t>
            </a:r>
          </a:p>
        </p:txBody>
      </p:sp>
      <p:sp>
        <p:nvSpPr>
          <p:cNvPr id="34" name="TextBox 34"/>
          <p:cNvSpPr txBox="1"/>
          <p:nvPr/>
        </p:nvSpPr>
        <p:spPr>
          <a:xfrm>
            <a:off x="3550312" y="5478453"/>
            <a:ext cx="3786994" cy="1356261"/>
          </a:xfrm>
          <a:prstGeom prst="rect">
            <a:avLst/>
          </a:prstGeom>
        </p:spPr>
        <p:txBody>
          <a:bodyPr lIns="0" tIns="0" rIns="0" bIns="0" rtlCol="0" anchor="t">
            <a:spAutoFit/>
          </a:bodyPr>
          <a:lstStyle/>
          <a:p>
            <a:pPr algn="ctr">
              <a:lnSpc>
                <a:spcPts val="5582"/>
              </a:lnSpc>
            </a:pPr>
            <a:r>
              <a:rPr lang="en-US" sz="3578">
                <a:solidFill>
                  <a:srgbClr val="000000"/>
                </a:solidFill>
                <a:latin typeface="DM Sans Bold"/>
              </a:rPr>
              <a:t>IMAGE PREPROCESSING</a:t>
            </a:r>
          </a:p>
        </p:txBody>
      </p:sp>
      <p:sp>
        <p:nvSpPr>
          <p:cNvPr id="35" name="TextBox 35"/>
          <p:cNvSpPr txBox="1"/>
          <p:nvPr/>
        </p:nvSpPr>
        <p:spPr>
          <a:xfrm>
            <a:off x="7651802" y="5478453"/>
            <a:ext cx="4250246" cy="1346188"/>
          </a:xfrm>
          <a:prstGeom prst="rect">
            <a:avLst/>
          </a:prstGeom>
        </p:spPr>
        <p:txBody>
          <a:bodyPr lIns="0" tIns="0" rIns="0" bIns="0" rtlCol="0" anchor="t">
            <a:spAutoFit/>
          </a:bodyPr>
          <a:lstStyle/>
          <a:p>
            <a:pPr algn="ctr">
              <a:lnSpc>
                <a:spcPts val="5537"/>
              </a:lnSpc>
            </a:pPr>
            <a:r>
              <a:rPr lang="en-US" sz="3549">
                <a:solidFill>
                  <a:srgbClr val="000000"/>
                </a:solidFill>
                <a:latin typeface="DM Sans Bold"/>
              </a:rPr>
              <a:t>DATA TRANSFORMATION</a:t>
            </a:r>
          </a:p>
        </p:txBody>
      </p:sp>
      <p:sp>
        <p:nvSpPr>
          <p:cNvPr id="36" name="TextBox 36"/>
          <p:cNvSpPr txBox="1"/>
          <p:nvPr/>
        </p:nvSpPr>
        <p:spPr>
          <a:xfrm>
            <a:off x="11289319" y="5478453"/>
            <a:ext cx="4250246" cy="1346188"/>
          </a:xfrm>
          <a:prstGeom prst="rect">
            <a:avLst/>
          </a:prstGeom>
        </p:spPr>
        <p:txBody>
          <a:bodyPr lIns="0" tIns="0" rIns="0" bIns="0" rtlCol="0" anchor="t">
            <a:spAutoFit/>
          </a:bodyPr>
          <a:lstStyle/>
          <a:p>
            <a:pPr algn="ctr">
              <a:lnSpc>
                <a:spcPts val="5537"/>
              </a:lnSpc>
            </a:pPr>
            <a:r>
              <a:rPr lang="en-US" sz="3549">
                <a:solidFill>
                  <a:srgbClr val="000000"/>
                </a:solidFill>
                <a:latin typeface="DM Sans Bold"/>
              </a:rPr>
              <a:t>TRAINING</a:t>
            </a:r>
          </a:p>
          <a:p>
            <a:pPr algn="ctr">
              <a:lnSpc>
                <a:spcPts val="5537"/>
              </a:lnSpc>
            </a:pPr>
            <a:r>
              <a:rPr lang="en-US" sz="3549">
                <a:solidFill>
                  <a:srgbClr val="000000"/>
                </a:solidFill>
                <a:latin typeface="DM Sans Bold"/>
              </a:rPr>
              <a:t>MODEL</a:t>
            </a:r>
          </a:p>
        </p:txBody>
      </p:sp>
      <p:sp>
        <p:nvSpPr>
          <p:cNvPr id="37" name="TextBox 37"/>
          <p:cNvSpPr txBox="1"/>
          <p:nvPr/>
        </p:nvSpPr>
        <p:spPr>
          <a:xfrm>
            <a:off x="14418251" y="5478453"/>
            <a:ext cx="4250246" cy="2043276"/>
          </a:xfrm>
          <a:prstGeom prst="rect">
            <a:avLst/>
          </a:prstGeom>
        </p:spPr>
        <p:txBody>
          <a:bodyPr lIns="0" tIns="0" rIns="0" bIns="0" rtlCol="0" anchor="t">
            <a:spAutoFit/>
          </a:bodyPr>
          <a:lstStyle/>
          <a:p>
            <a:pPr algn="ctr">
              <a:lnSpc>
                <a:spcPts val="5537"/>
              </a:lnSpc>
            </a:pPr>
            <a:r>
              <a:rPr lang="en-US" sz="3549">
                <a:solidFill>
                  <a:srgbClr val="000000"/>
                </a:solidFill>
                <a:latin typeface="DM Sans Bold"/>
              </a:rPr>
              <a:t>BUILDING APPLICATION INTERFACE</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TextBox 11"/>
          <p:cNvSpPr txBox="1"/>
          <p:nvPr/>
        </p:nvSpPr>
        <p:spPr>
          <a:xfrm>
            <a:off x="1047422" y="377293"/>
            <a:ext cx="8822997" cy="22821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Proposed Architecture</a:t>
            </a:r>
          </a:p>
        </p:txBody>
      </p:sp>
      <p:sp>
        <p:nvSpPr>
          <p:cNvPr id="12" name="TextBox 12"/>
          <p:cNvSpPr txBox="1"/>
          <p:nvPr/>
        </p:nvSpPr>
        <p:spPr>
          <a:xfrm>
            <a:off x="744232" y="2592808"/>
            <a:ext cx="13311752" cy="7812406"/>
          </a:xfrm>
          <a:prstGeom prst="rect">
            <a:avLst/>
          </a:prstGeom>
        </p:spPr>
        <p:txBody>
          <a:bodyPr lIns="0" tIns="0" rIns="0" bIns="0" rtlCol="0" anchor="t">
            <a:spAutoFit/>
          </a:bodyPr>
          <a:lstStyle/>
          <a:p>
            <a:pPr>
              <a:lnSpc>
                <a:spcPts val="4339"/>
              </a:lnSpc>
            </a:pPr>
            <a:r>
              <a:rPr lang="en-US" sz="3099">
                <a:solidFill>
                  <a:srgbClr val="000000"/>
                </a:solidFill>
                <a:latin typeface="DM Sans"/>
              </a:rPr>
              <a:t>InceptionV3 Model Architecture</a:t>
            </a:r>
          </a:p>
          <a:p>
            <a:pPr>
              <a:lnSpc>
                <a:spcPts val="4339"/>
              </a:lnSpc>
            </a:pPr>
            <a:r>
              <a:rPr lang="en-US" sz="3099">
                <a:solidFill>
                  <a:srgbClr val="000000"/>
                </a:solidFill>
                <a:latin typeface="DM Sans"/>
              </a:rPr>
              <a:t>InceptionV3 is a convolutional neural network (CNN) architecture known for its efficiency and high performance in image classification.</a:t>
            </a:r>
          </a:p>
          <a:p>
            <a:pPr>
              <a:lnSpc>
                <a:spcPts val="4339"/>
              </a:lnSpc>
            </a:pPr>
            <a:r>
              <a:rPr lang="en-US" sz="3099">
                <a:solidFill>
                  <a:srgbClr val="000000"/>
                </a:solidFill>
                <a:latin typeface="DM Sans"/>
              </a:rPr>
              <a:t>1. Stem Block:</a:t>
            </a:r>
          </a:p>
          <a:p>
            <a:pPr marL="669286" lvl="1" indent="-334643">
              <a:lnSpc>
                <a:spcPts val="4339"/>
              </a:lnSpc>
              <a:buFont typeface="Arial"/>
              <a:buChar char="•"/>
            </a:pPr>
            <a:r>
              <a:rPr lang="en-US" sz="3099">
                <a:solidFill>
                  <a:srgbClr val="000000"/>
                </a:solidFill>
                <a:latin typeface="DM Sans"/>
              </a:rPr>
              <a:t>This initial block processes the input image using several convolutional layers and pooling operations to extract low-level features.</a:t>
            </a:r>
          </a:p>
          <a:p>
            <a:pPr>
              <a:lnSpc>
                <a:spcPts val="4339"/>
              </a:lnSpc>
            </a:pPr>
            <a:r>
              <a:rPr lang="en-US" sz="3099">
                <a:solidFill>
                  <a:srgbClr val="000000"/>
                </a:solidFill>
                <a:latin typeface="DM Sans"/>
              </a:rPr>
              <a:t>2. Inception Modules:</a:t>
            </a:r>
          </a:p>
          <a:p>
            <a:pPr marL="669286" lvl="1" indent="-334643">
              <a:lnSpc>
                <a:spcPts val="4339"/>
              </a:lnSpc>
              <a:spcBef>
                <a:spcPct val="0"/>
              </a:spcBef>
              <a:buFont typeface="Arial"/>
              <a:buChar char="•"/>
            </a:pPr>
            <a:r>
              <a:rPr lang="en-US" sz="3099">
                <a:solidFill>
                  <a:srgbClr val="000000"/>
                </a:solidFill>
                <a:latin typeface="DM Sans"/>
              </a:rPr>
              <a:t>The core of the architecture consists of multiple Inception modules, each containing different convolutional layers and pooling operations arranged in parallel branches.</a:t>
            </a:r>
          </a:p>
          <a:p>
            <a:pPr>
              <a:lnSpc>
                <a:spcPts val="4899"/>
              </a:lnSpc>
              <a:spcBef>
                <a:spcPct val="0"/>
              </a:spcBef>
            </a:pPr>
            <a:r>
              <a:rPr lang="en-US" sz="3499">
                <a:solidFill>
                  <a:srgbClr val="000000"/>
                </a:solidFill>
                <a:latin typeface="DM Sans"/>
              </a:rPr>
              <a:t>These branches capture different sizes and orientations of features, allowing the network to learn a wider range of information.</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808073" y="962025"/>
            <a:ext cx="16671853" cy="9288781"/>
          </a:xfrm>
          <a:prstGeom prst="rect">
            <a:avLst/>
          </a:prstGeom>
        </p:spPr>
        <p:txBody>
          <a:bodyPr lIns="0" tIns="0" rIns="0" bIns="0" rtlCol="0" anchor="t">
            <a:spAutoFit/>
          </a:bodyPr>
          <a:lstStyle/>
          <a:p>
            <a:pPr marL="669286" lvl="1" indent="-334643">
              <a:lnSpc>
                <a:spcPts val="4339"/>
              </a:lnSpc>
              <a:buFont typeface="Arial"/>
              <a:buChar char="•"/>
            </a:pPr>
            <a:r>
              <a:rPr lang="en-US" sz="3099">
                <a:solidFill>
                  <a:srgbClr val="000000"/>
                </a:solidFill>
                <a:latin typeface="DM Sans"/>
              </a:rPr>
              <a:t>There are several types of Inception modules used throughout the network, each with slightly different configurations.</a:t>
            </a:r>
          </a:p>
          <a:p>
            <a:pPr>
              <a:lnSpc>
                <a:spcPts val="4339"/>
              </a:lnSpc>
            </a:pPr>
            <a:r>
              <a:rPr lang="en-US" sz="3099">
                <a:solidFill>
                  <a:srgbClr val="000000"/>
                </a:solidFill>
                <a:latin typeface="DM Sans"/>
              </a:rPr>
              <a:t>3. Reduction Blocks:</a:t>
            </a:r>
          </a:p>
          <a:p>
            <a:pPr marL="669286" lvl="1" indent="-334643">
              <a:lnSpc>
                <a:spcPts val="4339"/>
              </a:lnSpc>
              <a:buFont typeface="Arial"/>
              <a:buChar char="•"/>
            </a:pPr>
            <a:r>
              <a:rPr lang="en-US" sz="3099">
                <a:solidFill>
                  <a:srgbClr val="000000"/>
                </a:solidFill>
                <a:latin typeface="DM Sans"/>
              </a:rPr>
              <a:t>These blocks are inserted periodically to reduce the spatial dimensions of the feature maps while increasing the number of channels.</a:t>
            </a:r>
          </a:p>
          <a:p>
            <a:pPr marL="669286" lvl="1" indent="-334643">
              <a:lnSpc>
                <a:spcPts val="4339"/>
              </a:lnSpc>
              <a:buFont typeface="Arial"/>
              <a:buChar char="•"/>
            </a:pPr>
            <a:r>
              <a:rPr lang="en-US" sz="3099">
                <a:solidFill>
                  <a:srgbClr val="000000"/>
                </a:solidFill>
                <a:latin typeface="DM Sans"/>
              </a:rPr>
              <a:t>This helps control the network's size and complexity while maintaining its ability to learn complex features.</a:t>
            </a:r>
          </a:p>
          <a:p>
            <a:pPr>
              <a:lnSpc>
                <a:spcPts val="4339"/>
              </a:lnSpc>
            </a:pPr>
            <a:r>
              <a:rPr lang="en-US" sz="3099">
                <a:solidFill>
                  <a:srgbClr val="000000"/>
                </a:solidFill>
                <a:latin typeface="DM Sans"/>
              </a:rPr>
              <a:t>4. Auxiliary Classifier:</a:t>
            </a:r>
          </a:p>
          <a:p>
            <a:pPr marL="669286" lvl="1" indent="-334643">
              <a:lnSpc>
                <a:spcPts val="4339"/>
              </a:lnSpc>
              <a:buFont typeface="Arial"/>
              <a:buChar char="•"/>
            </a:pPr>
            <a:r>
              <a:rPr lang="en-US" sz="3099">
                <a:solidFill>
                  <a:srgbClr val="000000"/>
                </a:solidFill>
                <a:latin typeface="DM Sans"/>
              </a:rPr>
              <a:t>An additional classifier is added after one of the reduction blocks.</a:t>
            </a:r>
          </a:p>
          <a:p>
            <a:pPr marL="669286" lvl="1" indent="-334643">
              <a:lnSpc>
                <a:spcPts val="4339"/>
              </a:lnSpc>
              <a:spcBef>
                <a:spcPct val="0"/>
              </a:spcBef>
              <a:buFont typeface="Arial"/>
              <a:buChar char="•"/>
            </a:pPr>
            <a:r>
              <a:rPr lang="en-US" sz="3099">
                <a:solidFill>
                  <a:srgbClr val="000000"/>
                </a:solidFill>
                <a:latin typeface="DM Sans"/>
              </a:rPr>
              <a:t>This helps propagate information from earlier layers to the final classification layer, improving overall performance.</a:t>
            </a:r>
          </a:p>
          <a:p>
            <a:pPr>
              <a:lnSpc>
                <a:spcPts val="4339"/>
              </a:lnSpc>
              <a:spcBef>
                <a:spcPct val="0"/>
              </a:spcBef>
            </a:pPr>
            <a:r>
              <a:rPr lang="en-US" sz="3099">
                <a:solidFill>
                  <a:srgbClr val="000000"/>
                </a:solidFill>
                <a:latin typeface="DM Sans"/>
              </a:rPr>
              <a:t>5. Global Average Pooling and Classification:</a:t>
            </a:r>
          </a:p>
          <a:p>
            <a:pPr marL="669286" lvl="1" indent="-334643">
              <a:lnSpc>
                <a:spcPts val="4339"/>
              </a:lnSpc>
              <a:spcBef>
                <a:spcPct val="0"/>
              </a:spcBef>
              <a:buFont typeface="Arial"/>
              <a:buChar char="•"/>
            </a:pPr>
            <a:r>
              <a:rPr lang="en-US" sz="3099">
                <a:solidFill>
                  <a:srgbClr val="000000"/>
                </a:solidFill>
                <a:latin typeface="DM Sans"/>
              </a:rPr>
              <a:t>The final layers consist of global average pooling, which reduces the feature maps to a single vector per class.</a:t>
            </a:r>
          </a:p>
          <a:p>
            <a:pPr marL="669286" lvl="1" indent="-334643">
              <a:lnSpc>
                <a:spcPts val="4339"/>
              </a:lnSpc>
              <a:spcBef>
                <a:spcPct val="0"/>
              </a:spcBef>
              <a:buFont typeface="Arial"/>
              <a:buChar char="•"/>
            </a:pPr>
            <a:r>
              <a:rPr lang="en-US" sz="3099">
                <a:solidFill>
                  <a:srgbClr val="000000"/>
                </a:solidFill>
                <a:latin typeface="DM Sans"/>
              </a:rPr>
              <a:t>This vector is then fed into a fully connected layer for final classification.</a:t>
            </a:r>
          </a:p>
          <a:p>
            <a:pPr>
              <a:lnSpc>
                <a:spcPts val="4339"/>
              </a:lnSpc>
              <a:spcBef>
                <a:spcPct val="0"/>
              </a:spcBef>
            </a:pPr>
            <a:endParaRPr lang="en-US" sz="3099">
              <a:solidFill>
                <a:srgbClr val="000000"/>
              </a:solidFill>
              <a:latin typeface="DM Sans"/>
            </a:endParaRPr>
          </a:p>
          <a:p>
            <a:pPr>
              <a:lnSpc>
                <a:spcPts val="4899"/>
              </a:lnSpc>
              <a:spcBef>
                <a:spcPct val="0"/>
              </a:spcBef>
            </a:pPr>
            <a:endParaRPr lang="en-US" sz="3099">
              <a:solidFill>
                <a:srgbClr val="000000"/>
              </a:solidFill>
              <a:latin typeface="DM Sans"/>
            </a:endParaRPr>
          </a:p>
        </p:txBody>
      </p:sp>
    </p:spTree>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42004-CB91-995A-33EB-06F331DFBD4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AE1C434-0CBD-BEEB-3B99-797D2F48A534}"/>
              </a:ext>
            </a:extLst>
          </p:cNvPr>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a:extLst>
              <a:ext uri="{FF2B5EF4-FFF2-40B4-BE49-F238E27FC236}">
                <a16:creationId xmlns:a16="http://schemas.microsoft.com/office/drawing/2014/main" id="{D524ECFC-EB5A-887D-0209-BCE45B005317}"/>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8CA2538B-9714-2CB4-7346-E239A2D30800}"/>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2F2E28CF-8089-1F1D-245C-6585A4A009DB}"/>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a:extLst>
              <a:ext uri="{FF2B5EF4-FFF2-40B4-BE49-F238E27FC236}">
                <a16:creationId xmlns:a16="http://schemas.microsoft.com/office/drawing/2014/main" id="{2B56538B-F395-939F-A622-6245D5D89A7F}"/>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a:extLst>
              <a:ext uri="{FF2B5EF4-FFF2-40B4-BE49-F238E27FC236}">
                <a16:creationId xmlns:a16="http://schemas.microsoft.com/office/drawing/2014/main" id="{263A1B4B-26D9-D62F-8008-99C02C2027B8}"/>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a:extLst>
              <a:ext uri="{FF2B5EF4-FFF2-40B4-BE49-F238E27FC236}">
                <a16:creationId xmlns:a16="http://schemas.microsoft.com/office/drawing/2014/main" id="{E5626002-7A33-9F6A-0ACD-AC00D719263E}"/>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a:extLst>
              <a:ext uri="{FF2B5EF4-FFF2-40B4-BE49-F238E27FC236}">
                <a16:creationId xmlns:a16="http://schemas.microsoft.com/office/drawing/2014/main" id="{A006EF95-5DA2-8AD3-C275-AB56A267A638}"/>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a:extLst>
              <a:ext uri="{FF2B5EF4-FFF2-40B4-BE49-F238E27FC236}">
                <a16:creationId xmlns:a16="http://schemas.microsoft.com/office/drawing/2014/main" id="{BDB6EDFE-2ECC-3CB4-389D-D1595BC42883}"/>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a:extLst>
              <a:ext uri="{FF2B5EF4-FFF2-40B4-BE49-F238E27FC236}">
                <a16:creationId xmlns:a16="http://schemas.microsoft.com/office/drawing/2014/main" id="{9DD962DD-797C-E0D2-2971-C61EEC5C7357}"/>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a:extLst>
              <a:ext uri="{FF2B5EF4-FFF2-40B4-BE49-F238E27FC236}">
                <a16:creationId xmlns:a16="http://schemas.microsoft.com/office/drawing/2014/main" id="{9E275C16-5EAD-5028-E3C7-8C8002086D9E}"/>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a:extLst>
              <a:ext uri="{FF2B5EF4-FFF2-40B4-BE49-F238E27FC236}">
                <a16:creationId xmlns:a16="http://schemas.microsoft.com/office/drawing/2014/main" id="{236EAFB7-BE81-B349-ED64-6E3E45E24FF6}"/>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a:extLst>
              <a:ext uri="{FF2B5EF4-FFF2-40B4-BE49-F238E27FC236}">
                <a16:creationId xmlns:a16="http://schemas.microsoft.com/office/drawing/2014/main" id="{6A3DAD29-736C-B3EF-60A9-35F34D3B5BFA}"/>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a:extLst>
              <a:ext uri="{FF2B5EF4-FFF2-40B4-BE49-F238E27FC236}">
                <a16:creationId xmlns:a16="http://schemas.microsoft.com/office/drawing/2014/main" id="{609222B1-A174-3602-3C9E-8C728987C2F7}"/>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pic>
        <p:nvPicPr>
          <p:cNvPr id="1026" name="Picture 2" descr="Inception-v3 Explained | Papers With Code">
            <a:extLst>
              <a:ext uri="{FF2B5EF4-FFF2-40B4-BE49-F238E27FC236}">
                <a16:creationId xmlns:a16="http://schemas.microsoft.com/office/drawing/2014/main" id="{D77D1A1E-18D2-5F76-B253-E33DDA7DF01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42761" y="840653"/>
            <a:ext cx="16892538" cy="819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96854"/>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120428" y="774576"/>
            <a:ext cx="8092094"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Innovation</a:t>
            </a:r>
          </a:p>
        </p:txBody>
      </p:sp>
      <p:sp>
        <p:nvSpPr>
          <p:cNvPr id="6" name="TextBox 6"/>
          <p:cNvSpPr txBox="1"/>
          <p:nvPr/>
        </p:nvSpPr>
        <p:spPr>
          <a:xfrm>
            <a:off x="357754" y="2693341"/>
            <a:ext cx="10499333" cy="7507172"/>
          </a:xfrm>
          <a:prstGeom prst="rect">
            <a:avLst/>
          </a:prstGeom>
        </p:spPr>
        <p:txBody>
          <a:bodyPr lIns="0" tIns="0" rIns="0" bIns="0" rtlCol="0" anchor="t">
            <a:spAutoFit/>
          </a:bodyPr>
          <a:lstStyle/>
          <a:p>
            <a:pPr algn="ctr">
              <a:lnSpc>
                <a:spcPts val="7457"/>
              </a:lnSpc>
              <a:spcBef>
                <a:spcPct val="0"/>
              </a:spcBef>
            </a:pPr>
            <a:r>
              <a:rPr lang="en-US" sz="5326">
                <a:solidFill>
                  <a:srgbClr val="000000"/>
                </a:solidFill>
                <a:latin typeface="DM Sans"/>
              </a:rPr>
              <a:t>We have incorporated the Deep learning approach into the daily life’s real time application. And integrated the Machine learning model with development tool flask rather than commonly used javascript which acts as server side of the code</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509</Words>
  <Application>Microsoft Office PowerPoint</Application>
  <PresentationFormat>Custom</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DM Sans Bold</vt:lpstr>
      <vt:lpstr>DM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Arun kumar Jaladanki</cp:lastModifiedBy>
  <cp:revision>2</cp:revision>
  <dcterms:created xsi:type="dcterms:W3CDTF">2006-08-16T00:00:00Z</dcterms:created>
  <dcterms:modified xsi:type="dcterms:W3CDTF">2024-02-23T03:16:31Z</dcterms:modified>
  <dc:identifier>DAF9Qe-KijQ</dc:identifier>
</cp:coreProperties>
</file>