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7" r:id="rId2"/>
    <p:sldId id="258" r:id="rId3"/>
    <p:sldId id="288" r:id="rId4"/>
    <p:sldId id="293" r:id="rId5"/>
    <p:sldId id="295" r:id="rId6"/>
    <p:sldId id="290" r:id="rId7"/>
    <p:sldId id="291" r:id="rId8"/>
    <p:sldId id="292" r:id="rId9"/>
    <p:sldId id="294" r:id="rId10"/>
    <p:sldId id="270" r:id="rId11"/>
    <p:sldId id="296" r:id="rId12"/>
    <p:sldId id="297"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9911" autoAdjust="0"/>
  </p:normalViewPr>
  <p:slideViewPr>
    <p:cSldViewPr snapToGrid="0">
      <p:cViewPr varScale="1">
        <p:scale>
          <a:sx n="97" d="100"/>
          <a:sy n="97" d="100"/>
        </p:scale>
        <p:origin x="513" y="79"/>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6A198F-4EFC-417C-B383-5C8572F3E74A}" type="datetime1">
              <a:rPr lang="es-ES" smtClean="0"/>
              <a:t>27/11/2019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s-ES" smtClean="0"/>
              <a:t>‹Nº›</a:t>
            </a:fld>
            <a:endParaRPr lang="es-E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9176F5F-C6F2-480C-BB0D-ADB5CCE7FF6F}" type="datetime1">
              <a:rPr lang="es-ES" noProof="0" smtClean="0"/>
              <a:t>27/11/2019</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s-ES" noProof="0" smtClean="0"/>
              <a:t>‹Nº›</a:t>
            </a:fld>
            <a:endParaRPr lang="es-ES"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32674CE4-FBD8-4481-AEFB-CA53E599A745}" type="slidenum">
              <a:rPr lang="es-ES" smtClean="0"/>
              <a:t>1</a:t>
            </a:fld>
            <a:endParaRPr lang="es-E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171450" indent="-171450" rtl="0">
              <a:buFont typeface="Arial" panose="020B0604020202020204" pitchFamily="34" charset="0"/>
              <a:buChar char="•"/>
            </a:pPr>
            <a:r>
              <a:rPr lang="es-ES" dirty="0"/>
              <a:t>Cómo beneficiará la presentación a la audiencia: Los estudiantes adultos están más interesados en un asunto si saben cómo o por qué es importante para ellos.</a:t>
            </a:r>
          </a:p>
          <a:p>
            <a:pPr marL="171450" indent="-171450" rtl="0">
              <a:buFont typeface="Arial" panose="020B0604020202020204" pitchFamily="34" charset="0"/>
              <a:buChar char="•"/>
            </a:pPr>
            <a:r>
              <a:rPr lang="es-ES" dirty="0"/>
              <a:t>Nivel de experiencia del presentador en el asunto: Indique brevemente sus credenciales en este área o explique por qué deberían escucharle los participantes.</a:t>
            </a:r>
          </a:p>
        </p:txBody>
      </p:sp>
      <p:sp>
        <p:nvSpPr>
          <p:cNvPr id="4" name="Marcador de posición de número de diapositiva 3"/>
          <p:cNvSpPr>
            <a:spLocks noGrp="1"/>
          </p:cNvSpPr>
          <p:nvPr>
            <p:ph type="sldNum" sz="quarter" idx="10"/>
          </p:nvPr>
        </p:nvSpPr>
        <p:spPr/>
        <p:txBody>
          <a:bodyPr rtlCol="0"/>
          <a:lstStyle/>
          <a:p>
            <a:pPr rtl="0"/>
            <a:fld id="{CF2FD335-6D8E-486A-8F5F-DFC7325903FF}" type="slidenum">
              <a:rPr lang="es-ES" smtClean="0"/>
              <a:t>2</a:t>
            </a:fld>
            <a:endParaRPr lang="es-E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2674CE4-FBD8-4481-AEFB-CA53E599A745}" type="slidenum">
              <a:rPr lang="es-ES" smtClean="0"/>
              <a:t>10</a:t>
            </a:fld>
            <a:endParaRPr lang="es-ES" dirty="0"/>
          </a:p>
        </p:txBody>
      </p:sp>
    </p:spTree>
    <p:extLst>
      <p:ext uri="{BB962C8B-B14F-4D97-AF65-F5344CB8AC3E}">
        <p14:creationId xmlns:p14="http://schemas.microsoft.com/office/powerpoint/2010/main" val="136606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9" name="Rectángulo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3" name="Rectángulo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4" name="Rectángulo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5" name="Rectángulo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6" name="Rectángulo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7" name="Rectángulo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useBgFill="1">
        <p:nvSpPr>
          <p:cNvPr id="30" name="Rectángulo redondeado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useBgFill="1">
        <p:nvSpPr>
          <p:cNvPr id="31" name="Rectángulo redondeado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7" name="Rectángulo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10" name="Rectángulo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11" name="Rectángulo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8" name="Título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s-ES" noProof="0"/>
              <a:t>Haga clic para modificar el estilo de título del patrón</a:t>
            </a:r>
            <a:endParaRPr lang="es-ES" noProof="0" dirty="0"/>
          </a:p>
        </p:txBody>
      </p:sp>
      <p:sp>
        <p:nvSpPr>
          <p:cNvPr id="9" name="Subtítulo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s-ES" noProof="0" dirty="0"/>
              <a:t>Agregar un pie de página</a:t>
            </a:r>
          </a:p>
        </p:txBody>
      </p:sp>
      <p:sp>
        <p:nvSpPr>
          <p:cNvPr id="28" name="Marcador de posición de fecha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86417F97-85B5-4DF3-9DA8-D4AB40693E3C}" type="datetime1">
              <a:rPr lang="es-ES" noProof="0" smtClean="0"/>
              <a:t>27/11/2019</a:t>
            </a:fld>
            <a:endParaRPr lang="es-ES" noProof="0" dirty="0"/>
          </a:p>
        </p:txBody>
      </p:sp>
      <p:sp>
        <p:nvSpPr>
          <p:cNvPr id="29" name="Marcador de posición de número de diapositiva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1pPr>
              <a:defRPr/>
            </a:lvl1pPr>
            <a:lvl5pPr>
              <a:defRPr/>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A4CC2DEA-A5AA-4246-905F-B2A7DB1E9FBA}" type="datetime1">
              <a:rPr lang="es-ES" noProof="0" smtClean="0"/>
              <a:t>27/11/2019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9042400" y="1143000"/>
            <a:ext cx="2540000" cy="5448300"/>
          </a:xfrm>
        </p:spPr>
        <p:txBody>
          <a:bodyPr vert="eaVert" rtlCol="0"/>
          <a:lstStyle>
            <a:lvl1pPr>
              <a:defRPr/>
            </a:lvl1pPr>
          </a:lstStyle>
          <a:p>
            <a:pPr rtl="0"/>
            <a:r>
              <a:rPr lang="es-ES" noProof="0" dirty="0"/>
              <a:t>Editar el estilo de título del patrón</a:t>
            </a:r>
          </a:p>
        </p:txBody>
      </p:sp>
      <p:sp>
        <p:nvSpPr>
          <p:cNvPr id="3" name="Marcador de posición de texto vertical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15FFD29-8CA0-485C-8117-20771AA5DD5C}" type="datetime1">
              <a:rPr lang="es-ES" noProof="0" smtClean="0"/>
              <a:t>27/11/2019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1pPr>
              <a:defRPr/>
            </a:lvl1pPr>
            <a:lvl5pPr>
              <a:defRPr/>
            </a:lvl5pPr>
            <a:lvl6pPr>
              <a:defRPr/>
            </a:lvl6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1B2FA29-A00C-4219-B71E-8EB270912A5A}" type="datetime1">
              <a:rPr lang="es-ES" noProof="0" smtClean="0"/>
              <a:t>27/11/2019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s-ES" noProof="0"/>
              <a:t>Haga clic para modificar el estilo de título del patrón</a:t>
            </a:r>
            <a:endParaRPr kumimoji="0" lang="es-ES" noProof="0" dirty="0"/>
          </a:p>
        </p:txBody>
      </p:sp>
      <p:sp>
        <p:nvSpPr>
          <p:cNvPr id="3" name="Marcador de posición de texto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E135B734-56DF-4BB4-8FD1-E3FCE78458D7}" type="datetime1">
              <a:rPr lang="es-ES" noProof="0" smtClean="0"/>
              <a:t>27/11/2019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4D06457-012E-438B-BDFD-AEA65CBF58D0}" type="datetime1">
              <a:rPr lang="es-ES" noProof="0" smtClean="0"/>
              <a:t>27/11/2019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5" name="Marcador de posición de contenido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6" name="Marcador de posición de contenido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28" name="Marcador de posición de pie de página 27"/>
          <p:cNvSpPr>
            <a:spLocks noGrp="1"/>
          </p:cNvSpPr>
          <p:nvPr>
            <p:ph type="ftr" sz="quarter" idx="12"/>
          </p:nvPr>
        </p:nvSpPr>
        <p:spPr/>
        <p:txBody>
          <a:bodyPr rtlCol="0"/>
          <a:lstStyle/>
          <a:p>
            <a:pPr rtl="0"/>
            <a:r>
              <a:rPr lang="es-ES" noProof="0" dirty="0"/>
              <a:t>Agregar un pie de página</a:t>
            </a:r>
          </a:p>
        </p:txBody>
      </p:sp>
      <p:sp>
        <p:nvSpPr>
          <p:cNvPr id="26" name="Marcador de posición de fecha 25"/>
          <p:cNvSpPr>
            <a:spLocks noGrp="1"/>
          </p:cNvSpPr>
          <p:nvPr>
            <p:ph type="dt" sz="half" idx="10"/>
          </p:nvPr>
        </p:nvSpPr>
        <p:spPr/>
        <p:txBody>
          <a:bodyPr rtlCol="0"/>
          <a:lstStyle/>
          <a:p>
            <a:pPr rtl="0"/>
            <a:fld id="{BB2340CE-1A5B-4A7C-B595-8BD51C844E7A}" type="datetime1">
              <a:rPr lang="es-ES" noProof="0" smtClean="0"/>
              <a:t>27/11/2019</a:t>
            </a:fld>
            <a:endParaRPr lang="es-ES" noProof="0" dirty="0"/>
          </a:p>
        </p:txBody>
      </p:sp>
      <p:sp>
        <p:nvSpPr>
          <p:cNvPr id="27" name="Marcador de posición de número de diapositiva 26"/>
          <p:cNvSpPr>
            <a:spLocks noGrp="1"/>
          </p:cNvSpPr>
          <p:nvPr>
            <p:ph type="sldNum" sz="quarter" idx="11"/>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a:xfrm>
            <a:off x="7010400" y="612648"/>
            <a:ext cx="1767840" cy="457200"/>
          </a:xfrm>
        </p:spPr>
        <p:txBody>
          <a:bodyPr rtlCol="0"/>
          <a:lstStyle/>
          <a:p>
            <a:pPr rtl="0"/>
            <a:r>
              <a:rPr lang="es-ES" noProof="0" dirty="0"/>
              <a:t>Agregar un pie de página</a:t>
            </a:r>
          </a:p>
        </p:txBody>
      </p:sp>
      <p:sp>
        <p:nvSpPr>
          <p:cNvPr id="3" name="Marcador de posición de fecha 2"/>
          <p:cNvSpPr>
            <a:spLocks noGrp="1"/>
          </p:cNvSpPr>
          <p:nvPr>
            <p:ph type="dt" sz="half" idx="10"/>
          </p:nvPr>
        </p:nvSpPr>
        <p:spPr>
          <a:xfrm>
            <a:off x="8778240" y="612648"/>
            <a:ext cx="1276352" cy="457200"/>
          </a:xfrm>
        </p:spPr>
        <p:txBody>
          <a:bodyPr rtlCol="0"/>
          <a:lstStyle/>
          <a:p>
            <a:pPr rtl="0"/>
            <a:fld id="{54D02B1D-030D-4F26-A07C-776639793CF5}" type="datetime1">
              <a:rPr lang="es-ES" noProof="0" smtClean="0"/>
              <a:t>27/11/2019</a:t>
            </a:fld>
            <a:endParaRPr lang="es-ES" noProof="0" dirty="0"/>
          </a:p>
        </p:txBody>
      </p:sp>
      <p:sp>
        <p:nvSpPr>
          <p:cNvPr id="5" name="Marcador de posición de número de diapositiva 4"/>
          <p:cNvSpPr>
            <a:spLocks noGrp="1"/>
          </p:cNvSpPr>
          <p:nvPr>
            <p:ph type="sldNum" sz="quarter" idx="12"/>
          </p:nvPr>
        </p:nvSpPr>
        <p:spPr>
          <a:xfrm>
            <a:off x="10899648" y="2272"/>
            <a:ext cx="1016000" cy="365760"/>
          </a:xfr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37985FD4-9F71-4D50-AA16-39496B853D0F}" type="datetime1">
              <a:rPr lang="es-ES" noProof="0" smtClean="0"/>
              <a:t>27/11/2019</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s-ES" noProof="0" dirty="0"/>
              <a:t>Editar el estilo de título del patrón</a:t>
            </a:r>
          </a:p>
        </p:txBody>
      </p:sp>
      <p:sp>
        <p:nvSpPr>
          <p:cNvPr id="4" name="Marcador de posición de contenido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3" name="Marcador de posición de texto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0BF26D57-3CDE-4EF5-9217-57C6AF986DBE}" type="datetime1">
              <a:rPr lang="es-ES" noProof="0" smtClean="0"/>
              <a:t>27/11/2019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s-ES" noProof="0"/>
              <a:t>Haga clic en el icono para agregar una imagen</a:t>
            </a:r>
            <a:endParaRPr kumimoji="0" lang="es-ES" noProof="0" dirty="0"/>
          </a:p>
        </p:txBody>
      </p:sp>
      <p:sp>
        <p:nvSpPr>
          <p:cNvPr id="4" name="Marcador de posición de texto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6CC48F5D-D5B5-4EE7-950E-BC225CCE238E}" type="datetime1">
              <a:rPr lang="es-ES" noProof="0" smtClean="0"/>
              <a:t>27/11/2019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ángulo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9" name="Rectángulo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0" name="Rectángulo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1" name="Rectángulo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2" name="Rectángulo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useBgFill="1">
        <p:nvSpPr>
          <p:cNvPr id="33" name="Rectángulo redondeado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useBgFill="1">
        <p:nvSpPr>
          <p:cNvPr id="34" name="Rectángulo redondeado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5" name="Rectángulo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6" name="Rectángulo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7" name="Rectángulo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8" name="Rectángulo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39" name="Rectángulo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40" name="Rectángulo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22" name="Marcador de posición de título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609600" y="2249424"/>
            <a:ext cx="10972800" cy="4325112"/>
          </a:xfrm>
          <a:prstGeom prst="rect">
            <a:avLst/>
          </a:prstGeom>
        </p:spPr>
        <p:txBody>
          <a:bodyPr vert="horz"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3" name="Marcador de posición de pie de página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s-ES" noProof="0" dirty="0"/>
              <a:t>Agregar un pie de página</a:t>
            </a:r>
          </a:p>
        </p:txBody>
      </p:sp>
      <p:sp>
        <p:nvSpPr>
          <p:cNvPr id="14" name="Marcador de posición de fecha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C4E713A-AF16-4DFA-9FD5-F45AF21C99D5}" type="datetime1">
              <a:rPr lang="es-ES" noProof="0" smtClean="0"/>
              <a:t>27/11/2019</a:t>
            </a:fld>
            <a:endParaRPr lang="es-ES" noProof="0" dirty="0"/>
          </a:p>
        </p:txBody>
      </p:sp>
      <p:sp>
        <p:nvSpPr>
          <p:cNvPr id="23" name="Marcador de posición de número de diapositiva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sktop.arcgis.com/es/arcmap/10.3/tools/spatial-analyst-toolbox/how-slope-work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rtlCol="0"/>
          <a:lstStyle/>
          <a:p>
            <a:pPr rtl="0"/>
            <a:r>
              <a:rPr lang="es-ES" dirty="0"/>
              <a:t>Eduardo García Aráoz</a:t>
            </a:r>
          </a:p>
          <a:p>
            <a:pPr rtl="0"/>
            <a:endParaRPr lang="es-ES" dirty="0"/>
          </a:p>
        </p:txBody>
      </p:sp>
      <p:sp>
        <p:nvSpPr>
          <p:cNvPr id="4" name="Rectángulo 3">
            <a:extLst>
              <a:ext uri="{FF2B5EF4-FFF2-40B4-BE49-F238E27FC236}">
                <a16:creationId xmlns:a16="http://schemas.microsoft.com/office/drawing/2014/main" id="{37FDCCA8-AF48-4D68-A7C0-05D4D5853955}"/>
              </a:ext>
            </a:extLst>
          </p:cNvPr>
          <p:cNvSpPr/>
          <p:nvPr/>
        </p:nvSpPr>
        <p:spPr>
          <a:xfrm>
            <a:off x="609600" y="1053300"/>
            <a:ext cx="10972800" cy="2123658"/>
          </a:xfrm>
          <a:prstGeom prst="rect">
            <a:avLst/>
          </a:prstGeom>
        </p:spPr>
        <p:txBody>
          <a:bodyPr wrap="square">
            <a:spAutoFit/>
          </a:bodyPr>
          <a:lstStyle/>
          <a:p>
            <a:pPr algn="ctr"/>
            <a:r>
              <a:rPr lang="es-ES" sz="4400" dirty="0">
                <a:solidFill>
                  <a:schemeClr val="bg1"/>
                </a:solidFill>
                <a:latin typeface="+mj-lt"/>
                <a:ea typeface="+mj-ea"/>
                <a:cs typeface="+mj-cs"/>
              </a:rPr>
              <a:t>Taller</a:t>
            </a:r>
            <a:br>
              <a:rPr lang="es-AR" sz="4400" dirty="0">
                <a:solidFill>
                  <a:schemeClr val="bg1"/>
                </a:solidFill>
                <a:latin typeface="+mj-lt"/>
                <a:ea typeface="+mj-ea"/>
                <a:cs typeface="+mj-cs"/>
              </a:rPr>
            </a:br>
            <a:r>
              <a:rPr lang="es-AR" sz="4400" dirty="0">
                <a:solidFill>
                  <a:schemeClr val="bg1"/>
                </a:solidFill>
                <a:latin typeface="+mj-lt"/>
                <a:ea typeface="+mj-ea"/>
                <a:cs typeface="+mj-cs"/>
              </a:rPr>
              <a:t>Procesamiento de Imágenes en Python: </a:t>
            </a:r>
            <a:r>
              <a:rPr lang="es-AR" sz="4400" dirty="0" err="1">
                <a:solidFill>
                  <a:schemeClr val="bg1"/>
                </a:solidFill>
                <a:latin typeface="+mj-lt"/>
                <a:ea typeface="+mj-ea"/>
                <a:cs typeface="+mj-cs"/>
              </a:rPr>
              <a:t>Geomorfometría</a:t>
            </a:r>
            <a:r>
              <a:rPr lang="es-AR" sz="4400" dirty="0">
                <a:solidFill>
                  <a:schemeClr val="bg1"/>
                </a:solidFill>
                <a:latin typeface="+mj-lt"/>
                <a:ea typeface="+mj-ea"/>
                <a:cs typeface="+mj-cs"/>
              </a:rPr>
              <a:t> aplicada al análisis del paisaje</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US" dirty="0"/>
              <a:t>Topographic Position Index (TPI) </a:t>
            </a:r>
            <a:r>
              <a:rPr lang="en-US" dirty="0" err="1"/>
              <a:t>en</a:t>
            </a:r>
            <a:r>
              <a:rPr lang="en-US" dirty="0"/>
              <a:t> Python</a:t>
            </a:r>
            <a:endParaRPr lang="es-ES" dirty="0"/>
          </a:p>
        </p:txBody>
      </p:sp>
      <p:sp>
        <p:nvSpPr>
          <p:cNvPr id="3" name="Marcador de posición de contenido 2"/>
          <p:cNvSpPr>
            <a:spLocks noGrp="1"/>
          </p:cNvSpPr>
          <p:nvPr>
            <p:ph idx="1"/>
          </p:nvPr>
        </p:nvSpPr>
        <p:spPr>
          <a:xfrm>
            <a:off x="609600" y="2249424"/>
            <a:ext cx="6006860" cy="4325112"/>
          </a:xfrm>
        </p:spPr>
        <p:txBody>
          <a:bodyPr rtlCol="0">
            <a:normAutofit fontScale="85000" lnSpcReduction="10000"/>
          </a:bodyPr>
          <a:lstStyle/>
          <a:p>
            <a:r>
              <a:rPr lang="es-ES" dirty="0"/>
              <a:t>Para el calculo del TPI se utilizó un filtro de media (cv2.filter2D)</a:t>
            </a:r>
          </a:p>
          <a:p>
            <a:r>
              <a:rPr lang="es-ES" dirty="0"/>
              <a:t>Para el cálculo de la pendiente se utilizó un filtro de Sobel (cv2.Sobel)</a:t>
            </a:r>
          </a:p>
          <a:p>
            <a:r>
              <a:rPr lang="es-ES" dirty="0"/>
              <a:t>Para la normalización del TPI se utilizaron las funciones </a:t>
            </a:r>
            <a:r>
              <a:rPr lang="es-ES" dirty="0" err="1"/>
              <a:t>np.mean</a:t>
            </a:r>
            <a:r>
              <a:rPr lang="es-ES" dirty="0"/>
              <a:t> y </a:t>
            </a:r>
            <a:r>
              <a:rPr lang="es-ES" dirty="0" err="1"/>
              <a:t>np.std</a:t>
            </a:r>
            <a:endParaRPr lang="es-ES" dirty="0"/>
          </a:p>
          <a:p>
            <a:r>
              <a:rPr lang="es-ES" dirty="0"/>
              <a:t>Se incorporó un filtro de suavizado (cv2.filter2D) previo a la clasificación de las formas (en la práctica proporciona resultados más reales)</a:t>
            </a:r>
          </a:p>
          <a:p>
            <a:r>
              <a:rPr lang="es-ES" dirty="0"/>
              <a:t>Finalmente se clasifica el valor de cada píxel según las categorías de la figura.</a:t>
            </a:r>
          </a:p>
          <a:p>
            <a:endParaRPr lang="es-ES" dirty="0"/>
          </a:p>
          <a:p>
            <a:endParaRPr lang="es-ES" dirty="0"/>
          </a:p>
        </p:txBody>
      </p:sp>
      <p:pic>
        <p:nvPicPr>
          <p:cNvPr id="4" name="Imagen 3">
            <a:extLst>
              <a:ext uri="{FF2B5EF4-FFF2-40B4-BE49-F238E27FC236}">
                <a16:creationId xmlns:a16="http://schemas.microsoft.com/office/drawing/2014/main" id="{9364850B-D8A2-4400-B713-FB13D1559B10}"/>
              </a:ext>
            </a:extLst>
          </p:cNvPr>
          <p:cNvPicPr>
            <a:picLocks noChangeAspect="1"/>
          </p:cNvPicPr>
          <p:nvPr/>
        </p:nvPicPr>
        <p:blipFill>
          <a:blip r:embed="rId3"/>
          <a:stretch>
            <a:fillRect/>
          </a:stretch>
        </p:blipFill>
        <p:spPr>
          <a:xfrm>
            <a:off x="7114965" y="2646239"/>
            <a:ext cx="4467435" cy="3202470"/>
          </a:xfrm>
          <a:prstGeom prst="rect">
            <a:avLst/>
          </a:prstGeom>
        </p:spPr>
      </p:pic>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07B3-3DF9-4AFC-BB6F-B5D6F6F6DCC2}"/>
              </a:ext>
            </a:extLst>
          </p:cNvPr>
          <p:cNvSpPr>
            <a:spLocks noGrp="1"/>
          </p:cNvSpPr>
          <p:nvPr>
            <p:ph type="title"/>
          </p:nvPr>
        </p:nvSpPr>
        <p:spPr/>
        <p:txBody>
          <a:bodyPr/>
          <a:lstStyle/>
          <a:p>
            <a:r>
              <a:rPr lang="es-AR" dirty="0" err="1"/>
              <a:t>Biliografía</a:t>
            </a:r>
            <a:r>
              <a:rPr lang="es-AR" dirty="0"/>
              <a:t>:</a:t>
            </a:r>
          </a:p>
        </p:txBody>
      </p:sp>
      <p:sp>
        <p:nvSpPr>
          <p:cNvPr id="3" name="Marcador de contenido 2">
            <a:extLst>
              <a:ext uri="{FF2B5EF4-FFF2-40B4-BE49-F238E27FC236}">
                <a16:creationId xmlns:a16="http://schemas.microsoft.com/office/drawing/2014/main" id="{F48A9681-DB00-4369-B31A-141FF60AF5C7}"/>
              </a:ext>
            </a:extLst>
          </p:cNvPr>
          <p:cNvSpPr>
            <a:spLocks noGrp="1"/>
          </p:cNvSpPr>
          <p:nvPr>
            <p:ph idx="1"/>
          </p:nvPr>
        </p:nvSpPr>
        <p:spPr/>
        <p:txBody>
          <a:bodyPr/>
          <a:lstStyle/>
          <a:p>
            <a:r>
              <a:rPr lang="es-AR" dirty="0">
                <a:hlinkClick r:id="rId2"/>
              </a:rPr>
              <a:t>http://desktop.arcgis.com/es/arcmap/10.3/tools/spatial-analyst-toolbox/how-slope-works.htm</a:t>
            </a:r>
            <a:endParaRPr lang="es-AR" dirty="0"/>
          </a:p>
          <a:p>
            <a:r>
              <a:rPr lang="en-US" dirty="0"/>
              <a:t>Weiss, A. (2001, July). Topographic position and landforms analysis. In </a:t>
            </a:r>
            <a:r>
              <a:rPr lang="en-US" i="1" dirty="0"/>
              <a:t>Poster presentation, ESRI user conference, San Diego, CA</a:t>
            </a:r>
            <a:r>
              <a:rPr lang="en-US" dirty="0"/>
              <a:t> (Vol. 200).</a:t>
            </a:r>
          </a:p>
          <a:p>
            <a:r>
              <a:rPr lang="es-AR" dirty="0" err="1"/>
              <a:t>Jenness</a:t>
            </a:r>
            <a:r>
              <a:rPr lang="es-AR" dirty="0"/>
              <a:t>, J. 2006. </a:t>
            </a:r>
            <a:r>
              <a:rPr lang="es-AR" dirty="0" err="1"/>
              <a:t>Topographic</a:t>
            </a:r>
            <a:r>
              <a:rPr lang="es-AR" dirty="0"/>
              <a:t> Position </a:t>
            </a:r>
            <a:r>
              <a:rPr lang="es-AR" dirty="0" err="1"/>
              <a:t>Index</a:t>
            </a:r>
            <a:r>
              <a:rPr lang="es-AR" dirty="0"/>
              <a:t> (</a:t>
            </a:r>
            <a:r>
              <a:rPr lang="es-AR" dirty="0" err="1"/>
              <a:t>tpi_jen.avx</a:t>
            </a:r>
            <a:r>
              <a:rPr lang="es-AR" dirty="0"/>
              <a:t>) </a:t>
            </a:r>
            <a:r>
              <a:rPr lang="es-AR" dirty="0" err="1"/>
              <a:t>extension</a:t>
            </a:r>
            <a:r>
              <a:rPr lang="es-AR" dirty="0"/>
              <a:t> </a:t>
            </a:r>
            <a:r>
              <a:rPr lang="es-AR" dirty="0" err="1"/>
              <a:t>for</a:t>
            </a:r>
            <a:r>
              <a:rPr lang="es-AR" dirty="0"/>
              <a:t> </a:t>
            </a:r>
            <a:r>
              <a:rPr lang="es-AR" dirty="0" err="1"/>
              <a:t>ArcView</a:t>
            </a:r>
            <a:r>
              <a:rPr lang="es-AR" dirty="0"/>
              <a:t> 3.x, v. 1.2. </a:t>
            </a:r>
            <a:r>
              <a:rPr lang="es-AR" dirty="0" err="1"/>
              <a:t>Jenness</a:t>
            </a:r>
            <a:r>
              <a:rPr lang="es-AR" dirty="0"/>
              <a:t> </a:t>
            </a:r>
            <a:r>
              <a:rPr lang="es-AR" dirty="0" err="1"/>
              <a:t>Enterprises</a:t>
            </a:r>
            <a:r>
              <a:rPr lang="es-AR" dirty="0"/>
              <a:t>. </a:t>
            </a:r>
            <a:r>
              <a:rPr lang="es-AR" dirty="0" err="1"/>
              <a:t>Available</a:t>
            </a:r>
            <a:r>
              <a:rPr lang="es-AR" dirty="0"/>
              <a:t> at: http://www.jennessent.com/arcview/tpi.htm.</a:t>
            </a:r>
          </a:p>
        </p:txBody>
      </p:sp>
    </p:spTree>
    <p:extLst>
      <p:ext uri="{BB962C8B-B14F-4D97-AF65-F5344CB8AC3E}">
        <p14:creationId xmlns:p14="http://schemas.microsoft.com/office/powerpoint/2010/main" val="1161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FF9D2-0E82-4C94-ABDC-632813385061}"/>
              </a:ext>
            </a:extLst>
          </p:cNvPr>
          <p:cNvSpPr>
            <a:spLocks noGrp="1"/>
          </p:cNvSpPr>
          <p:nvPr>
            <p:ph type="title"/>
          </p:nvPr>
        </p:nvSpPr>
        <p:spPr>
          <a:xfrm>
            <a:off x="609600" y="2895600"/>
            <a:ext cx="10972800" cy="1066800"/>
          </a:xfrm>
        </p:spPr>
        <p:txBody>
          <a:bodyPr/>
          <a:lstStyle/>
          <a:p>
            <a:pPr algn="ctr"/>
            <a:r>
              <a:rPr lang="es-AR" dirty="0"/>
              <a:t>MUCHAS GRACIAS POR SU ATENCION</a:t>
            </a:r>
          </a:p>
        </p:txBody>
      </p:sp>
    </p:spTree>
    <p:extLst>
      <p:ext uri="{BB962C8B-B14F-4D97-AF65-F5344CB8AC3E}">
        <p14:creationId xmlns:p14="http://schemas.microsoft.com/office/powerpoint/2010/main" val="35667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Introducción</a:t>
            </a:r>
          </a:p>
        </p:txBody>
      </p:sp>
      <p:sp>
        <p:nvSpPr>
          <p:cNvPr id="3" name="Marcador de posición de contenido 2"/>
          <p:cNvSpPr>
            <a:spLocks noGrp="1"/>
          </p:cNvSpPr>
          <p:nvPr>
            <p:ph idx="1"/>
          </p:nvPr>
        </p:nvSpPr>
        <p:spPr/>
        <p:txBody>
          <a:bodyPr rtlCol="0">
            <a:normAutofit lnSpcReduction="10000"/>
          </a:bodyPr>
          <a:lstStyle/>
          <a:p>
            <a:pPr rtl="0"/>
            <a:r>
              <a:rPr lang="es-ES" dirty="0"/>
              <a:t>Se presenta la aplicación de los contenidos desarrollados durante el curso en la resolución de un problema geológico.</a:t>
            </a:r>
          </a:p>
          <a:p>
            <a:pPr rtl="0"/>
            <a:r>
              <a:rPr lang="es-ES" dirty="0"/>
              <a:t>El objetivo es clasificar las formas del paisaje (</a:t>
            </a:r>
            <a:r>
              <a:rPr lang="es-ES" dirty="0" err="1"/>
              <a:t>landforms</a:t>
            </a:r>
            <a:r>
              <a:rPr lang="es-ES" dirty="0"/>
              <a:t>) en base a la topografía.</a:t>
            </a:r>
          </a:p>
          <a:p>
            <a:r>
              <a:rPr lang="es-ES" dirty="0"/>
              <a:t>El método empleado ha sido desarrollado por </a:t>
            </a:r>
            <a:r>
              <a:rPr lang="es-AR" dirty="0"/>
              <a:t>Andrew Weiss (2001).</a:t>
            </a:r>
            <a:endParaRPr lang="es-ES" dirty="0"/>
          </a:p>
          <a:p>
            <a:r>
              <a:rPr lang="es-AR" dirty="0"/>
              <a:t>Andrew Weiss (2001), </a:t>
            </a:r>
            <a:r>
              <a:rPr lang="en-US" dirty="0"/>
              <a:t>describe el </a:t>
            </a:r>
            <a:r>
              <a:rPr lang="en-US" dirty="0" err="1"/>
              <a:t>concepto</a:t>
            </a:r>
            <a:r>
              <a:rPr lang="en-US" dirty="0"/>
              <a:t> del Topographic Position Index (TPI) y </a:t>
            </a:r>
            <a:r>
              <a:rPr lang="en-US" dirty="0" err="1"/>
              <a:t>cómo</a:t>
            </a:r>
            <a:r>
              <a:rPr lang="en-US" dirty="0"/>
              <a:t> </a:t>
            </a:r>
            <a:r>
              <a:rPr lang="en-US" dirty="0" err="1"/>
              <a:t>puede</a:t>
            </a:r>
            <a:r>
              <a:rPr lang="en-US" dirty="0"/>
              <a:t> ser </a:t>
            </a:r>
            <a:r>
              <a:rPr lang="en-US" dirty="0" err="1"/>
              <a:t>calculado</a:t>
            </a:r>
            <a:r>
              <a:rPr lang="en-US" dirty="0"/>
              <a:t>. </a:t>
            </a:r>
          </a:p>
          <a:p>
            <a:r>
              <a:rPr lang="en-US" dirty="0" err="1"/>
              <a:t>Usando</a:t>
            </a:r>
            <a:r>
              <a:rPr lang="en-US" dirty="0"/>
              <a:t> el TPI a </a:t>
            </a:r>
            <a:r>
              <a:rPr lang="en-US" dirty="0" err="1"/>
              <a:t>diferentes</a:t>
            </a:r>
            <a:r>
              <a:rPr lang="en-US" dirty="0"/>
              <a:t> </a:t>
            </a:r>
            <a:r>
              <a:rPr lang="en-US" dirty="0" err="1"/>
              <a:t>escalas</a:t>
            </a:r>
            <a:r>
              <a:rPr lang="en-US" dirty="0"/>
              <a:t>, y </a:t>
            </a:r>
            <a:r>
              <a:rPr lang="en-US" dirty="0" err="1"/>
              <a:t>adicinando</a:t>
            </a:r>
            <a:r>
              <a:rPr lang="en-US" dirty="0"/>
              <a:t> el </a:t>
            </a:r>
            <a:r>
              <a:rPr lang="en-US" dirty="0" err="1"/>
              <a:t>cálculo</a:t>
            </a:r>
            <a:r>
              <a:rPr lang="en-US" dirty="0"/>
              <a:t> de la </a:t>
            </a:r>
            <a:r>
              <a:rPr lang="en-US" dirty="0" err="1"/>
              <a:t>pendiente</a:t>
            </a:r>
            <a:r>
              <a:rPr lang="en-US" dirty="0"/>
              <a:t>, se </a:t>
            </a:r>
            <a:r>
              <a:rPr lang="en-US" dirty="0" err="1"/>
              <a:t>puede</a:t>
            </a:r>
            <a:r>
              <a:rPr lang="en-US" dirty="0"/>
              <a:t> </a:t>
            </a:r>
            <a:r>
              <a:rPr lang="en-US" dirty="0" err="1"/>
              <a:t>clasificar</a:t>
            </a:r>
            <a:r>
              <a:rPr lang="en-US" dirty="0"/>
              <a:t> el relieve </a:t>
            </a:r>
            <a:r>
              <a:rPr lang="en-US" dirty="0" err="1"/>
              <a:t>en</a:t>
            </a:r>
            <a:r>
              <a:rPr lang="en-US" dirty="0"/>
              <a:t> </a:t>
            </a:r>
            <a:r>
              <a:rPr lang="en-US" dirty="0" err="1"/>
              <a:t>diferentes</a:t>
            </a:r>
            <a:r>
              <a:rPr lang="en-US" dirty="0"/>
              <a:t> </a:t>
            </a:r>
            <a:r>
              <a:rPr lang="en-US" dirty="0" err="1"/>
              <a:t>categorías</a:t>
            </a:r>
            <a:r>
              <a:rPr lang="en-US" dirty="0"/>
              <a:t> de </a:t>
            </a:r>
            <a:r>
              <a:rPr lang="en-US" dirty="0" err="1"/>
              <a:t>paisaje</a:t>
            </a:r>
            <a:r>
              <a:rPr lang="en-US" dirty="0"/>
              <a:t> (</a:t>
            </a:r>
            <a:r>
              <a:rPr lang="en-US" dirty="0" err="1"/>
              <a:t>ej</a:t>
            </a:r>
            <a:r>
              <a:rPr lang="en-US" dirty="0"/>
              <a:t>.: </a:t>
            </a:r>
            <a:r>
              <a:rPr lang="en-US" dirty="0" err="1"/>
              <a:t>cañones</a:t>
            </a:r>
            <a:r>
              <a:rPr lang="en-US" dirty="0"/>
              <a:t>, </a:t>
            </a:r>
            <a:r>
              <a:rPr lang="en-US" dirty="0" err="1"/>
              <a:t>valles</a:t>
            </a:r>
            <a:r>
              <a:rPr lang="es-AR" dirty="0"/>
              <a:t>, planicies, laderas, mesetas, etc.).</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73EA1-8938-4565-95A3-C4123B368ADC}"/>
              </a:ext>
            </a:extLst>
          </p:cNvPr>
          <p:cNvSpPr>
            <a:spLocks noGrp="1"/>
          </p:cNvSpPr>
          <p:nvPr>
            <p:ph type="title"/>
          </p:nvPr>
        </p:nvSpPr>
        <p:spPr/>
        <p:txBody>
          <a:bodyPr/>
          <a:lstStyle/>
          <a:p>
            <a:r>
              <a:rPr lang="en-US" dirty="0"/>
              <a:t>Topographic Position Index (TPI)</a:t>
            </a:r>
            <a:endParaRPr lang="es-AR" dirty="0"/>
          </a:p>
        </p:txBody>
      </p:sp>
      <p:sp>
        <p:nvSpPr>
          <p:cNvPr id="3" name="Marcador de contenido 2">
            <a:extLst>
              <a:ext uri="{FF2B5EF4-FFF2-40B4-BE49-F238E27FC236}">
                <a16:creationId xmlns:a16="http://schemas.microsoft.com/office/drawing/2014/main" id="{48241C54-D0E7-4A2E-82E7-778D5600D043}"/>
              </a:ext>
            </a:extLst>
          </p:cNvPr>
          <p:cNvSpPr>
            <a:spLocks noGrp="1"/>
          </p:cNvSpPr>
          <p:nvPr>
            <p:ph idx="1"/>
          </p:nvPr>
        </p:nvSpPr>
        <p:spPr>
          <a:xfrm>
            <a:off x="609600" y="2249424"/>
            <a:ext cx="10972800" cy="1179576"/>
          </a:xfrm>
        </p:spPr>
        <p:txBody>
          <a:bodyPr>
            <a:normAutofit fontScale="55000" lnSpcReduction="20000"/>
          </a:bodyPr>
          <a:lstStyle/>
          <a:p>
            <a:pPr>
              <a:lnSpc>
                <a:spcPct val="120000"/>
              </a:lnSpc>
              <a:spcBef>
                <a:spcPts val="0"/>
              </a:spcBef>
            </a:pPr>
            <a:r>
              <a:rPr lang="es-ES" altLang="es-ES" sz="3000" dirty="0"/>
              <a:t>El TPI es la base del sistema de clasificación y es simplemente la diferencia entre un valor de elevación del pixel y la elevación media de los pixeles que lo rodean. </a:t>
            </a:r>
          </a:p>
          <a:p>
            <a:pPr>
              <a:lnSpc>
                <a:spcPct val="120000"/>
              </a:lnSpc>
              <a:spcBef>
                <a:spcPts val="0"/>
              </a:spcBef>
            </a:pPr>
            <a:r>
              <a:rPr lang="es-ES" altLang="es-ES" sz="3000" dirty="0"/>
              <a:t> Los valores positivos significan que el valor del pixel es mayor que su entorno mientras  que los valores negativos significan que es inferior. </a:t>
            </a:r>
          </a:p>
          <a:p>
            <a:endParaRPr lang="es-AR" dirty="0"/>
          </a:p>
        </p:txBody>
      </p:sp>
      <p:pic>
        <p:nvPicPr>
          <p:cNvPr id="7" name="Imagen 6">
            <a:extLst>
              <a:ext uri="{FF2B5EF4-FFF2-40B4-BE49-F238E27FC236}">
                <a16:creationId xmlns:a16="http://schemas.microsoft.com/office/drawing/2014/main" id="{2C77AE2F-FAC3-4C6B-B0D6-0705AD327847}"/>
              </a:ext>
            </a:extLst>
          </p:cNvPr>
          <p:cNvPicPr>
            <a:picLocks noChangeAspect="1"/>
          </p:cNvPicPr>
          <p:nvPr/>
        </p:nvPicPr>
        <p:blipFill>
          <a:blip r:embed="rId2"/>
          <a:stretch>
            <a:fillRect/>
          </a:stretch>
        </p:blipFill>
        <p:spPr>
          <a:xfrm>
            <a:off x="609600" y="3844550"/>
            <a:ext cx="6211188" cy="2353530"/>
          </a:xfrm>
          <a:prstGeom prst="rect">
            <a:avLst/>
          </a:prstGeom>
        </p:spPr>
      </p:pic>
      <p:pic>
        <p:nvPicPr>
          <p:cNvPr id="8" name="Picture 4">
            <a:extLst>
              <a:ext uri="{FF2B5EF4-FFF2-40B4-BE49-F238E27FC236}">
                <a16:creationId xmlns:a16="http://schemas.microsoft.com/office/drawing/2014/main" id="{43B6D80E-8019-426D-81D5-4B63EF256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804" y="4431527"/>
            <a:ext cx="4396596" cy="117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57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3055D-F2D8-4EA5-8447-A4E326F8ED1C}"/>
              </a:ext>
            </a:extLst>
          </p:cNvPr>
          <p:cNvSpPr>
            <a:spLocks noGrp="1"/>
          </p:cNvSpPr>
          <p:nvPr>
            <p:ph type="title"/>
          </p:nvPr>
        </p:nvSpPr>
        <p:spPr/>
        <p:txBody>
          <a:bodyPr/>
          <a:lstStyle/>
          <a:p>
            <a:r>
              <a:rPr lang="en-US" dirty="0"/>
              <a:t>Topographic Position Index (TPI) + Slope</a:t>
            </a:r>
            <a:endParaRPr lang="es-AR" dirty="0"/>
          </a:p>
        </p:txBody>
      </p:sp>
      <p:sp>
        <p:nvSpPr>
          <p:cNvPr id="3" name="Marcador de contenido 2">
            <a:extLst>
              <a:ext uri="{FF2B5EF4-FFF2-40B4-BE49-F238E27FC236}">
                <a16:creationId xmlns:a16="http://schemas.microsoft.com/office/drawing/2014/main" id="{F0F9503F-F50D-4B93-BD4B-09A23A5BB719}"/>
              </a:ext>
            </a:extLst>
          </p:cNvPr>
          <p:cNvSpPr>
            <a:spLocks noGrp="1"/>
          </p:cNvSpPr>
          <p:nvPr>
            <p:ph idx="1"/>
          </p:nvPr>
        </p:nvSpPr>
        <p:spPr>
          <a:xfrm>
            <a:off x="609600" y="2249424"/>
            <a:ext cx="5325374" cy="4325112"/>
          </a:xfrm>
        </p:spPr>
        <p:txBody>
          <a:bodyPr>
            <a:normAutofit fontScale="77500" lnSpcReduction="20000"/>
          </a:bodyPr>
          <a:lstStyle/>
          <a:p>
            <a:pPr>
              <a:lnSpc>
                <a:spcPct val="120000"/>
              </a:lnSpc>
              <a:spcBef>
                <a:spcPts val="0"/>
              </a:spcBef>
            </a:pPr>
            <a:r>
              <a:rPr lang="es-ES" altLang="es-ES" dirty="0"/>
              <a:t>Los valores de TPI cercanos a cero podrían significar tanto un área plana o una zona de ladera en la que la pendiente no cambie.</a:t>
            </a:r>
          </a:p>
          <a:p>
            <a:pPr>
              <a:lnSpc>
                <a:spcPct val="120000"/>
              </a:lnSpc>
              <a:spcBef>
                <a:spcPts val="0"/>
              </a:spcBef>
            </a:pPr>
            <a:r>
              <a:rPr lang="es-ES" altLang="es-ES" dirty="0"/>
              <a:t>Para discriminar estas situaciones se puede utilizar la pendiente del pixel para clasificar el pixel respecto a su posición en la pendiente. Si la pendiente es alta, entonces es probable que este ubicado cerca de la cima de una colina o cresta. Valores bajos sugieren que el pixel esta cerca o en el fondo de un valle . </a:t>
            </a:r>
          </a:p>
          <a:p>
            <a:endParaRPr lang="es-AR" dirty="0"/>
          </a:p>
        </p:txBody>
      </p:sp>
      <p:pic>
        <p:nvPicPr>
          <p:cNvPr id="5" name="Picture 3">
            <a:extLst>
              <a:ext uri="{FF2B5EF4-FFF2-40B4-BE49-F238E27FC236}">
                <a16:creationId xmlns:a16="http://schemas.microsoft.com/office/drawing/2014/main" id="{14C6DF74-ACE5-4263-BF1A-82B239398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042" y="2209798"/>
            <a:ext cx="4724573" cy="43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66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3055D-F2D8-4EA5-8447-A4E326F8ED1C}"/>
              </a:ext>
            </a:extLst>
          </p:cNvPr>
          <p:cNvSpPr>
            <a:spLocks noGrp="1"/>
          </p:cNvSpPr>
          <p:nvPr>
            <p:ph type="title"/>
          </p:nvPr>
        </p:nvSpPr>
        <p:spPr/>
        <p:txBody>
          <a:bodyPr/>
          <a:lstStyle/>
          <a:p>
            <a:r>
              <a:rPr lang="en-US" dirty="0"/>
              <a:t>Topographic Position Index (TPI) + Slope</a:t>
            </a:r>
            <a:endParaRPr lang="es-AR" dirty="0"/>
          </a:p>
        </p:txBody>
      </p:sp>
      <p:sp>
        <p:nvSpPr>
          <p:cNvPr id="3" name="Marcador de contenido 2">
            <a:extLst>
              <a:ext uri="{FF2B5EF4-FFF2-40B4-BE49-F238E27FC236}">
                <a16:creationId xmlns:a16="http://schemas.microsoft.com/office/drawing/2014/main" id="{F0F9503F-F50D-4B93-BD4B-09A23A5BB719}"/>
              </a:ext>
            </a:extLst>
          </p:cNvPr>
          <p:cNvSpPr>
            <a:spLocks noGrp="1"/>
          </p:cNvSpPr>
          <p:nvPr>
            <p:ph idx="1"/>
          </p:nvPr>
        </p:nvSpPr>
        <p:spPr>
          <a:xfrm>
            <a:off x="609600" y="2249424"/>
            <a:ext cx="10972800" cy="1520319"/>
          </a:xfrm>
        </p:spPr>
        <p:txBody>
          <a:bodyPr>
            <a:normAutofit fontScale="77500" lnSpcReduction="20000"/>
          </a:bodyPr>
          <a:lstStyle/>
          <a:p>
            <a:pPr>
              <a:lnSpc>
                <a:spcPct val="120000"/>
              </a:lnSpc>
              <a:spcBef>
                <a:spcPts val="0"/>
              </a:spcBef>
            </a:pPr>
            <a:r>
              <a:rPr lang="es-AR" dirty="0"/>
              <a:t>El algoritmo de la pendiente calcula para cada celda la tasa máxima de cambio del valor de esa celda a sus vecinas. Básicamente, el cambio máximo en la elevación sobre la distancia entre la celda y sus ocho vecinas identifica el descenso cuesta abajo más empinado desde la celda:</a:t>
            </a:r>
          </a:p>
        </p:txBody>
      </p:sp>
      <p:sp>
        <p:nvSpPr>
          <p:cNvPr id="4" name="Rectángulo 3">
            <a:extLst>
              <a:ext uri="{FF2B5EF4-FFF2-40B4-BE49-F238E27FC236}">
                <a16:creationId xmlns:a16="http://schemas.microsoft.com/office/drawing/2014/main" id="{2F035C03-75A3-414A-BAA3-AFA3D3ECD620}"/>
              </a:ext>
            </a:extLst>
          </p:cNvPr>
          <p:cNvSpPr/>
          <p:nvPr/>
        </p:nvSpPr>
        <p:spPr>
          <a:xfrm>
            <a:off x="2202611" y="3769743"/>
            <a:ext cx="7786777" cy="369332"/>
          </a:xfrm>
          <a:prstGeom prst="rect">
            <a:avLst/>
          </a:prstGeom>
          <a:ln>
            <a:solidFill>
              <a:srgbClr val="FF0000"/>
            </a:solidFill>
          </a:ln>
        </p:spPr>
        <p:txBody>
          <a:bodyPr wrap="square">
            <a:spAutoFit/>
          </a:bodyPr>
          <a:lstStyle/>
          <a:p>
            <a:r>
              <a:rPr lang="es-AR" dirty="0" err="1">
                <a:solidFill>
                  <a:srgbClr val="4D4D4D"/>
                </a:solidFill>
                <a:latin typeface="Consolas" panose="020B0609020204030204" pitchFamily="49" charset="0"/>
              </a:rPr>
              <a:t>s</a:t>
            </a:r>
            <a:r>
              <a:rPr lang="es-AR" i="1" dirty="0" err="1">
                <a:solidFill>
                  <a:srgbClr val="4D4D4D"/>
                </a:solidFill>
                <a:latin typeface="&amp;quot"/>
              </a:rPr>
              <a:t>lope_degrees</a:t>
            </a:r>
            <a:r>
              <a:rPr lang="es-AR" dirty="0">
                <a:solidFill>
                  <a:srgbClr val="4D4D4D"/>
                </a:solidFill>
                <a:latin typeface="Consolas" panose="020B0609020204030204" pitchFamily="49" charset="0"/>
              </a:rPr>
              <a:t> = ATAN ( √ ([</a:t>
            </a:r>
            <a:r>
              <a:rPr lang="es-AR" dirty="0" err="1">
                <a:solidFill>
                  <a:srgbClr val="4D4D4D"/>
                </a:solidFill>
                <a:latin typeface="Consolas" panose="020B0609020204030204" pitchFamily="49" charset="0"/>
              </a:rPr>
              <a:t>dz</a:t>
            </a:r>
            <a:r>
              <a:rPr lang="es-AR" dirty="0">
                <a:solidFill>
                  <a:srgbClr val="4D4D4D"/>
                </a:solidFill>
                <a:latin typeface="Consolas" panose="020B0609020204030204" pitchFamily="49" charset="0"/>
              </a:rPr>
              <a:t>/</a:t>
            </a:r>
            <a:r>
              <a:rPr lang="es-AR" dirty="0" err="1">
                <a:solidFill>
                  <a:srgbClr val="4D4D4D"/>
                </a:solidFill>
                <a:latin typeface="Consolas" panose="020B0609020204030204" pitchFamily="49" charset="0"/>
              </a:rPr>
              <a:t>dx</a:t>
            </a:r>
            <a:r>
              <a:rPr lang="es-AR" dirty="0">
                <a:solidFill>
                  <a:srgbClr val="4D4D4D"/>
                </a:solidFill>
                <a:latin typeface="Consolas" panose="020B0609020204030204" pitchFamily="49" charset="0"/>
              </a:rPr>
              <a:t>]</a:t>
            </a:r>
            <a:r>
              <a:rPr lang="es-AR" baseline="30000" dirty="0">
                <a:solidFill>
                  <a:srgbClr val="4D4D4D"/>
                </a:solidFill>
                <a:latin typeface="&amp;quot"/>
              </a:rPr>
              <a:t>2</a:t>
            </a:r>
            <a:r>
              <a:rPr lang="es-AR" dirty="0">
                <a:solidFill>
                  <a:srgbClr val="4D4D4D"/>
                </a:solidFill>
                <a:latin typeface="Consolas" panose="020B0609020204030204" pitchFamily="49" charset="0"/>
              </a:rPr>
              <a:t> + [</a:t>
            </a:r>
            <a:r>
              <a:rPr lang="es-AR" dirty="0" err="1">
                <a:solidFill>
                  <a:srgbClr val="4D4D4D"/>
                </a:solidFill>
                <a:latin typeface="Consolas" panose="020B0609020204030204" pitchFamily="49" charset="0"/>
              </a:rPr>
              <a:t>dz</a:t>
            </a:r>
            <a:r>
              <a:rPr lang="es-AR" dirty="0">
                <a:solidFill>
                  <a:srgbClr val="4D4D4D"/>
                </a:solidFill>
                <a:latin typeface="Consolas" panose="020B0609020204030204" pitchFamily="49" charset="0"/>
              </a:rPr>
              <a:t>/</a:t>
            </a:r>
            <a:r>
              <a:rPr lang="es-AR" dirty="0" err="1">
                <a:solidFill>
                  <a:srgbClr val="4D4D4D"/>
                </a:solidFill>
                <a:latin typeface="Consolas" panose="020B0609020204030204" pitchFamily="49" charset="0"/>
              </a:rPr>
              <a:t>dy</a:t>
            </a:r>
            <a:r>
              <a:rPr lang="es-AR" dirty="0">
                <a:solidFill>
                  <a:srgbClr val="4D4D4D"/>
                </a:solidFill>
                <a:latin typeface="Consolas" panose="020B0609020204030204" pitchFamily="49" charset="0"/>
              </a:rPr>
              <a:t>]</a:t>
            </a:r>
            <a:r>
              <a:rPr lang="es-AR" baseline="30000" dirty="0">
                <a:solidFill>
                  <a:srgbClr val="4D4D4D"/>
                </a:solidFill>
                <a:latin typeface="&amp;quot"/>
              </a:rPr>
              <a:t>2</a:t>
            </a:r>
            <a:r>
              <a:rPr lang="es-AR" dirty="0">
                <a:solidFill>
                  <a:srgbClr val="4D4D4D"/>
                </a:solidFill>
                <a:latin typeface="Consolas" panose="020B0609020204030204" pitchFamily="49" charset="0"/>
              </a:rPr>
              <a:t>) ) * 57.29578</a:t>
            </a:r>
            <a:endParaRPr lang="es-AR" dirty="0"/>
          </a:p>
        </p:txBody>
      </p:sp>
      <p:pic>
        <p:nvPicPr>
          <p:cNvPr id="6" name="Imagen 5">
            <a:extLst>
              <a:ext uri="{FF2B5EF4-FFF2-40B4-BE49-F238E27FC236}">
                <a16:creationId xmlns:a16="http://schemas.microsoft.com/office/drawing/2014/main" id="{11E32079-03CA-4524-843A-DC3E13CC7D47}"/>
              </a:ext>
            </a:extLst>
          </p:cNvPr>
          <p:cNvPicPr>
            <a:picLocks noChangeAspect="1"/>
          </p:cNvPicPr>
          <p:nvPr/>
        </p:nvPicPr>
        <p:blipFill rotWithShape="1">
          <a:blip r:embed="rId2"/>
          <a:srcRect l="35377" t="41132" r="56911" b="45609"/>
          <a:stretch/>
        </p:blipFill>
        <p:spPr>
          <a:xfrm>
            <a:off x="1322717" y="4599335"/>
            <a:ext cx="1759788" cy="1701773"/>
          </a:xfrm>
          <a:prstGeom prst="rect">
            <a:avLst/>
          </a:prstGeom>
        </p:spPr>
      </p:pic>
      <p:sp>
        <p:nvSpPr>
          <p:cNvPr id="7" name="Rectángulo 6">
            <a:extLst>
              <a:ext uri="{FF2B5EF4-FFF2-40B4-BE49-F238E27FC236}">
                <a16:creationId xmlns:a16="http://schemas.microsoft.com/office/drawing/2014/main" id="{81E8F837-1D04-4FF5-BAEF-112F2D2E05BA}"/>
              </a:ext>
            </a:extLst>
          </p:cNvPr>
          <p:cNvSpPr/>
          <p:nvPr/>
        </p:nvSpPr>
        <p:spPr>
          <a:xfrm>
            <a:off x="3324045" y="4920730"/>
            <a:ext cx="7355458" cy="369332"/>
          </a:xfrm>
          <a:prstGeom prst="rect">
            <a:avLst/>
          </a:prstGeom>
        </p:spPr>
        <p:txBody>
          <a:bodyPr wrap="square">
            <a:spAutoFit/>
          </a:bodyPr>
          <a:lstStyle/>
          <a:p>
            <a:r>
              <a:rPr lang="es-AR" dirty="0">
                <a:solidFill>
                  <a:srgbClr val="4D4D4D"/>
                </a:solidFill>
                <a:latin typeface="Consolas" panose="020B0609020204030204" pitchFamily="49" charset="0"/>
              </a:rPr>
              <a:t>[</a:t>
            </a:r>
            <a:r>
              <a:rPr lang="es-AR" dirty="0" err="1">
                <a:solidFill>
                  <a:srgbClr val="4D4D4D"/>
                </a:solidFill>
                <a:latin typeface="Consolas" panose="020B0609020204030204" pitchFamily="49" charset="0"/>
              </a:rPr>
              <a:t>dz</a:t>
            </a:r>
            <a:r>
              <a:rPr lang="es-AR" dirty="0">
                <a:solidFill>
                  <a:srgbClr val="4D4D4D"/>
                </a:solidFill>
                <a:latin typeface="Consolas" panose="020B0609020204030204" pitchFamily="49" charset="0"/>
              </a:rPr>
              <a:t>/</a:t>
            </a:r>
            <a:r>
              <a:rPr lang="es-AR" dirty="0" err="1">
                <a:solidFill>
                  <a:srgbClr val="4D4D4D"/>
                </a:solidFill>
                <a:latin typeface="Consolas" panose="020B0609020204030204" pitchFamily="49" charset="0"/>
              </a:rPr>
              <a:t>dx</a:t>
            </a:r>
            <a:r>
              <a:rPr lang="es-AR" dirty="0">
                <a:solidFill>
                  <a:srgbClr val="4D4D4D"/>
                </a:solidFill>
                <a:latin typeface="Consolas" panose="020B0609020204030204" pitchFamily="49" charset="0"/>
              </a:rPr>
              <a:t>] = ((</a:t>
            </a:r>
            <a:r>
              <a:rPr lang="es-AR" i="1" dirty="0">
                <a:solidFill>
                  <a:srgbClr val="4D4D4D"/>
                </a:solidFill>
                <a:latin typeface="Consolas" panose="020B0609020204030204" pitchFamily="49" charset="0"/>
              </a:rPr>
              <a:t>c</a:t>
            </a:r>
            <a:r>
              <a:rPr lang="es-AR" dirty="0">
                <a:solidFill>
                  <a:srgbClr val="4D4D4D"/>
                </a:solidFill>
                <a:latin typeface="Consolas" panose="020B0609020204030204" pitchFamily="49" charset="0"/>
              </a:rPr>
              <a:t> + 2</a:t>
            </a:r>
            <a:r>
              <a:rPr lang="es-AR" i="1" dirty="0">
                <a:solidFill>
                  <a:srgbClr val="4D4D4D"/>
                </a:solidFill>
                <a:latin typeface="Consolas" panose="020B0609020204030204" pitchFamily="49" charset="0"/>
              </a:rPr>
              <a:t>f</a:t>
            </a:r>
            <a:r>
              <a:rPr lang="es-AR" dirty="0">
                <a:solidFill>
                  <a:srgbClr val="4D4D4D"/>
                </a:solidFill>
                <a:latin typeface="Consolas" panose="020B0609020204030204" pitchFamily="49" charset="0"/>
              </a:rPr>
              <a:t> + </a:t>
            </a:r>
            <a:r>
              <a:rPr lang="es-AR" i="1" dirty="0">
                <a:solidFill>
                  <a:srgbClr val="4D4D4D"/>
                </a:solidFill>
                <a:latin typeface="Consolas" panose="020B0609020204030204" pitchFamily="49" charset="0"/>
              </a:rPr>
              <a:t>i</a:t>
            </a:r>
            <a:r>
              <a:rPr lang="es-AR" dirty="0">
                <a:solidFill>
                  <a:srgbClr val="4D4D4D"/>
                </a:solidFill>
                <a:latin typeface="Consolas" panose="020B0609020204030204" pitchFamily="49" charset="0"/>
              </a:rPr>
              <a:t>) - (</a:t>
            </a:r>
            <a:r>
              <a:rPr lang="es-AR" i="1" dirty="0">
                <a:solidFill>
                  <a:srgbClr val="4D4D4D"/>
                </a:solidFill>
                <a:latin typeface="Consolas" panose="020B0609020204030204" pitchFamily="49" charset="0"/>
              </a:rPr>
              <a:t>a</a:t>
            </a:r>
            <a:r>
              <a:rPr lang="es-AR" dirty="0">
                <a:solidFill>
                  <a:srgbClr val="4D4D4D"/>
                </a:solidFill>
                <a:latin typeface="Consolas" panose="020B0609020204030204" pitchFamily="49" charset="0"/>
              </a:rPr>
              <a:t> + 2</a:t>
            </a:r>
            <a:r>
              <a:rPr lang="es-AR" i="1" dirty="0">
                <a:solidFill>
                  <a:srgbClr val="4D4D4D"/>
                </a:solidFill>
                <a:latin typeface="Consolas" panose="020B0609020204030204" pitchFamily="49" charset="0"/>
              </a:rPr>
              <a:t>d</a:t>
            </a:r>
            <a:r>
              <a:rPr lang="es-AR" dirty="0">
                <a:solidFill>
                  <a:srgbClr val="4D4D4D"/>
                </a:solidFill>
                <a:latin typeface="Consolas" panose="020B0609020204030204" pitchFamily="49" charset="0"/>
              </a:rPr>
              <a:t> + </a:t>
            </a:r>
            <a:r>
              <a:rPr lang="es-AR" i="1" dirty="0">
                <a:solidFill>
                  <a:srgbClr val="4D4D4D"/>
                </a:solidFill>
                <a:latin typeface="Consolas" panose="020B0609020204030204" pitchFamily="49" charset="0"/>
              </a:rPr>
              <a:t>g</a:t>
            </a:r>
            <a:r>
              <a:rPr lang="es-AR" dirty="0">
                <a:solidFill>
                  <a:srgbClr val="4D4D4D"/>
                </a:solidFill>
                <a:latin typeface="Consolas" panose="020B0609020204030204" pitchFamily="49" charset="0"/>
              </a:rPr>
              <a:t>) / (8 * </a:t>
            </a:r>
            <a:r>
              <a:rPr lang="es-AR" i="1" dirty="0" err="1">
                <a:solidFill>
                  <a:srgbClr val="4D4D4D"/>
                </a:solidFill>
                <a:latin typeface="Consolas" panose="020B0609020204030204" pitchFamily="49" charset="0"/>
              </a:rPr>
              <a:t>x_cellsize</a:t>
            </a:r>
            <a:r>
              <a:rPr lang="es-AR" dirty="0">
                <a:solidFill>
                  <a:srgbClr val="4D4D4D"/>
                </a:solidFill>
                <a:latin typeface="Consolas" panose="020B0609020204030204" pitchFamily="49" charset="0"/>
              </a:rPr>
              <a:t>)</a:t>
            </a:r>
            <a:endParaRPr lang="es-AR" dirty="0">
              <a:latin typeface="Consolas" panose="020B0609020204030204" pitchFamily="49" charset="0"/>
            </a:endParaRPr>
          </a:p>
        </p:txBody>
      </p:sp>
      <p:sp>
        <p:nvSpPr>
          <p:cNvPr id="8" name="Rectangle 2">
            <a:extLst>
              <a:ext uri="{FF2B5EF4-FFF2-40B4-BE49-F238E27FC236}">
                <a16:creationId xmlns:a16="http://schemas.microsoft.com/office/drawing/2014/main" id="{21B616D1-FC89-4F49-93A6-0C6102A71B6A}"/>
              </a:ext>
            </a:extLst>
          </p:cNvPr>
          <p:cNvSpPr>
            <a:spLocks noChangeArrowheads="1"/>
          </p:cNvSpPr>
          <p:nvPr/>
        </p:nvSpPr>
        <p:spPr bwMode="auto">
          <a:xfrm>
            <a:off x="3358553" y="5450222"/>
            <a:ext cx="7320950" cy="579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9962"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tx1"/>
                </a:solidFill>
                <a:effectLst/>
                <a:latin typeface="Consolas" panose="020B0609020204030204" pitchFamily="49" charset="0"/>
              </a:rPr>
              <a:t>[</a:t>
            </a:r>
            <a:r>
              <a:rPr kumimoji="0" lang="es-AR" altLang="es-AR" b="0" i="0" u="none" strike="noStrike" cap="none" normalizeH="0" baseline="0" dirty="0" err="1">
                <a:ln>
                  <a:noFill/>
                </a:ln>
                <a:solidFill>
                  <a:schemeClr val="tx1"/>
                </a:solidFill>
                <a:effectLst/>
                <a:latin typeface="Consolas" panose="020B0609020204030204" pitchFamily="49" charset="0"/>
              </a:rPr>
              <a:t>dz</a:t>
            </a:r>
            <a:r>
              <a:rPr kumimoji="0" lang="es-AR" altLang="es-AR" b="0" i="0" u="none" strike="noStrike" cap="none" normalizeH="0" baseline="0" dirty="0">
                <a:ln>
                  <a:noFill/>
                </a:ln>
                <a:solidFill>
                  <a:schemeClr val="tx1"/>
                </a:solidFill>
                <a:effectLst/>
                <a:latin typeface="Consolas" panose="020B0609020204030204" pitchFamily="49" charset="0"/>
              </a:rPr>
              <a:t>/</a:t>
            </a:r>
            <a:r>
              <a:rPr kumimoji="0" lang="es-AR" altLang="es-AR" b="0" i="0" u="none" strike="noStrike" cap="none" normalizeH="0" baseline="0" dirty="0" err="1">
                <a:ln>
                  <a:noFill/>
                </a:ln>
                <a:solidFill>
                  <a:schemeClr val="tx1"/>
                </a:solidFill>
                <a:effectLst/>
                <a:latin typeface="Consolas" panose="020B0609020204030204" pitchFamily="49" charset="0"/>
              </a:rPr>
              <a:t>dy</a:t>
            </a:r>
            <a:r>
              <a:rPr kumimoji="0" lang="es-AR" altLang="es-AR" b="0" i="0" u="none" strike="noStrike" cap="none" normalizeH="0" baseline="0" dirty="0">
                <a:ln>
                  <a:noFill/>
                </a:ln>
                <a:solidFill>
                  <a:schemeClr val="tx1"/>
                </a:solidFill>
                <a:effectLst/>
                <a:latin typeface="Consolas" panose="020B0609020204030204" pitchFamily="49" charset="0"/>
              </a:rPr>
              <a:t>] = ((</a:t>
            </a:r>
            <a:r>
              <a:rPr kumimoji="0" lang="es-AR" altLang="es-AR" b="0" i="1" u="none" strike="noStrike" cap="none" normalizeH="0" baseline="0" dirty="0">
                <a:ln>
                  <a:noFill/>
                </a:ln>
                <a:solidFill>
                  <a:schemeClr val="tx1"/>
                </a:solidFill>
                <a:effectLst/>
                <a:latin typeface="Consolas" panose="020B0609020204030204" pitchFamily="49" charset="0"/>
              </a:rPr>
              <a:t>g</a:t>
            </a:r>
            <a:r>
              <a:rPr kumimoji="0" lang="es-AR" altLang="es-AR" b="0" i="0" u="none" strike="noStrike" cap="none" normalizeH="0" baseline="0" dirty="0">
                <a:ln>
                  <a:noFill/>
                </a:ln>
                <a:solidFill>
                  <a:schemeClr val="tx1"/>
                </a:solidFill>
                <a:effectLst/>
                <a:latin typeface="Consolas" panose="020B0609020204030204" pitchFamily="49" charset="0"/>
              </a:rPr>
              <a:t> + 2</a:t>
            </a:r>
            <a:r>
              <a:rPr kumimoji="0" lang="es-AR" altLang="es-AR" b="0" i="1" u="none" strike="noStrike" cap="none" normalizeH="0" baseline="0" dirty="0">
                <a:ln>
                  <a:noFill/>
                </a:ln>
                <a:solidFill>
                  <a:schemeClr val="tx1"/>
                </a:solidFill>
                <a:effectLst/>
                <a:latin typeface="Consolas" panose="020B0609020204030204" pitchFamily="49" charset="0"/>
              </a:rPr>
              <a:t>h</a:t>
            </a:r>
            <a:r>
              <a:rPr kumimoji="0" lang="es-AR" altLang="es-AR" b="0" i="0" u="none" strike="noStrike" cap="none" normalizeH="0" baseline="0" dirty="0">
                <a:ln>
                  <a:noFill/>
                </a:ln>
                <a:solidFill>
                  <a:schemeClr val="tx1"/>
                </a:solidFill>
                <a:effectLst/>
                <a:latin typeface="Consolas" panose="020B0609020204030204" pitchFamily="49" charset="0"/>
              </a:rPr>
              <a:t> + </a:t>
            </a:r>
            <a:r>
              <a:rPr kumimoji="0" lang="es-AR" altLang="es-AR" b="0" i="1" u="none" strike="noStrike" cap="none" normalizeH="0" baseline="0" dirty="0">
                <a:ln>
                  <a:noFill/>
                </a:ln>
                <a:solidFill>
                  <a:schemeClr val="tx1"/>
                </a:solidFill>
                <a:effectLst/>
                <a:latin typeface="Consolas" panose="020B0609020204030204" pitchFamily="49" charset="0"/>
              </a:rPr>
              <a:t>i</a:t>
            </a:r>
            <a:r>
              <a:rPr kumimoji="0" lang="es-AR" altLang="es-AR" b="0" i="0" u="none" strike="noStrike" cap="none" normalizeH="0" baseline="0" dirty="0">
                <a:ln>
                  <a:noFill/>
                </a:ln>
                <a:solidFill>
                  <a:schemeClr val="tx1"/>
                </a:solidFill>
                <a:effectLst/>
                <a:latin typeface="Consolas" panose="020B0609020204030204" pitchFamily="49" charset="0"/>
              </a:rPr>
              <a:t>) - (</a:t>
            </a:r>
            <a:r>
              <a:rPr kumimoji="0" lang="es-AR" altLang="es-AR" b="0" i="1" u="none" strike="noStrike" cap="none" normalizeH="0" baseline="0" dirty="0">
                <a:ln>
                  <a:noFill/>
                </a:ln>
                <a:solidFill>
                  <a:schemeClr val="tx1"/>
                </a:solidFill>
                <a:effectLst/>
                <a:latin typeface="Consolas" panose="020B0609020204030204" pitchFamily="49" charset="0"/>
              </a:rPr>
              <a:t>a</a:t>
            </a:r>
            <a:r>
              <a:rPr kumimoji="0" lang="es-AR" altLang="es-AR" b="0" i="0" u="none" strike="noStrike" cap="none" normalizeH="0" baseline="0" dirty="0">
                <a:ln>
                  <a:noFill/>
                </a:ln>
                <a:solidFill>
                  <a:schemeClr val="tx1"/>
                </a:solidFill>
                <a:effectLst/>
                <a:latin typeface="Consolas" panose="020B0609020204030204" pitchFamily="49" charset="0"/>
              </a:rPr>
              <a:t> + 2</a:t>
            </a:r>
            <a:r>
              <a:rPr kumimoji="0" lang="es-AR" altLang="es-AR" b="0" i="1" u="none" strike="noStrike" cap="none" normalizeH="0" baseline="0" dirty="0">
                <a:ln>
                  <a:noFill/>
                </a:ln>
                <a:solidFill>
                  <a:schemeClr val="tx1"/>
                </a:solidFill>
                <a:effectLst/>
                <a:latin typeface="Consolas" panose="020B0609020204030204" pitchFamily="49" charset="0"/>
              </a:rPr>
              <a:t>b</a:t>
            </a:r>
            <a:r>
              <a:rPr kumimoji="0" lang="es-AR" altLang="es-AR" b="0" i="0" u="none" strike="noStrike" cap="none" normalizeH="0" baseline="0" dirty="0">
                <a:ln>
                  <a:noFill/>
                </a:ln>
                <a:solidFill>
                  <a:schemeClr val="tx1"/>
                </a:solidFill>
                <a:effectLst/>
                <a:latin typeface="Consolas" panose="020B0609020204030204" pitchFamily="49" charset="0"/>
              </a:rPr>
              <a:t> + </a:t>
            </a:r>
            <a:r>
              <a:rPr kumimoji="0" lang="es-AR" altLang="es-AR" b="0" i="1" u="none" strike="noStrike" cap="none" normalizeH="0" baseline="0" dirty="0">
                <a:ln>
                  <a:noFill/>
                </a:ln>
                <a:solidFill>
                  <a:schemeClr val="tx1"/>
                </a:solidFill>
                <a:effectLst/>
                <a:latin typeface="Consolas" panose="020B0609020204030204" pitchFamily="49" charset="0"/>
              </a:rPr>
              <a:t>c</a:t>
            </a:r>
            <a:r>
              <a:rPr kumimoji="0" lang="es-AR" altLang="es-AR" b="0" i="0" u="none" strike="noStrike" cap="none" normalizeH="0" baseline="0" dirty="0">
                <a:ln>
                  <a:noFill/>
                </a:ln>
                <a:solidFill>
                  <a:schemeClr val="tx1"/>
                </a:solidFill>
                <a:effectLst/>
                <a:latin typeface="Consolas" panose="020B0609020204030204" pitchFamily="49" charset="0"/>
              </a:rPr>
              <a:t>)) / (8 * </a:t>
            </a:r>
            <a:r>
              <a:rPr kumimoji="0" lang="es-AR" altLang="es-AR" b="0" i="1" u="none" strike="noStrike" cap="none" normalizeH="0" baseline="0" dirty="0" err="1">
                <a:ln>
                  <a:noFill/>
                </a:ln>
                <a:solidFill>
                  <a:schemeClr val="tx1"/>
                </a:solidFill>
                <a:effectLst/>
                <a:latin typeface="Consolas" panose="020B0609020204030204" pitchFamily="49" charset="0"/>
              </a:rPr>
              <a:t>y_cellsize</a:t>
            </a:r>
            <a:r>
              <a:rPr kumimoji="0" lang="es-AR" altLang="es-AR"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16208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C9C99-C1F8-434A-9291-21756035DA8F}"/>
              </a:ext>
            </a:extLst>
          </p:cNvPr>
          <p:cNvSpPr>
            <a:spLocks noGrp="1"/>
          </p:cNvSpPr>
          <p:nvPr>
            <p:ph type="title"/>
          </p:nvPr>
        </p:nvSpPr>
        <p:spPr/>
        <p:txBody>
          <a:bodyPr/>
          <a:lstStyle/>
          <a:p>
            <a:r>
              <a:rPr lang="en-US" dirty="0"/>
              <a:t>Topographic Position Index (TPI): Scale</a:t>
            </a:r>
            <a:endParaRPr lang="es-AR" dirty="0"/>
          </a:p>
        </p:txBody>
      </p:sp>
      <p:sp>
        <p:nvSpPr>
          <p:cNvPr id="3" name="Marcador de contenido 2">
            <a:extLst>
              <a:ext uri="{FF2B5EF4-FFF2-40B4-BE49-F238E27FC236}">
                <a16:creationId xmlns:a16="http://schemas.microsoft.com/office/drawing/2014/main" id="{93E2FB0B-5731-4187-A27F-85E3F522DDD8}"/>
              </a:ext>
            </a:extLst>
          </p:cNvPr>
          <p:cNvSpPr>
            <a:spLocks noGrp="1"/>
          </p:cNvSpPr>
          <p:nvPr>
            <p:ph idx="1"/>
          </p:nvPr>
        </p:nvSpPr>
        <p:spPr>
          <a:xfrm>
            <a:off x="609600" y="2249424"/>
            <a:ext cx="10972800" cy="1002734"/>
          </a:xfrm>
        </p:spPr>
        <p:txBody>
          <a:bodyPr>
            <a:normAutofit fontScale="77500" lnSpcReduction="20000"/>
          </a:bodyPr>
          <a:lstStyle/>
          <a:p>
            <a:r>
              <a:rPr lang="es-ES" altLang="es-ES" dirty="0"/>
              <a:t>TPI es naturalmente muy dependiente de la escala.</a:t>
            </a:r>
          </a:p>
          <a:p>
            <a:r>
              <a:rPr lang="es-ES" altLang="es-ES" dirty="0"/>
              <a:t>En el ejemplo se muestra el TPI calculado para el mismo punto del paisaje utilizando 3 escalas de observación diferentes. </a:t>
            </a:r>
            <a:endParaRPr lang="es-AR" dirty="0"/>
          </a:p>
        </p:txBody>
      </p:sp>
      <p:pic>
        <p:nvPicPr>
          <p:cNvPr id="4" name="Imagen 3">
            <a:extLst>
              <a:ext uri="{FF2B5EF4-FFF2-40B4-BE49-F238E27FC236}">
                <a16:creationId xmlns:a16="http://schemas.microsoft.com/office/drawing/2014/main" id="{A99A4B3E-2A2C-44B0-8238-99BE4031CB86}"/>
              </a:ext>
            </a:extLst>
          </p:cNvPr>
          <p:cNvPicPr>
            <a:picLocks noChangeAspect="1"/>
          </p:cNvPicPr>
          <p:nvPr/>
        </p:nvPicPr>
        <p:blipFill>
          <a:blip r:embed="rId2"/>
          <a:stretch>
            <a:fillRect/>
          </a:stretch>
        </p:blipFill>
        <p:spPr>
          <a:xfrm>
            <a:off x="1092679" y="3356377"/>
            <a:ext cx="5805001" cy="2935867"/>
          </a:xfrm>
          <a:prstGeom prst="rect">
            <a:avLst/>
          </a:prstGeom>
        </p:spPr>
      </p:pic>
      <p:pic>
        <p:nvPicPr>
          <p:cNvPr id="5" name="Picture 3">
            <a:extLst>
              <a:ext uri="{FF2B5EF4-FFF2-40B4-BE49-F238E27FC236}">
                <a16:creationId xmlns:a16="http://schemas.microsoft.com/office/drawing/2014/main" id="{BBDA9CC9-ABE3-4E69-BD27-FEB049BFB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619" y="3657279"/>
            <a:ext cx="3157268" cy="2334062"/>
          </a:xfrm>
          <a:prstGeom prst="rect">
            <a:avLst/>
          </a:prstGeom>
          <a:noFill/>
          <a:ln w="38100">
            <a:solidFill>
              <a:srgbClr val="99336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9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3055D-F2D8-4EA5-8447-A4E326F8ED1C}"/>
              </a:ext>
            </a:extLst>
          </p:cNvPr>
          <p:cNvSpPr>
            <a:spLocks noGrp="1"/>
          </p:cNvSpPr>
          <p:nvPr>
            <p:ph type="title"/>
          </p:nvPr>
        </p:nvSpPr>
        <p:spPr/>
        <p:txBody>
          <a:bodyPr/>
          <a:lstStyle/>
          <a:p>
            <a:r>
              <a:rPr lang="en-US" dirty="0"/>
              <a:t>Topographic Position Index (TPI): Scale</a:t>
            </a:r>
            <a:endParaRPr lang="es-AR" dirty="0"/>
          </a:p>
        </p:txBody>
      </p:sp>
      <p:sp>
        <p:nvSpPr>
          <p:cNvPr id="3" name="Marcador de contenido 2">
            <a:extLst>
              <a:ext uri="{FF2B5EF4-FFF2-40B4-BE49-F238E27FC236}">
                <a16:creationId xmlns:a16="http://schemas.microsoft.com/office/drawing/2014/main" id="{F0F9503F-F50D-4B93-BD4B-09A23A5BB719}"/>
              </a:ext>
            </a:extLst>
          </p:cNvPr>
          <p:cNvSpPr>
            <a:spLocks noGrp="1"/>
          </p:cNvSpPr>
          <p:nvPr>
            <p:ph idx="1"/>
          </p:nvPr>
        </p:nvSpPr>
        <p:spPr>
          <a:xfrm>
            <a:off x="609600" y="2249424"/>
            <a:ext cx="5752456" cy="4325112"/>
          </a:xfrm>
        </p:spPr>
        <p:txBody>
          <a:bodyPr>
            <a:normAutofit fontScale="77500" lnSpcReduction="20000"/>
          </a:bodyPr>
          <a:lstStyle/>
          <a:p>
            <a:r>
              <a:rPr lang="es-AR" dirty="0"/>
              <a:t>Para eliminar este factor de escala en la clasificación del paisaje se utilizan los valores de TPI calculados para 2 entornos de observación diferentes.</a:t>
            </a:r>
          </a:p>
          <a:p>
            <a:r>
              <a:rPr lang="es-AR" dirty="0"/>
              <a:t>A la izquierda se utiliza un entorno circular con un radio de 500 metros, lo que significa que el valor TPI para cada célula refleja la diferencia entre la elevación de ese pixel y la elevación media de todos los pixeles dentro de 500m. Este entorno hace un buen trabajo de identificación de valores extremos en los drenajes laterales del cañón.</a:t>
            </a:r>
          </a:p>
          <a:p>
            <a:r>
              <a:rPr lang="es-AR" dirty="0"/>
              <a:t>A la derecha se utiliza una vecindad circular con un Radio de 2000m que destaca mejor el sistema general de cañón.</a:t>
            </a:r>
          </a:p>
          <a:p>
            <a:endParaRPr lang="es-AR" dirty="0"/>
          </a:p>
        </p:txBody>
      </p:sp>
      <p:pic>
        <p:nvPicPr>
          <p:cNvPr id="4" name="Picture 4">
            <a:extLst>
              <a:ext uri="{FF2B5EF4-FFF2-40B4-BE49-F238E27FC236}">
                <a16:creationId xmlns:a16="http://schemas.microsoft.com/office/drawing/2014/main" id="{EB8A6922-AF53-4080-9FE1-CB6D124AF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74" y="2209799"/>
            <a:ext cx="4711560" cy="436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51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CE789-48CA-4ADD-8264-43870483761F}"/>
              </a:ext>
            </a:extLst>
          </p:cNvPr>
          <p:cNvSpPr>
            <a:spLocks noGrp="1"/>
          </p:cNvSpPr>
          <p:nvPr>
            <p:ph type="title"/>
          </p:nvPr>
        </p:nvSpPr>
        <p:spPr/>
        <p:txBody>
          <a:bodyPr/>
          <a:lstStyle/>
          <a:p>
            <a:r>
              <a:rPr lang="en-US" dirty="0"/>
              <a:t>Topographic Position Index (TPI): Standardize</a:t>
            </a:r>
            <a:endParaRPr lang="es-AR" dirty="0"/>
          </a:p>
        </p:txBody>
      </p:sp>
      <p:sp>
        <p:nvSpPr>
          <p:cNvPr id="3" name="Marcador de contenido 2">
            <a:extLst>
              <a:ext uri="{FF2B5EF4-FFF2-40B4-BE49-F238E27FC236}">
                <a16:creationId xmlns:a16="http://schemas.microsoft.com/office/drawing/2014/main" id="{8AB08694-3274-4458-A39C-7222FE278A4B}"/>
              </a:ext>
            </a:extLst>
          </p:cNvPr>
          <p:cNvSpPr>
            <a:spLocks noGrp="1"/>
          </p:cNvSpPr>
          <p:nvPr>
            <p:ph idx="1"/>
          </p:nvPr>
        </p:nvSpPr>
        <p:spPr/>
        <p:txBody>
          <a:bodyPr/>
          <a:lstStyle/>
          <a:p>
            <a:r>
              <a:rPr lang="es-AR" dirty="0"/>
              <a:t>Para poder comparar los resultados de ambas escalas de observación se realiza una normalización de los datos en base a la media y la desviación estándar (Weiss, 2001):</a:t>
            </a:r>
          </a:p>
          <a:p>
            <a:endParaRPr lang="es-AR" dirty="0"/>
          </a:p>
        </p:txBody>
      </p:sp>
      <p:pic>
        <p:nvPicPr>
          <p:cNvPr id="4" name="Picture 5">
            <a:extLst>
              <a:ext uri="{FF2B5EF4-FFF2-40B4-BE49-F238E27FC236}">
                <a16:creationId xmlns:a16="http://schemas.microsoft.com/office/drawing/2014/main" id="{F8DED776-1D75-4F13-A93A-2EF804CDF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154" y="4975901"/>
            <a:ext cx="1618172" cy="375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378DE839-BDC6-4C11-A1AB-8E7EB81C7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960" y="4858642"/>
            <a:ext cx="14097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a:extLst>
              <a:ext uri="{FF2B5EF4-FFF2-40B4-BE49-F238E27FC236}">
                <a16:creationId xmlns:a16="http://schemas.microsoft.com/office/drawing/2014/main" id="{36F0EB03-4534-478A-89EE-B8A8D7C943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570" b="57556"/>
          <a:stretch/>
        </p:blipFill>
        <p:spPr bwMode="auto">
          <a:xfrm>
            <a:off x="5804294" y="4758906"/>
            <a:ext cx="1366226" cy="709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7">
            <a:extLst>
              <a:ext uri="{FF2B5EF4-FFF2-40B4-BE49-F238E27FC236}">
                <a16:creationId xmlns:a16="http://schemas.microsoft.com/office/drawing/2014/main" id="{FD7F22AC-42B3-4719-91AF-3DA570902FE4}"/>
              </a:ext>
            </a:extLst>
          </p:cNvPr>
          <p:cNvPicPr>
            <a:picLocks noChangeAspect="1"/>
          </p:cNvPicPr>
          <p:nvPr/>
        </p:nvPicPr>
        <p:blipFill>
          <a:blip r:embed="rId5"/>
          <a:stretch>
            <a:fillRect/>
          </a:stretch>
        </p:blipFill>
        <p:spPr>
          <a:xfrm>
            <a:off x="2729099" y="3945909"/>
            <a:ext cx="6733801" cy="381533"/>
          </a:xfrm>
          <a:prstGeom prst="rect">
            <a:avLst/>
          </a:prstGeom>
          <a:ln>
            <a:solidFill>
              <a:srgbClr val="FF0000"/>
            </a:solidFill>
          </a:ln>
        </p:spPr>
      </p:pic>
      <p:pic>
        <p:nvPicPr>
          <p:cNvPr id="9" name="Picture 7">
            <a:extLst>
              <a:ext uri="{FF2B5EF4-FFF2-40B4-BE49-F238E27FC236}">
                <a16:creationId xmlns:a16="http://schemas.microsoft.com/office/drawing/2014/main" id="{FCE4AD89-7674-4FB8-A9CB-779EEF380B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8879" r="6784"/>
          <a:stretch/>
        </p:blipFill>
        <p:spPr bwMode="auto">
          <a:xfrm>
            <a:off x="7627154" y="4686401"/>
            <a:ext cx="2629654" cy="8543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9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0D197-A39E-47D4-8C04-12C9ECFF527F}"/>
              </a:ext>
            </a:extLst>
          </p:cNvPr>
          <p:cNvSpPr>
            <a:spLocks noGrp="1"/>
          </p:cNvSpPr>
          <p:nvPr>
            <p:ph type="title"/>
          </p:nvPr>
        </p:nvSpPr>
        <p:spPr/>
        <p:txBody>
          <a:bodyPr/>
          <a:lstStyle/>
          <a:p>
            <a:r>
              <a:rPr lang="en-US" dirty="0"/>
              <a:t>Topographic Position Index (TPI)</a:t>
            </a:r>
            <a:endParaRPr lang="es-AR" dirty="0"/>
          </a:p>
        </p:txBody>
      </p:sp>
      <p:sp>
        <p:nvSpPr>
          <p:cNvPr id="3" name="Marcador de contenido 2">
            <a:extLst>
              <a:ext uri="{FF2B5EF4-FFF2-40B4-BE49-F238E27FC236}">
                <a16:creationId xmlns:a16="http://schemas.microsoft.com/office/drawing/2014/main" id="{6375E6D5-1637-4174-971E-AC04E4236067}"/>
              </a:ext>
            </a:extLst>
          </p:cNvPr>
          <p:cNvSpPr>
            <a:spLocks noGrp="1"/>
          </p:cNvSpPr>
          <p:nvPr>
            <p:ph idx="1"/>
          </p:nvPr>
        </p:nvSpPr>
        <p:spPr>
          <a:xfrm>
            <a:off x="609600" y="2249424"/>
            <a:ext cx="4091796" cy="4325112"/>
          </a:xfrm>
        </p:spPr>
        <p:txBody>
          <a:bodyPr>
            <a:normAutofit fontScale="62500" lnSpcReduction="20000"/>
          </a:bodyPr>
          <a:lstStyle/>
          <a:p>
            <a:pPr marL="109728" indent="0">
              <a:buNone/>
            </a:pPr>
            <a:r>
              <a:rPr lang="es-ES" u="sng" dirty="0"/>
              <a:t>Resumiendo:</a:t>
            </a:r>
          </a:p>
          <a:p>
            <a:r>
              <a:rPr lang="es-ES" dirty="0"/>
              <a:t>Los valores positivos de TPI representan ubicaciones que son más altas que el promedio de sus alrededores (crestas). </a:t>
            </a:r>
          </a:p>
          <a:p>
            <a:r>
              <a:rPr lang="es-ES" dirty="0"/>
              <a:t>Valores de TPI negativos representan lugares más bajos que sus alrededores (valles). </a:t>
            </a:r>
          </a:p>
          <a:p>
            <a:r>
              <a:rPr lang="es-ES" dirty="0"/>
              <a:t>Valores de TPI cercanos a cero pueden ser áreas planas (donde la pendiente es cercana a cero) o áreas de pendiente constantes (donde la pendiente del punto es significativamente mayor que cero).</a:t>
            </a:r>
          </a:p>
          <a:p>
            <a:r>
              <a:rPr lang="es-ES" dirty="0"/>
              <a:t>La posición topográfica es un fenómeno inherentemente dependiente de la escala. </a:t>
            </a:r>
          </a:p>
          <a:p>
            <a:endParaRPr lang="es-AR" dirty="0"/>
          </a:p>
        </p:txBody>
      </p:sp>
      <p:pic>
        <p:nvPicPr>
          <p:cNvPr id="4" name="Picture 3">
            <a:extLst>
              <a:ext uri="{FF2B5EF4-FFF2-40B4-BE49-F238E27FC236}">
                <a16:creationId xmlns:a16="http://schemas.microsoft.com/office/drawing/2014/main" id="{1A27F8C7-5FF2-43ED-AD56-AC74EB1A9B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435"/>
          <a:stretch/>
        </p:blipFill>
        <p:spPr bwMode="auto">
          <a:xfrm>
            <a:off x="4996018" y="2264738"/>
            <a:ext cx="4091796" cy="406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90F02CDD-9D29-46AC-A9DA-546319904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154" t="72103"/>
          <a:stretch/>
        </p:blipFill>
        <p:spPr bwMode="auto">
          <a:xfrm>
            <a:off x="9348157" y="4177913"/>
            <a:ext cx="2399467" cy="19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4B25D4F3-9DF9-4264-9E6B-AFFE1854C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11" t="72103" r="49337"/>
          <a:stretch/>
        </p:blipFill>
        <p:spPr bwMode="auto">
          <a:xfrm>
            <a:off x="9348157" y="2264738"/>
            <a:ext cx="2234243" cy="19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82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aprendizaj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3_TF03460604" id="{601CFF0B-F635-41E8-8BFA-266F9474FBDF}" vid="{76B0C64E-792D-4AEE-875F-2C50F2E09797}"/>
    </a:ext>
  </a:extLst>
</a:theme>
</file>

<file path=ppt/theme/theme2.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aprendizaje</Template>
  <TotalTime>119</TotalTime>
  <Words>972</Words>
  <Application>Microsoft Office PowerPoint</Application>
  <PresentationFormat>Panorámica</PresentationFormat>
  <Paragraphs>50</Paragraphs>
  <Slides>12</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&amp;quot</vt:lpstr>
      <vt:lpstr>Arial</vt:lpstr>
      <vt:lpstr>Calibri</vt:lpstr>
      <vt:lpstr>Consolas</vt:lpstr>
      <vt:lpstr>Georgia</vt:lpstr>
      <vt:lpstr>Wingdings 2</vt:lpstr>
      <vt:lpstr>Presentación de aprendizaje</vt:lpstr>
      <vt:lpstr>Presentación de PowerPoint</vt:lpstr>
      <vt:lpstr>Introducción</vt:lpstr>
      <vt:lpstr>Topographic Position Index (TPI)</vt:lpstr>
      <vt:lpstr>Topographic Position Index (TPI) + Slope</vt:lpstr>
      <vt:lpstr>Topographic Position Index (TPI) + Slope</vt:lpstr>
      <vt:lpstr>Topographic Position Index (TPI): Scale</vt:lpstr>
      <vt:lpstr>Topographic Position Index (TPI): Scale</vt:lpstr>
      <vt:lpstr>Topographic Position Index (TPI): Standardize</vt:lpstr>
      <vt:lpstr>Topographic Position Index (TPI)</vt:lpstr>
      <vt:lpstr>Topographic Position Index (TPI) en Python</vt:lpstr>
      <vt:lpstr>Biliografía:</vt:lpstr>
      <vt:lpstr>MUCHAS 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filtros para la detección de formas del paisaje</dc:title>
  <dc:creator>Eduardo García Aráoz</dc:creator>
  <cp:lastModifiedBy>Eduardo García Aráoz</cp:lastModifiedBy>
  <cp:revision>24</cp:revision>
  <dcterms:created xsi:type="dcterms:W3CDTF">2019-11-25T11:56:42Z</dcterms:created>
  <dcterms:modified xsi:type="dcterms:W3CDTF">2019-11-27T12:22:37Z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