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18"/>
  </p:notesMasterIdLst>
  <p:handoutMasterIdLst>
    <p:handoutMasterId r:id="rId19"/>
  </p:handoutMasterIdLst>
  <p:sldIdLst>
    <p:sldId id="282" r:id="rId4"/>
    <p:sldId id="293" r:id="rId5"/>
    <p:sldId id="297" r:id="rId6"/>
    <p:sldId id="283" r:id="rId7"/>
    <p:sldId id="302" r:id="rId8"/>
    <p:sldId id="291" r:id="rId9"/>
    <p:sldId id="300" r:id="rId10"/>
    <p:sldId id="299" r:id="rId11"/>
    <p:sldId id="304" r:id="rId12"/>
    <p:sldId id="257" r:id="rId13"/>
    <p:sldId id="258" r:id="rId14"/>
    <p:sldId id="259" r:id="rId15"/>
    <p:sldId id="301" r:id="rId16"/>
    <p:sldId id="296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1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gardo\Downloads\timeline%20(3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gardo\Downloads\timeline%20(1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gardo\Downloads\timeline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gardo\Downloads\timeline%20(2)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'timeline (3)'!$B$1:$B$2</c:f>
              <c:strCache>
                <c:ptCount val="2"/>
                <c:pt idx="0">
                  <c:v>pubmed - neural network radiotherapy</c:v>
                </c:pt>
                <c:pt idx="1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'timeline (3)'!$A$3:$A$28</c:f>
              <c:numCache>
                <c:formatCode>General</c:formatCode>
                <c:ptCount val="26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  <c:pt idx="22">
                  <c:v>2017</c:v>
                </c:pt>
                <c:pt idx="23">
                  <c:v>2018</c:v>
                </c:pt>
                <c:pt idx="24">
                  <c:v>2019</c:v>
                </c:pt>
                <c:pt idx="25">
                  <c:v>2020</c:v>
                </c:pt>
              </c:numCache>
            </c:numRef>
          </c:cat>
          <c:val>
            <c:numRef>
              <c:f>'timeline (3)'!$B$3:$B$28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2</c:v>
                </c:pt>
                <c:pt idx="7">
                  <c:v>6</c:v>
                </c:pt>
                <c:pt idx="8">
                  <c:v>1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3</c:v>
                </c:pt>
                <c:pt idx="13">
                  <c:v>4</c:v>
                </c:pt>
                <c:pt idx="14">
                  <c:v>13</c:v>
                </c:pt>
                <c:pt idx="15">
                  <c:v>4</c:v>
                </c:pt>
                <c:pt idx="16">
                  <c:v>12</c:v>
                </c:pt>
                <c:pt idx="17">
                  <c:v>8</c:v>
                </c:pt>
                <c:pt idx="18">
                  <c:v>9</c:v>
                </c:pt>
                <c:pt idx="19">
                  <c:v>11</c:v>
                </c:pt>
                <c:pt idx="20">
                  <c:v>7</c:v>
                </c:pt>
                <c:pt idx="21">
                  <c:v>18</c:v>
                </c:pt>
                <c:pt idx="22">
                  <c:v>30</c:v>
                </c:pt>
                <c:pt idx="23">
                  <c:v>57</c:v>
                </c:pt>
                <c:pt idx="24">
                  <c:v>75</c:v>
                </c:pt>
                <c:pt idx="2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AF-44A6-9C18-F76CC9012F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9123055"/>
        <c:axId val="1522421039"/>
      </c:barChart>
      <c:catAx>
        <c:axId val="1609123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421039"/>
        <c:crosses val="autoZero"/>
        <c:auto val="1"/>
        <c:lblAlgn val="ctr"/>
        <c:lblOffset val="100"/>
        <c:noMultiLvlLbl val="0"/>
      </c:catAx>
      <c:valAx>
        <c:axId val="1522421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123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'timeline (1)'!$B$1:$B$2</c:f>
              <c:strCache>
                <c:ptCount val="2"/>
                <c:pt idx="0">
                  <c:v>pubmed - machine learning radiotherapy</c:v>
                </c:pt>
                <c:pt idx="1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'timeline (1)'!$A$3:$A$21</c:f>
              <c:numCache>
                <c:formatCode>General</c:formatCode>
                <c:ptCount val="19"/>
                <c:pt idx="0">
                  <c:v>1984</c:v>
                </c:pt>
                <c:pt idx="1">
                  <c:v>1989</c:v>
                </c:pt>
                <c:pt idx="2">
                  <c:v>1992</c:v>
                </c:pt>
                <c:pt idx="3">
                  <c:v>1998</c:v>
                </c:pt>
                <c:pt idx="4">
                  <c:v>2003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</c:numCache>
            </c:numRef>
          </c:cat>
          <c:val>
            <c:numRef>
              <c:f>'timeline (1)'!$B$3:$B$21</c:f>
              <c:numCache>
                <c:formatCode>General</c:formatCode>
                <c:ptCount val="1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9</c:v>
                </c:pt>
                <c:pt idx="9">
                  <c:v>4</c:v>
                </c:pt>
                <c:pt idx="10">
                  <c:v>8</c:v>
                </c:pt>
                <c:pt idx="11">
                  <c:v>5</c:v>
                </c:pt>
                <c:pt idx="12">
                  <c:v>7</c:v>
                </c:pt>
                <c:pt idx="13">
                  <c:v>11</c:v>
                </c:pt>
                <c:pt idx="14">
                  <c:v>19</c:v>
                </c:pt>
                <c:pt idx="15">
                  <c:v>36</c:v>
                </c:pt>
                <c:pt idx="16">
                  <c:v>39</c:v>
                </c:pt>
                <c:pt idx="17">
                  <c:v>99</c:v>
                </c:pt>
                <c:pt idx="18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4E-4732-B56F-A4712C94C6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4421695"/>
        <c:axId val="1522457231"/>
      </c:barChart>
      <c:catAx>
        <c:axId val="1524421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457231"/>
        <c:crosses val="autoZero"/>
        <c:auto val="1"/>
        <c:lblAlgn val="ctr"/>
        <c:lblOffset val="100"/>
        <c:noMultiLvlLbl val="0"/>
      </c:catAx>
      <c:valAx>
        <c:axId val="1522457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4421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timeline!$B$1:$B$2</c:f>
              <c:strCache>
                <c:ptCount val="2"/>
                <c:pt idx="0">
                  <c:v>pubmed - machine learning</c:v>
                </c:pt>
                <c:pt idx="1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timeline!$A$3:$A$60</c:f>
              <c:numCache>
                <c:formatCode>General</c:formatCode>
                <c:ptCount val="58"/>
                <c:pt idx="0">
                  <c:v>1957</c:v>
                </c:pt>
                <c:pt idx="1">
                  <c:v>1962</c:v>
                </c:pt>
                <c:pt idx="2">
                  <c:v>1964</c:v>
                </c:pt>
                <c:pt idx="3">
                  <c:v>1965</c:v>
                </c:pt>
                <c:pt idx="4">
                  <c:v>1966</c:v>
                </c:pt>
                <c:pt idx="5">
                  <c:v>1967</c:v>
                </c:pt>
                <c:pt idx="6">
                  <c:v>1968</c:v>
                </c:pt>
                <c:pt idx="7">
                  <c:v>1969</c:v>
                </c:pt>
                <c:pt idx="8">
                  <c:v>1970</c:v>
                </c:pt>
                <c:pt idx="9">
                  <c:v>1972</c:v>
                </c:pt>
                <c:pt idx="10">
                  <c:v>1973</c:v>
                </c:pt>
                <c:pt idx="11">
                  <c:v>1974</c:v>
                </c:pt>
                <c:pt idx="12">
                  <c:v>1975</c:v>
                </c:pt>
                <c:pt idx="13">
                  <c:v>1976</c:v>
                </c:pt>
                <c:pt idx="14">
                  <c:v>1977</c:v>
                </c:pt>
                <c:pt idx="15">
                  <c:v>1978</c:v>
                </c:pt>
                <c:pt idx="16">
                  <c:v>1979</c:v>
                </c:pt>
                <c:pt idx="17">
                  <c:v>1980</c:v>
                </c:pt>
                <c:pt idx="18">
                  <c:v>1981</c:v>
                </c:pt>
                <c:pt idx="19">
                  <c:v>1982</c:v>
                </c:pt>
                <c:pt idx="20">
                  <c:v>1983</c:v>
                </c:pt>
                <c:pt idx="21">
                  <c:v>1984</c:v>
                </c:pt>
                <c:pt idx="22">
                  <c:v>1985</c:v>
                </c:pt>
                <c:pt idx="23">
                  <c:v>1986</c:v>
                </c:pt>
                <c:pt idx="24">
                  <c:v>1987</c:v>
                </c:pt>
                <c:pt idx="25">
                  <c:v>1988</c:v>
                </c:pt>
                <c:pt idx="26">
                  <c:v>1989</c:v>
                </c:pt>
                <c:pt idx="27">
                  <c:v>1990</c:v>
                </c:pt>
                <c:pt idx="28">
                  <c:v>1991</c:v>
                </c:pt>
                <c:pt idx="29">
                  <c:v>1992</c:v>
                </c:pt>
                <c:pt idx="30">
                  <c:v>1993</c:v>
                </c:pt>
                <c:pt idx="31">
                  <c:v>1994</c:v>
                </c:pt>
                <c:pt idx="32">
                  <c:v>1995</c:v>
                </c:pt>
                <c:pt idx="33">
                  <c:v>1996</c:v>
                </c:pt>
                <c:pt idx="34">
                  <c:v>1997</c:v>
                </c:pt>
                <c:pt idx="35">
                  <c:v>1998</c:v>
                </c:pt>
                <c:pt idx="36">
                  <c:v>1999</c:v>
                </c:pt>
                <c:pt idx="37">
                  <c:v>2000</c:v>
                </c:pt>
                <c:pt idx="38">
                  <c:v>2001</c:v>
                </c:pt>
                <c:pt idx="39">
                  <c:v>2002</c:v>
                </c:pt>
                <c:pt idx="40">
                  <c:v>2003</c:v>
                </c:pt>
                <c:pt idx="41">
                  <c:v>2004</c:v>
                </c:pt>
                <c:pt idx="42">
                  <c:v>2005</c:v>
                </c:pt>
                <c:pt idx="43">
                  <c:v>2006</c:v>
                </c:pt>
                <c:pt idx="44">
                  <c:v>2007</c:v>
                </c:pt>
                <c:pt idx="45">
                  <c:v>2008</c:v>
                </c:pt>
                <c:pt idx="46">
                  <c:v>2009</c:v>
                </c:pt>
                <c:pt idx="47">
                  <c:v>2010</c:v>
                </c:pt>
                <c:pt idx="48">
                  <c:v>2011</c:v>
                </c:pt>
                <c:pt idx="49">
                  <c:v>2012</c:v>
                </c:pt>
                <c:pt idx="50">
                  <c:v>2013</c:v>
                </c:pt>
                <c:pt idx="51">
                  <c:v>2014</c:v>
                </c:pt>
                <c:pt idx="52">
                  <c:v>2015</c:v>
                </c:pt>
                <c:pt idx="53">
                  <c:v>2016</c:v>
                </c:pt>
                <c:pt idx="54">
                  <c:v>2017</c:v>
                </c:pt>
                <c:pt idx="55">
                  <c:v>2018</c:v>
                </c:pt>
                <c:pt idx="56">
                  <c:v>2019</c:v>
                </c:pt>
                <c:pt idx="57">
                  <c:v>2020</c:v>
                </c:pt>
              </c:numCache>
            </c:numRef>
          </c:cat>
          <c:val>
            <c:numRef>
              <c:f>timeline!$B$3:$B$60</c:f>
              <c:numCache>
                <c:formatCode>General</c:formatCode>
                <c:ptCount val="58"/>
                <c:pt idx="0">
                  <c:v>1</c:v>
                </c:pt>
                <c:pt idx="1">
                  <c:v>1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4</c:v>
                </c:pt>
                <c:pt idx="18">
                  <c:v>1</c:v>
                </c:pt>
                <c:pt idx="19">
                  <c:v>4</c:v>
                </c:pt>
                <c:pt idx="20">
                  <c:v>3</c:v>
                </c:pt>
                <c:pt idx="21">
                  <c:v>3</c:v>
                </c:pt>
                <c:pt idx="22">
                  <c:v>5</c:v>
                </c:pt>
                <c:pt idx="23">
                  <c:v>6</c:v>
                </c:pt>
                <c:pt idx="24">
                  <c:v>3</c:v>
                </c:pt>
                <c:pt idx="25">
                  <c:v>7</c:v>
                </c:pt>
                <c:pt idx="26">
                  <c:v>8</c:v>
                </c:pt>
                <c:pt idx="27">
                  <c:v>7</c:v>
                </c:pt>
                <c:pt idx="28">
                  <c:v>12</c:v>
                </c:pt>
                <c:pt idx="29">
                  <c:v>15</c:v>
                </c:pt>
                <c:pt idx="30">
                  <c:v>22</c:v>
                </c:pt>
                <c:pt idx="31">
                  <c:v>24</c:v>
                </c:pt>
                <c:pt idx="32">
                  <c:v>32</c:v>
                </c:pt>
                <c:pt idx="33">
                  <c:v>30</c:v>
                </c:pt>
                <c:pt idx="34">
                  <c:v>34</c:v>
                </c:pt>
                <c:pt idx="35">
                  <c:v>31</c:v>
                </c:pt>
                <c:pt idx="36">
                  <c:v>35</c:v>
                </c:pt>
                <c:pt idx="37">
                  <c:v>58</c:v>
                </c:pt>
                <c:pt idx="38">
                  <c:v>82</c:v>
                </c:pt>
                <c:pt idx="39">
                  <c:v>98</c:v>
                </c:pt>
                <c:pt idx="40">
                  <c:v>124</c:v>
                </c:pt>
                <c:pt idx="41">
                  <c:v>175</c:v>
                </c:pt>
                <c:pt idx="42">
                  <c:v>227</c:v>
                </c:pt>
                <c:pt idx="43">
                  <c:v>296</c:v>
                </c:pt>
                <c:pt idx="44">
                  <c:v>370</c:v>
                </c:pt>
                <c:pt idx="45">
                  <c:v>469</c:v>
                </c:pt>
                <c:pt idx="46">
                  <c:v>543</c:v>
                </c:pt>
                <c:pt idx="47">
                  <c:v>610</c:v>
                </c:pt>
                <c:pt idx="48">
                  <c:v>951</c:v>
                </c:pt>
                <c:pt idx="49">
                  <c:v>1313</c:v>
                </c:pt>
                <c:pt idx="50">
                  <c:v>1662</c:v>
                </c:pt>
                <c:pt idx="51">
                  <c:v>2044</c:v>
                </c:pt>
                <c:pt idx="52">
                  <c:v>2802</c:v>
                </c:pt>
                <c:pt idx="53">
                  <c:v>3272</c:v>
                </c:pt>
                <c:pt idx="54">
                  <c:v>4420</c:v>
                </c:pt>
                <c:pt idx="55">
                  <c:v>6994</c:v>
                </c:pt>
                <c:pt idx="56">
                  <c:v>8715</c:v>
                </c:pt>
                <c:pt idx="57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76-4B9D-969F-EDF5803F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7950303"/>
        <c:axId val="1403038751"/>
      </c:barChart>
      <c:catAx>
        <c:axId val="1617950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3038751"/>
        <c:crosses val="autoZero"/>
        <c:auto val="1"/>
        <c:lblAlgn val="ctr"/>
        <c:lblOffset val="100"/>
        <c:noMultiLvlLbl val="0"/>
      </c:catAx>
      <c:valAx>
        <c:axId val="140303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7950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'timeline (2)'!$B$1:$B$2</c:f>
              <c:strCache>
                <c:ptCount val="2"/>
                <c:pt idx="0">
                  <c:v>pubmed - segmentation radiotherapy</c:v>
                </c:pt>
                <c:pt idx="1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'timeline (2)'!$A$3:$A$31</c:f>
              <c:numCache>
                <c:formatCode>General</c:formatCode>
                <c:ptCount val="29"/>
                <c:pt idx="0">
                  <c:v>1982</c:v>
                </c:pt>
                <c:pt idx="1">
                  <c:v>1985</c:v>
                </c:pt>
                <c:pt idx="2">
                  <c:v>1993</c:v>
                </c:pt>
                <c:pt idx="3">
                  <c:v>1994</c:v>
                </c:pt>
                <c:pt idx="4">
                  <c:v>1995</c:v>
                </c:pt>
                <c:pt idx="5">
                  <c:v>1996</c:v>
                </c:pt>
                <c:pt idx="6">
                  <c:v>1997</c:v>
                </c:pt>
                <c:pt idx="7">
                  <c:v>1998</c:v>
                </c:pt>
                <c:pt idx="8">
                  <c:v>1999</c:v>
                </c:pt>
                <c:pt idx="9">
                  <c:v>2000</c:v>
                </c:pt>
                <c:pt idx="10">
                  <c:v>2001</c:v>
                </c:pt>
                <c:pt idx="11">
                  <c:v>2002</c:v>
                </c:pt>
                <c:pt idx="12">
                  <c:v>2003</c:v>
                </c:pt>
                <c:pt idx="13">
                  <c:v>2004</c:v>
                </c:pt>
                <c:pt idx="14">
                  <c:v>2005</c:v>
                </c:pt>
                <c:pt idx="15">
                  <c:v>2006</c:v>
                </c:pt>
                <c:pt idx="16">
                  <c:v>2007</c:v>
                </c:pt>
                <c:pt idx="17">
                  <c:v>2008</c:v>
                </c:pt>
                <c:pt idx="18">
                  <c:v>2009</c:v>
                </c:pt>
                <c:pt idx="19">
                  <c:v>2010</c:v>
                </c:pt>
                <c:pt idx="20">
                  <c:v>2011</c:v>
                </c:pt>
                <c:pt idx="21">
                  <c:v>2012</c:v>
                </c:pt>
                <c:pt idx="22">
                  <c:v>2013</c:v>
                </c:pt>
                <c:pt idx="23">
                  <c:v>2014</c:v>
                </c:pt>
                <c:pt idx="24">
                  <c:v>2015</c:v>
                </c:pt>
                <c:pt idx="25">
                  <c:v>2016</c:v>
                </c:pt>
                <c:pt idx="26">
                  <c:v>2017</c:v>
                </c:pt>
                <c:pt idx="27">
                  <c:v>2018</c:v>
                </c:pt>
                <c:pt idx="28">
                  <c:v>2019</c:v>
                </c:pt>
              </c:numCache>
            </c:numRef>
          </c:cat>
          <c:val>
            <c:numRef>
              <c:f>'timeline (2)'!$B$3:$B$31</c:f>
              <c:numCache>
                <c:formatCode>General</c:formatCode>
                <c:ptCount val="2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6</c:v>
                </c:pt>
                <c:pt idx="5">
                  <c:v>4</c:v>
                </c:pt>
                <c:pt idx="6">
                  <c:v>4</c:v>
                </c:pt>
                <c:pt idx="7">
                  <c:v>6</c:v>
                </c:pt>
                <c:pt idx="8">
                  <c:v>13</c:v>
                </c:pt>
                <c:pt idx="9">
                  <c:v>6</c:v>
                </c:pt>
                <c:pt idx="10">
                  <c:v>13</c:v>
                </c:pt>
                <c:pt idx="11">
                  <c:v>13</c:v>
                </c:pt>
                <c:pt idx="12">
                  <c:v>20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35</c:v>
                </c:pt>
                <c:pt idx="17">
                  <c:v>42</c:v>
                </c:pt>
                <c:pt idx="18">
                  <c:v>33</c:v>
                </c:pt>
                <c:pt idx="19">
                  <c:v>46</c:v>
                </c:pt>
                <c:pt idx="20">
                  <c:v>53</c:v>
                </c:pt>
                <c:pt idx="21">
                  <c:v>80</c:v>
                </c:pt>
                <c:pt idx="22">
                  <c:v>60</c:v>
                </c:pt>
                <c:pt idx="23">
                  <c:v>80</c:v>
                </c:pt>
                <c:pt idx="24">
                  <c:v>80</c:v>
                </c:pt>
                <c:pt idx="25">
                  <c:v>81</c:v>
                </c:pt>
                <c:pt idx="26">
                  <c:v>94</c:v>
                </c:pt>
                <c:pt idx="27">
                  <c:v>90</c:v>
                </c:pt>
                <c:pt idx="28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9C-4771-BF57-2D0CD66C45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4001359"/>
        <c:axId val="1522465967"/>
      </c:barChart>
      <c:catAx>
        <c:axId val="1524001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465967"/>
        <c:crosses val="autoZero"/>
        <c:auto val="1"/>
        <c:lblAlgn val="ctr"/>
        <c:lblOffset val="100"/>
        <c:noMultiLvlLbl val="0"/>
      </c:catAx>
      <c:valAx>
        <c:axId val="1522465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40013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7A010-AE7E-4B0D-810D-F3377E0011CF}" type="datetime1">
              <a:rPr lang="es-ES" smtClean="0"/>
              <a:t>04/12/2019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0F111A-19E5-454C-AE3D-408EB1BC015B}" type="datetime1">
              <a:rPr lang="es-ES" noProof="0" smtClean="0"/>
              <a:t>04/12/2019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177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373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6967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227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9235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6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Quin-to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Quin-to nivel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Quin-to nivel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Quin-to nivel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Quin-to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títu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6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títul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6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Marcador de posición de imagen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mparación izquierd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mparación izquierd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Escriba la leyenda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2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Número de teléfono</a:t>
            </a:r>
          </a:p>
        </p:txBody>
      </p:sp>
      <p:sp>
        <p:nvSpPr>
          <p:cNvPr id="13" name="Marcador de tex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2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Identificador de red social o correo electrónico</a:t>
            </a:r>
          </a:p>
        </p:txBody>
      </p:sp>
      <p:sp>
        <p:nvSpPr>
          <p:cNvPr id="14" name="Marcador de tex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2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Sitio web de la empresa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Cuadro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s-ES" sz="1600" b="1" spc="-10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es-ES" sz="1600" b="1" spc="-100" baseline="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s-ES" sz="1600" b="1" spc="-100" noProof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s-ES" sz="1600" b="1" spc="-100" noProof="0">
                <a:solidFill>
                  <a:schemeClr val="tx1"/>
                </a:solidFill>
                <a:latin typeface="Corbel" panose="020B0503020204020204" pitchFamily="34" charset="0"/>
              </a:rPr>
              <a:t>CONSULTANTS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varian.com/oncology/products/real-time-tracking-motion-management/real-time-position-management-rp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45719331_IAEA_Technical_Reports_Series_No_430_Commissioning_and_Quality_Assurance_of_Computerized_Planning_Systems_for_Radiation_Treatment_of_Canc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21" y="2112885"/>
            <a:ext cx="6798250" cy="3133673"/>
          </a:xfrm>
        </p:spPr>
        <p:txBody>
          <a:bodyPr rtlCol="0"/>
          <a:lstStyle/>
          <a:p>
            <a:pPr rtl="0"/>
            <a:r>
              <a:rPr lang="es-ES" sz="4800" dirty="0"/>
              <a:t>U-Net: Red convolucional para segmentación de imágenes biomédicas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Edgardo </a:t>
            </a:r>
            <a:r>
              <a:rPr lang="es-ES" dirty="0" err="1"/>
              <a:t>Garrigó</a:t>
            </a:r>
            <a:endParaRPr lang="es-ES" dirty="0"/>
          </a:p>
          <a:p>
            <a:pPr rtl="0"/>
            <a:r>
              <a:rPr lang="es-ES" dirty="0"/>
              <a:t>egarrigo@gmail.com</a:t>
            </a:r>
          </a:p>
        </p:txBody>
      </p:sp>
      <p:pic>
        <p:nvPicPr>
          <p:cNvPr id="18" name="Marcador de posición de imagen 17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A57555-307E-4237-A70B-B89F73CDA38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0" y="1852381"/>
            <a:ext cx="4495800" cy="2998933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209577" y="319819"/>
            <a:ext cx="8041794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250" dirty="0"/>
              <a:t>Red basada en FCN (Full </a:t>
            </a:r>
            <a:r>
              <a:rPr lang="es-AR" sz="2250" dirty="0" err="1"/>
              <a:t>Convolutional</a:t>
            </a:r>
            <a:r>
              <a:rPr lang="es-AR" sz="2250" dirty="0"/>
              <a:t> Network)  (Long, 2014)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250" dirty="0"/>
              <a:t>La arquitectura propuesta gano con amplio margen el </a:t>
            </a:r>
            <a:r>
              <a:rPr lang="es-AR" sz="2250" dirty="0" err="1"/>
              <a:t>desafio</a:t>
            </a:r>
            <a:r>
              <a:rPr lang="es-AR" sz="2250" dirty="0"/>
              <a:t> ISBI 2015. (imágenes de microscopia óptica de células)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250" b="1" dirty="0"/>
          </a:p>
          <a:p>
            <a:r>
              <a:rPr lang="es-AR" sz="2250" b="1" dirty="0"/>
              <a:t>Modificación: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2250" dirty="0"/>
              <a:t>Camino ascendente: tiene gran cantidad de canales característicos, propaga información a capas de resolución mas altas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2250" dirty="0"/>
              <a:t>De ahí el camino ascendente es simétrico y genera la forma de 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2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250" dirty="0"/>
              <a:t>Como los datos eran pocos, se utilizó incremento de datos mediante deformaciones elásticas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2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250" dirty="0"/>
              <a:t>Otro </a:t>
            </a:r>
            <a:r>
              <a:rPr lang="es-AR" sz="2250" dirty="0" err="1"/>
              <a:t>desafio</a:t>
            </a:r>
            <a:r>
              <a:rPr lang="es-AR" sz="2250" dirty="0"/>
              <a:t>, segmentación de células que se tocan. Se propone una función de pérdida ponderada donde el fondo entre dos células que se tocan, obtienen mucho peso en la función de perdida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0269848-1D08-4589-9A7B-8BE176DFB66B}"/>
              </a:ext>
            </a:extLst>
          </p:cNvPr>
          <p:cNvSpPr/>
          <p:nvPr/>
        </p:nvSpPr>
        <p:spPr>
          <a:xfrm>
            <a:off x="10058400" y="6143348"/>
            <a:ext cx="1287262" cy="639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número de diapositiva 2">
            <a:extLst>
              <a:ext uri="{FF2B5EF4-FFF2-40B4-BE49-F238E27FC236}">
                <a16:creationId xmlns:a16="http://schemas.microsoft.com/office/drawing/2014/main" id="{9C549F95-1888-475C-809B-D0D06B8A951C}"/>
              </a:ext>
            </a:extLst>
          </p:cNvPr>
          <p:cNvSpPr txBox="1">
            <a:spLocks/>
          </p:cNvSpPr>
          <p:nvPr/>
        </p:nvSpPr>
        <p:spPr>
          <a:xfrm>
            <a:off x="11527971" y="6357964"/>
            <a:ext cx="568063" cy="209960"/>
          </a:xfrm>
          <a:prstGeom prst="rect">
            <a:avLst/>
          </a:prstGeom>
        </p:spPr>
        <p:txBody>
          <a:bodyPr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s-ES" smtClean="0">
                <a:solidFill>
                  <a:schemeClr val="bg1"/>
                </a:solidFill>
              </a:rPr>
              <a:pPr/>
              <a:t>10</a:t>
            </a:fld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9C91C3A-2141-4273-BDC5-E77220B4073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0474" y="0"/>
            <a:ext cx="7441526" cy="4963886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160118" y="0"/>
            <a:ext cx="523919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/>
              <a:t>Arquitectura de la RED</a:t>
            </a:r>
          </a:p>
          <a:p>
            <a:pPr algn="just"/>
            <a:endParaRPr lang="es-A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dirty="0"/>
              <a:t>Ala </a:t>
            </a:r>
            <a:r>
              <a:rPr lang="es-AR" dirty="0" err="1"/>
              <a:t>Izq</a:t>
            </a:r>
            <a:r>
              <a:rPr lang="es-AR" dirty="0"/>
              <a:t>, de contracción y Der de expansión.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dirty="0"/>
              <a:t>Ala </a:t>
            </a:r>
            <a:r>
              <a:rPr lang="es-AR" dirty="0" err="1"/>
              <a:t>Izq</a:t>
            </a:r>
            <a:r>
              <a:rPr lang="es-AR" dirty="0"/>
              <a:t> típica red neuronal</a:t>
            </a:r>
          </a:p>
          <a:p>
            <a:pPr lvl="1" algn="just"/>
            <a:r>
              <a:rPr lang="es-AR" dirty="0"/>
              <a:t> </a:t>
            </a:r>
            <a:r>
              <a:rPr lang="es-AR" dirty="0" err="1"/>
              <a:t>Conv</a:t>
            </a:r>
            <a:r>
              <a:rPr lang="es-AR" dirty="0"/>
              <a:t> 3x3 </a:t>
            </a:r>
            <a:r>
              <a:rPr lang="es-AR" dirty="0" err="1"/>
              <a:t>unpadded</a:t>
            </a:r>
            <a:r>
              <a:rPr lang="es-AR" dirty="0"/>
              <a:t>, </a:t>
            </a:r>
          </a:p>
          <a:p>
            <a:pPr lvl="1" algn="just"/>
            <a:r>
              <a:rPr lang="es-AR" dirty="0"/>
              <a:t> </a:t>
            </a:r>
            <a:r>
              <a:rPr lang="es-AR" dirty="0" err="1"/>
              <a:t>ReLU</a:t>
            </a:r>
            <a:r>
              <a:rPr lang="es-AR" dirty="0"/>
              <a:t> </a:t>
            </a:r>
          </a:p>
          <a:p>
            <a:pPr lvl="1" algn="just"/>
            <a:r>
              <a:rPr lang="es-AR" dirty="0"/>
              <a:t> 2x2 </a:t>
            </a:r>
            <a:r>
              <a:rPr lang="es-AR" dirty="0" err="1"/>
              <a:t>max</a:t>
            </a:r>
            <a:r>
              <a:rPr lang="es-AR" dirty="0"/>
              <a:t> </a:t>
            </a:r>
            <a:r>
              <a:rPr lang="es-AR" dirty="0" err="1"/>
              <a:t>pooling</a:t>
            </a:r>
            <a:r>
              <a:rPr lang="es-AR" dirty="0"/>
              <a:t> con </a:t>
            </a:r>
            <a:r>
              <a:rPr lang="es-AR" dirty="0" err="1"/>
              <a:t>stride</a:t>
            </a:r>
            <a:r>
              <a:rPr lang="es-AR" dirty="0"/>
              <a:t> 2 (</a:t>
            </a:r>
            <a:r>
              <a:rPr lang="es-AR" dirty="0" err="1"/>
              <a:t>downsampling</a:t>
            </a:r>
            <a:r>
              <a:rPr lang="es-AR" dirty="0"/>
              <a:t>)</a:t>
            </a:r>
          </a:p>
          <a:p>
            <a:pPr lvl="1" algn="just"/>
            <a:r>
              <a:rPr lang="es-AR" dirty="0"/>
              <a:t>duplica en número de canales de características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859ACA5-F2DB-4EA8-9A60-6079D08D3DB7}"/>
              </a:ext>
            </a:extLst>
          </p:cNvPr>
          <p:cNvSpPr/>
          <p:nvPr/>
        </p:nvSpPr>
        <p:spPr>
          <a:xfrm>
            <a:off x="10058400" y="6143348"/>
            <a:ext cx="1287262" cy="639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número de diapositiva 2">
            <a:extLst>
              <a:ext uri="{FF2B5EF4-FFF2-40B4-BE49-F238E27FC236}">
                <a16:creationId xmlns:a16="http://schemas.microsoft.com/office/drawing/2014/main" id="{066254D2-A96F-4495-8317-774741E304E1}"/>
              </a:ext>
            </a:extLst>
          </p:cNvPr>
          <p:cNvSpPr txBox="1">
            <a:spLocks/>
          </p:cNvSpPr>
          <p:nvPr/>
        </p:nvSpPr>
        <p:spPr>
          <a:xfrm>
            <a:off x="11447502" y="6401750"/>
            <a:ext cx="744498" cy="271193"/>
          </a:xfrm>
          <a:prstGeom prst="rect">
            <a:avLst/>
          </a:prstGeom>
        </p:spPr>
        <p:txBody>
          <a:bodyPr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s-ES" smtClean="0">
                <a:solidFill>
                  <a:schemeClr val="bg1"/>
                </a:solidFill>
              </a:rPr>
              <a:pPr/>
              <a:t>11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0C8ED1D4-939F-454F-B321-D221A55D0C96}"/>
              </a:ext>
            </a:extLst>
          </p:cNvPr>
          <p:cNvSpPr/>
          <p:nvPr/>
        </p:nvSpPr>
        <p:spPr>
          <a:xfrm rot="3396058">
            <a:off x="5324246" y="2218512"/>
            <a:ext cx="3032442" cy="57165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Contracción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881AE3-82FB-4388-BC8E-7F52370D7B01}"/>
              </a:ext>
            </a:extLst>
          </p:cNvPr>
          <p:cNvSpPr txBox="1"/>
          <p:nvPr/>
        </p:nvSpPr>
        <p:spPr>
          <a:xfrm>
            <a:off x="6832647" y="1890793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Incrementa</a:t>
            </a:r>
            <a:r>
              <a:rPr lang="en-US" sz="1400" dirty="0"/>
              <a:t> “QUE”</a:t>
            </a:r>
          </a:p>
          <a:p>
            <a:r>
              <a:rPr lang="en-US" sz="1400" dirty="0"/>
              <a:t>Reduce “DONDE?”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FAA44CE-7462-4B42-9999-98FA39876B68}"/>
              </a:ext>
            </a:extLst>
          </p:cNvPr>
          <p:cNvSpPr/>
          <p:nvPr/>
        </p:nvSpPr>
        <p:spPr>
          <a:xfrm rot="17806611">
            <a:off x="7805660" y="2128185"/>
            <a:ext cx="3032442" cy="57165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Expansión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F56BFD2-8AB5-401E-8AAA-40C3F2A691C5}"/>
              </a:ext>
            </a:extLst>
          </p:cNvPr>
          <p:cNvSpPr txBox="1"/>
          <p:nvPr/>
        </p:nvSpPr>
        <p:spPr>
          <a:xfrm>
            <a:off x="10468769" y="1890792"/>
            <a:ext cx="15631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Crea</a:t>
            </a:r>
            <a:r>
              <a:rPr lang="en-US" sz="1400" dirty="0"/>
              <a:t> </a:t>
            </a:r>
            <a:r>
              <a:rPr lang="en-US" sz="1400" dirty="0" err="1"/>
              <a:t>mapa</a:t>
            </a:r>
            <a:r>
              <a:rPr lang="en-US" sz="1400" dirty="0"/>
              <a:t> de </a:t>
            </a:r>
            <a:r>
              <a:rPr lang="en-US" sz="1400" dirty="0" err="1"/>
              <a:t>segmentación</a:t>
            </a:r>
            <a:r>
              <a:rPr lang="en-US" sz="1400" dirty="0"/>
              <a:t> de </a:t>
            </a:r>
            <a:r>
              <a:rPr lang="en-US" sz="1400" dirty="0" err="1"/>
              <a:t>alta</a:t>
            </a:r>
            <a:r>
              <a:rPr lang="en-US" sz="1400" dirty="0"/>
              <a:t> </a:t>
            </a:r>
            <a:r>
              <a:rPr lang="en-US" sz="1400" dirty="0" err="1"/>
              <a:t>resolución</a:t>
            </a:r>
            <a:endParaRPr lang="en-US" sz="1400" dirty="0"/>
          </a:p>
        </p:txBody>
      </p:sp>
      <p:sp>
        <p:nvSpPr>
          <p:cNvPr id="10" name="1 CuadroTexto">
            <a:extLst>
              <a:ext uri="{FF2B5EF4-FFF2-40B4-BE49-F238E27FC236}">
                <a16:creationId xmlns:a16="http://schemas.microsoft.com/office/drawing/2014/main" id="{068A8A02-A107-431F-996B-590336AE1150}"/>
              </a:ext>
            </a:extLst>
          </p:cNvPr>
          <p:cNvSpPr txBox="1"/>
          <p:nvPr/>
        </p:nvSpPr>
        <p:spPr>
          <a:xfrm>
            <a:off x="101297" y="2410629"/>
            <a:ext cx="5239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dirty="0"/>
              <a:t>Ala Der. : </a:t>
            </a:r>
          </a:p>
          <a:p>
            <a:pPr lvl="1" algn="just"/>
            <a:r>
              <a:rPr lang="es-AR" dirty="0" err="1"/>
              <a:t>upsampling</a:t>
            </a:r>
            <a:r>
              <a:rPr lang="es-AR" dirty="0"/>
              <a:t> seguido de </a:t>
            </a:r>
            <a:r>
              <a:rPr lang="es-AR" dirty="0" err="1"/>
              <a:t>conv</a:t>
            </a:r>
            <a:r>
              <a:rPr lang="es-AR" dirty="0"/>
              <a:t> 2x2 (up </a:t>
            </a:r>
            <a:r>
              <a:rPr lang="es-AR" dirty="0" err="1"/>
              <a:t>convolution</a:t>
            </a:r>
            <a:r>
              <a:rPr lang="es-AR" dirty="0"/>
              <a:t>) que lleva a la mita del número de canales de características.</a:t>
            </a:r>
          </a:p>
        </p:txBody>
      </p:sp>
      <p:sp>
        <p:nvSpPr>
          <p:cNvPr id="11" name="1 CuadroTexto">
            <a:extLst>
              <a:ext uri="{FF2B5EF4-FFF2-40B4-BE49-F238E27FC236}">
                <a16:creationId xmlns:a16="http://schemas.microsoft.com/office/drawing/2014/main" id="{F428D89D-2F8F-42DD-94D1-7DFF51BF3D31}"/>
              </a:ext>
            </a:extLst>
          </p:cNvPr>
          <p:cNvSpPr txBox="1"/>
          <p:nvPr/>
        </p:nvSpPr>
        <p:spPr>
          <a:xfrm>
            <a:off x="171004" y="3816427"/>
            <a:ext cx="52391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dirty="0"/>
              <a:t>Una concatenación con correspondiente mapa de características del lado contrario y dos </a:t>
            </a:r>
            <a:r>
              <a:rPr lang="es-AR" dirty="0" err="1"/>
              <a:t>conv</a:t>
            </a:r>
            <a:r>
              <a:rPr lang="es-AR" dirty="0"/>
              <a:t> 3x3 seguidas de </a:t>
            </a:r>
            <a:r>
              <a:rPr lang="es-AR" dirty="0" err="1"/>
              <a:t>relu</a:t>
            </a:r>
            <a:endParaRPr lang="es-A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dirty="0"/>
              <a:t>Recorte (</a:t>
            </a:r>
            <a:r>
              <a:rPr lang="es-AR" dirty="0" err="1"/>
              <a:t>cropping</a:t>
            </a:r>
            <a:r>
              <a:rPr lang="es-AR" dirty="0"/>
              <a:t>) es necesario debido a la pérdida de los pixeles del borde en cada convolución.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dirty="0"/>
              <a:t>En la capa final una </a:t>
            </a:r>
            <a:r>
              <a:rPr lang="es-AR" dirty="0" err="1"/>
              <a:t>conv</a:t>
            </a:r>
            <a:r>
              <a:rPr lang="es-AR" dirty="0"/>
              <a:t> 1x1 mapea cada vector de características de 64 componentes al numero deseado de clases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dirty="0"/>
              <a:t>En total la red tiene 23 capas convolucionales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 animBg="1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78971" y="699613"/>
            <a:ext cx="9165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/>
              <a:t>Entrenamiento</a:t>
            </a:r>
            <a:endParaRPr lang="es-A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. Con la </a:t>
            </a:r>
            <a:r>
              <a:rPr lang="es-AR" sz="2000" dirty="0" err="1"/>
              <a:t>implementacion</a:t>
            </a:r>
            <a:r>
              <a:rPr lang="es-AR" sz="2000" dirty="0"/>
              <a:t> de una </a:t>
            </a:r>
            <a:r>
              <a:rPr lang="es-AR" sz="2000" dirty="0" err="1"/>
              <a:t>funcion</a:t>
            </a:r>
            <a:r>
              <a:rPr lang="es-AR" sz="2000" dirty="0"/>
              <a:t> gradiente descendiente de </a:t>
            </a:r>
            <a:r>
              <a:rPr lang="es-AR" sz="2000" dirty="0" err="1"/>
              <a:t>Caffe</a:t>
            </a:r>
            <a:endParaRPr lang="es-AR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A6BB412-C81A-49EB-9CD4-F28060054BF1}"/>
              </a:ext>
            </a:extLst>
          </p:cNvPr>
          <p:cNvSpPr/>
          <p:nvPr/>
        </p:nvSpPr>
        <p:spPr>
          <a:xfrm>
            <a:off x="10058400" y="6143348"/>
            <a:ext cx="1287262" cy="639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número de diapositiva 2">
            <a:extLst>
              <a:ext uri="{FF2B5EF4-FFF2-40B4-BE49-F238E27FC236}">
                <a16:creationId xmlns:a16="http://schemas.microsoft.com/office/drawing/2014/main" id="{292C4FB5-6F5F-461E-858F-E077D7A26875}"/>
              </a:ext>
            </a:extLst>
          </p:cNvPr>
          <p:cNvSpPr txBox="1">
            <a:spLocks/>
          </p:cNvSpPr>
          <p:nvPr/>
        </p:nvSpPr>
        <p:spPr>
          <a:xfrm>
            <a:off x="11447502" y="6401750"/>
            <a:ext cx="592098" cy="260307"/>
          </a:xfrm>
          <a:prstGeom prst="rect">
            <a:avLst/>
          </a:prstGeom>
        </p:spPr>
        <p:txBody>
          <a:bodyPr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s-ES" smtClean="0">
                <a:solidFill>
                  <a:schemeClr val="bg1"/>
                </a:solidFill>
              </a:rPr>
              <a:pPr/>
              <a:t>12</a:t>
            </a:fld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39B9CB-A29F-4583-951D-375006F4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639"/>
          <a:stretch/>
        </p:blipFill>
        <p:spPr>
          <a:xfrm>
            <a:off x="388483" y="1774712"/>
            <a:ext cx="8715375" cy="91371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0630C48-28A4-44A0-8CE7-0C63D95CF2C2}"/>
              </a:ext>
            </a:extLst>
          </p:cNvPr>
          <p:cNvSpPr txBox="1"/>
          <p:nvPr/>
        </p:nvSpPr>
        <p:spPr>
          <a:xfrm>
            <a:off x="478971" y="3429000"/>
            <a:ext cx="5418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Aumento</a:t>
            </a:r>
            <a:r>
              <a:rPr lang="en-US" sz="2400" b="1" dirty="0"/>
              <a:t> de </a:t>
            </a:r>
            <a:r>
              <a:rPr lang="en-US" sz="2400" b="1" dirty="0" err="1"/>
              <a:t>datos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Deformaciones</a:t>
            </a:r>
            <a:r>
              <a:rPr lang="en-US" dirty="0"/>
              <a:t> </a:t>
            </a:r>
            <a:r>
              <a:rPr lang="en-US" sz="2000" dirty="0" err="1"/>
              <a:t>mediante</a:t>
            </a:r>
            <a:r>
              <a:rPr lang="en-US" dirty="0"/>
              <a:t> </a:t>
            </a:r>
            <a:r>
              <a:rPr lang="en-US" dirty="0" err="1"/>
              <a:t>desplazamientos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B62B7B3-0D8E-40C7-B88E-53D61286BB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8838" y="3408219"/>
            <a:ext cx="6081598" cy="33881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CAB9362-6D21-4F89-8481-671A5D05B32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13</a:t>
            </a:fld>
            <a:endParaRPr lang="es-ES" noProof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20B508-E7EA-4C1E-849F-8214060A0008}"/>
              </a:ext>
            </a:extLst>
          </p:cNvPr>
          <p:cNvSpPr txBox="1"/>
          <p:nvPr/>
        </p:nvSpPr>
        <p:spPr>
          <a:xfrm>
            <a:off x="677529" y="620486"/>
            <a:ext cx="74927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Experimentos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Basados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desafio</a:t>
            </a:r>
            <a:r>
              <a:rPr lang="en-US" sz="2000" dirty="0"/>
              <a:t> de ISBI 2012-2015. Con </a:t>
            </a:r>
            <a:r>
              <a:rPr lang="en-US" sz="2000" dirty="0" err="1"/>
              <a:t>imagenes</a:t>
            </a:r>
            <a:r>
              <a:rPr lang="en-US" sz="2000" dirty="0"/>
              <a:t> de ME y 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Evaluacion</a:t>
            </a:r>
            <a:r>
              <a:rPr lang="en-US" sz="2000" dirty="0"/>
              <a:t> </a:t>
            </a:r>
            <a:r>
              <a:rPr lang="en-US" sz="2000" dirty="0" err="1"/>
              <a:t>basada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“Warping error” , “Rand Error”, “Pixel Error”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F681961-0BAC-4B92-AA54-3F707BA61FF8}"/>
              </a:ext>
            </a:extLst>
          </p:cNvPr>
          <p:cNvSpPr txBox="1"/>
          <p:nvPr/>
        </p:nvSpPr>
        <p:spPr>
          <a:xfrm>
            <a:off x="292982" y="2690336"/>
            <a:ext cx="11432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Conclusión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 </a:t>
            </a:r>
            <a:r>
              <a:rPr lang="en-US" sz="2000" dirty="0" err="1"/>
              <a:t>arquitectura</a:t>
            </a:r>
            <a:r>
              <a:rPr lang="en-US" sz="2000" dirty="0"/>
              <a:t> U-NET </a:t>
            </a:r>
            <a:r>
              <a:rPr lang="en-US" sz="2000" dirty="0" err="1"/>
              <a:t>presenta</a:t>
            </a:r>
            <a:r>
              <a:rPr lang="en-US" sz="2000" dirty="0"/>
              <a:t> </a:t>
            </a:r>
            <a:r>
              <a:rPr lang="en-US" sz="2000" dirty="0" err="1"/>
              <a:t>muy</a:t>
            </a:r>
            <a:r>
              <a:rPr lang="en-US" sz="2000" dirty="0"/>
              <a:t> </a:t>
            </a:r>
            <a:r>
              <a:rPr lang="en-US" sz="2000" dirty="0" err="1"/>
              <a:t>buena</a:t>
            </a:r>
            <a:r>
              <a:rPr lang="en-US" sz="2000" dirty="0"/>
              <a:t> performance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segmentacion</a:t>
            </a:r>
            <a:r>
              <a:rPr lang="en-US" sz="2000" dirty="0"/>
              <a:t> de </a:t>
            </a:r>
            <a:r>
              <a:rPr lang="en-US" sz="2000" dirty="0" err="1"/>
              <a:t>imagenes</a:t>
            </a:r>
            <a:r>
              <a:rPr lang="en-US" sz="2000" dirty="0"/>
              <a:t> </a:t>
            </a:r>
            <a:r>
              <a:rPr lang="en-US" sz="2000" dirty="0" err="1"/>
              <a:t>biomedicas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Gracias al </a:t>
            </a:r>
            <a:r>
              <a:rPr lang="en-US" sz="2000" dirty="0" err="1"/>
              <a:t>aumento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la base de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puede</a:t>
            </a:r>
            <a:r>
              <a:rPr lang="en-US" sz="2000" dirty="0"/>
              <a:t> se </a:t>
            </a:r>
            <a:r>
              <a:rPr lang="en-US" sz="2000" dirty="0" err="1"/>
              <a:t>pequeña</a:t>
            </a:r>
            <a:r>
              <a:rPr lang="en-US" sz="2000" dirty="0"/>
              <a:t> con un reasonable </a:t>
            </a:r>
            <a:r>
              <a:rPr lang="en-US" sz="2000" dirty="0" err="1"/>
              <a:t>tiempo</a:t>
            </a:r>
            <a:r>
              <a:rPr lang="en-US" sz="2000" dirty="0"/>
              <a:t> de </a:t>
            </a:r>
            <a:r>
              <a:rPr lang="en-US" sz="2000" dirty="0" err="1"/>
              <a:t>entrenamiento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C5AA4E2-79A0-47C3-BE72-788A597177F6}"/>
              </a:ext>
            </a:extLst>
          </p:cNvPr>
          <p:cNvSpPr/>
          <p:nvPr/>
        </p:nvSpPr>
        <p:spPr>
          <a:xfrm>
            <a:off x="10058400" y="6143348"/>
            <a:ext cx="1287262" cy="639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7153CD0-6441-4026-AE46-24DF22B2F8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33" y="4261084"/>
            <a:ext cx="9875027" cy="252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29" y="1071307"/>
            <a:ext cx="6798250" cy="1674470"/>
          </a:xfrm>
        </p:spPr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14</a:t>
            </a:fld>
            <a:endParaRPr lang="es-ES"/>
          </a:p>
        </p:txBody>
      </p:sp>
      <p:pic>
        <p:nvPicPr>
          <p:cNvPr id="23" name="Marcador de posición de imagen 17">
            <a:extLst>
              <a:ext uri="{FF2B5EF4-FFF2-40B4-BE49-F238E27FC236}">
                <a16:creationId xmlns:a16="http://schemas.microsoft.com/office/drawing/2014/main" id="{14D8DE93-F724-4B81-A0C5-91A5255F367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580981" y="1052725"/>
            <a:ext cx="5472113" cy="575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rcador de posición de imagen 17">
            <a:extLst>
              <a:ext uri="{FF2B5EF4-FFF2-40B4-BE49-F238E27FC236}">
                <a16:creationId xmlns:a16="http://schemas.microsoft.com/office/drawing/2014/main" id="{4FC59329-2EE8-904A-9303-B73C02AB74D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273" y="63691"/>
            <a:ext cx="9911201" cy="6727346"/>
          </a:xfr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7E067C8F-5267-7147-B398-AD99FAB4105A}"/>
              </a:ext>
            </a:extLst>
          </p:cNvPr>
          <p:cNvSpPr/>
          <p:nvPr/>
        </p:nvSpPr>
        <p:spPr>
          <a:xfrm>
            <a:off x="69273" y="63691"/>
            <a:ext cx="9911201" cy="6727345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15" y="241021"/>
            <a:ext cx="6798250" cy="730529"/>
          </a:xfrm>
        </p:spPr>
        <p:txBody>
          <a:bodyPr rtlCol="0"/>
          <a:lstStyle/>
          <a:p>
            <a:pPr rtl="0"/>
            <a:r>
              <a:rPr lang="es-ES" sz="4800" dirty="0"/>
              <a:t>Radioterapia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598" y="1908125"/>
            <a:ext cx="7448549" cy="3038475"/>
          </a:xfrm>
        </p:spPr>
        <p:txBody>
          <a:bodyPr rtlCol="0"/>
          <a:lstStyle/>
          <a:p>
            <a:pPr algn="ctr" rtl="0"/>
            <a:r>
              <a:rPr lang="es-ES" sz="3200" dirty="0"/>
              <a:t>Uso de Radiación Ionizante para el tratamiento de enfermedades donde se aprovecha la radiosensibilidad del blanco</a:t>
            </a:r>
            <a:r>
              <a:rPr lang="es-ES" sz="2400" dirty="0"/>
              <a:t>.</a:t>
            </a:r>
          </a:p>
          <a:p>
            <a:pPr algn="ctr" rtl="0"/>
            <a:endParaRPr lang="es-ES" sz="2400" dirty="0"/>
          </a:p>
          <a:p>
            <a:pPr rtl="0"/>
            <a:r>
              <a:rPr lang="es-ES" sz="2400" u="sng" dirty="0"/>
              <a:t>Objetivo:</a:t>
            </a:r>
            <a:r>
              <a:rPr lang="es-ES" sz="2400" dirty="0"/>
              <a:t> Causar el mayor daño posible al blanco, minimizando las complicaciones en tejidos sanos vecinos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2</a:t>
            </a:fld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50EACF-308E-4133-A51B-7011358834AE}"/>
              </a:ext>
            </a:extLst>
          </p:cNvPr>
          <p:cNvSpPr/>
          <p:nvPr/>
        </p:nvSpPr>
        <p:spPr>
          <a:xfrm>
            <a:off x="10058400" y="6143348"/>
            <a:ext cx="1287262" cy="639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461FE9-A871-4CB9-81A5-0A402C4CA8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3</a:t>
            </a:fld>
            <a:endParaRPr lang="es-ES" noProof="0"/>
          </a:p>
        </p:txBody>
      </p:sp>
      <p:pic>
        <p:nvPicPr>
          <p:cNvPr id="2050" name="Picture 2" descr="RPM Respiratory Gating Image 2">
            <a:extLst>
              <a:ext uri="{FF2B5EF4-FFF2-40B4-BE49-F238E27FC236}">
                <a16:creationId xmlns:a16="http://schemas.microsoft.com/office/drawing/2014/main" id="{B8BFDE39-5B3F-4B69-A63D-234F6BAEB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296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PM Respiratory Gating Image 3">
            <a:extLst>
              <a:ext uri="{FF2B5EF4-FFF2-40B4-BE49-F238E27FC236}">
                <a16:creationId xmlns:a16="http://schemas.microsoft.com/office/drawing/2014/main" id="{31EE6BCA-609C-4D1E-AAF7-1AE8EBC35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3809" y="3676650"/>
            <a:ext cx="6108192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5D556E1-76A1-45E4-9D96-829232866E56}"/>
              </a:ext>
            </a:extLst>
          </p:cNvPr>
          <p:cNvSpPr/>
          <p:nvPr/>
        </p:nvSpPr>
        <p:spPr>
          <a:xfrm>
            <a:off x="123825" y="6078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https://www.varian.com/oncology/products/real-time-tracking-motion-management/real-time-position-management-rpm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70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44" y="1058725"/>
            <a:ext cx="5184913" cy="432000"/>
          </a:xfrm>
        </p:spPr>
        <p:txBody>
          <a:bodyPr rtlCol="0"/>
          <a:lstStyle/>
          <a:p>
            <a:pPr rtl="0"/>
            <a:r>
              <a:rPr lang="es-ES" dirty="0"/>
              <a:t>Donde se Aplica ML?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489325" y="2035849"/>
            <a:ext cx="4111625" cy="3174325"/>
          </a:xfrm>
        </p:spPr>
        <p:txBody>
          <a:bodyPr rtlCol="0"/>
          <a:lstStyle/>
          <a:p>
            <a:pPr rtl="0"/>
            <a:r>
              <a:rPr lang="es-ES" sz="2400" dirty="0"/>
              <a:t>Contorneo</a:t>
            </a:r>
          </a:p>
          <a:p>
            <a:pPr rtl="0"/>
            <a:r>
              <a:rPr lang="es-ES" sz="2400" dirty="0"/>
              <a:t>Planificación</a:t>
            </a:r>
          </a:p>
          <a:p>
            <a:pPr rtl="0"/>
            <a:r>
              <a:rPr lang="es-ES" sz="2400" dirty="0"/>
              <a:t>Predicción de dosis</a:t>
            </a:r>
          </a:p>
          <a:p>
            <a:pPr rtl="0"/>
            <a:r>
              <a:rPr lang="es-ES" sz="2400" dirty="0"/>
              <a:t>Evaluación de Plan</a:t>
            </a:r>
          </a:p>
          <a:p>
            <a:pPr rtl="0"/>
            <a:r>
              <a:rPr lang="es-ES" sz="2400" dirty="0"/>
              <a:t>Predicción de resultados de </a:t>
            </a:r>
            <a:r>
              <a:rPr lang="es-ES" sz="2400" dirty="0" err="1"/>
              <a:t>Tto</a:t>
            </a:r>
            <a:r>
              <a:rPr lang="es-ES" sz="2400" dirty="0"/>
              <a:t>.</a:t>
            </a:r>
          </a:p>
          <a:p>
            <a:pPr rtl="0"/>
            <a:endParaRPr lang="es-ES" sz="2400" dirty="0"/>
          </a:p>
          <a:p>
            <a:pPr rtl="0"/>
            <a:r>
              <a:rPr lang="es-ES" sz="2400" dirty="0"/>
              <a:t>QA Máquina</a:t>
            </a:r>
          </a:p>
          <a:p>
            <a:pPr rtl="0"/>
            <a:r>
              <a:rPr lang="es-ES" sz="2400" dirty="0"/>
              <a:t>QA Paciente específico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89325" y="6192000"/>
            <a:ext cx="7864475" cy="666000"/>
          </a:xfrm>
          <a:solidFill>
            <a:schemeClr val="bg2">
              <a:lumMod val="85000"/>
              <a:alpha val="97000"/>
            </a:schemeClr>
          </a:solidFill>
        </p:spPr>
        <p:txBody>
          <a:bodyPr rtlCol="0"/>
          <a:lstStyle/>
          <a:p>
            <a:pPr marL="0" indent="0">
              <a:buNone/>
            </a:pPr>
            <a:r>
              <a:rPr lang="en-US" sz="1050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IAEA Technical Reports Series No. 430: Commissioning and Quality Assurance of Computerized Planning Systems for Radiation Treatment of Cancer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8" name="Marcador de posición de imagen 17">
            <a:extLst>
              <a:ext uri="{FF2B5EF4-FFF2-40B4-BE49-F238E27FC236}">
                <a16:creationId xmlns:a16="http://schemas.microsoft.com/office/drawing/2014/main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4</a:t>
            </a:fld>
            <a:endParaRPr lang="es-ES"/>
          </a:p>
        </p:txBody>
      </p:sp>
      <p:pic>
        <p:nvPicPr>
          <p:cNvPr id="1026" name="Picture 2" descr="Steps in the radiation therapy planning process. Note: Process parts in italics are not included in this report. ">
            <a:extLst>
              <a:ext uri="{FF2B5EF4-FFF2-40B4-BE49-F238E27FC236}">
                <a16:creationId xmlns:a16="http://schemas.microsoft.com/office/drawing/2014/main" id="{761BB9CD-2D7D-4F0B-BD58-9500E6C7F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89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3B757ACA-829F-473A-B186-EBC03E90C120}"/>
              </a:ext>
            </a:extLst>
          </p:cNvPr>
          <p:cNvCxnSpPr>
            <a:cxnSpLocks/>
          </p:cNvCxnSpPr>
          <p:nvPr/>
        </p:nvCxnSpPr>
        <p:spPr>
          <a:xfrm>
            <a:off x="1407238" y="2476500"/>
            <a:ext cx="2257425" cy="27122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A4BC6621-C6F7-4482-A3E9-EF62D801CEED}"/>
              </a:ext>
            </a:extLst>
          </p:cNvPr>
          <p:cNvCxnSpPr>
            <a:cxnSpLocks/>
          </p:cNvCxnSpPr>
          <p:nvPr/>
        </p:nvCxnSpPr>
        <p:spPr>
          <a:xfrm flipV="1">
            <a:off x="1529280" y="3096000"/>
            <a:ext cx="2135383" cy="243662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98C8E9F5-E29B-4099-9998-3838032244FC}"/>
              </a:ext>
            </a:extLst>
          </p:cNvPr>
          <p:cNvCxnSpPr>
            <a:cxnSpLocks/>
          </p:cNvCxnSpPr>
          <p:nvPr/>
        </p:nvCxnSpPr>
        <p:spPr>
          <a:xfrm flipV="1">
            <a:off x="1462130" y="3352800"/>
            <a:ext cx="2195470" cy="845839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curvado 26">
            <a:extLst>
              <a:ext uri="{FF2B5EF4-FFF2-40B4-BE49-F238E27FC236}">
                <a16:creationId xmlns:a16="http://schemas.microsoft.com/office/drawing/2014/main" id="{32368FE0-64C5-4379-8553-D9F64589BF12}"/>
              </a:ext>
            </a:extLst>
          </p:cNvPr>
          <p:cNvCxnSpPr>
            <a:cxnSpLocks/>
          </p:cNvCxnSpPr>
          <p:nvPr/>
        </p:nvCxnSpPr>
        <p:spPr>
          <a:xfrm>
            <a:off x="1709057" y="2900125"/>
            <a:ext cx="1948543" cy="12700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6880B1A-6FA5-487D-BE40-EE098ACC0D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5</a:t>
            </a:fld>
            <a:endParaRPr lang="es-ES" noProof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132ACFC-1E25-40F4-9D8B-49D9885C5300}"/>
              </a:ext>
            </a:extLst>
          </p:cNvPr>
          <p:cNvSpPr/>
          <p:nvPr/>
        </p:nvSpPr>
        <p:spPr>
          <a:xfrm>
            <a:off x="10058400" y="6143348"/>
            <a:ext cx="1287262" cy="639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B8EC08-38D0-4DA4-886B-9A4AF38FCD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750" y="219075"/>
            <a:ext cx="6115050" cy="4133850"/>
          </a:xfrm>
          <a:prstGeom prst="rect">
            <a:avLst/>
          </a:prstGeom>
        </p:spPr>
      </p:pic>
      <p:pic>
        <p:nvPicPr>
          <p:cNvPr id="3074" name="Picture 2" descr="Resultado de imagen para tps radiotherapy">
            <a:extLst>
              <a:ext uri="{FF2B5EF4-FFF2-40B4-BE49-F238E27FC236}">
                <a16:creationId xmlns:a16="http://schemas.microsoft.com/office/drawing/2014/main" id="{122D8A78-7E77-44AF-81AB-12718E5ECF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89935" y="3200400"/>
            <a:ext cx="5732324" cy="358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88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Marcador de posición de imagen 18">
            <a:extLst>
              <a:ext uri="{FF2B5EF4-FFF2-40B4-BE49-F238E27FC236}">
                <a16:creationId xmlns:a16="http://schemas.microsoft.com/office/drawing/2014/main" id="{78E3D4B9-3B79-3A44-BAC1-8FEE23274B9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924814" y="4352925"/>
            <a:ext cx="2334929" cy="2457450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6</a:t>
            </a:fld>
            <a:endParaRPr lang="es-ES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879DBA37-CD25-4F65-93A0-FFFC23C9A7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2747028"/>
              </p:ext>
            </p:extLst>
          </p:nvPr>
        </p:nvGraphicFramePr>
        <p:xfrm flipH="1">
          <a:off x="188595" y="133530"/>
          <a:ext cx="4937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29E525E0-DC5F-4554-9FC4-5CB07B765F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3432135"/>
              </p:ext>
            </p:extLst>
          </p:nvPr>
        </p:nvGraphicFramePr>
        <p:xfrm>
          <a:off x="188595" y="33337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77BF2C5A-718F-4B04-B96D-C9056CAB44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218213"/>
              </p:ext>
            </p:extLst>
          </p:nvPr>
        </p:nvGraphicFramePr>
        <p:xfrm>
          <a:off x="5219700" y="1335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29D4EFE8-4413-4016-8424-4C986C8442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0321729"/>
              </p:ext>
            </p:extLst>
          </p:nvPr>
        </p:nvGraphicFramePr>
        <p:xfrm>
          <a:off x="5219700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5C8AA59-8627-4C79-86F7-6DB1A5741C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7</a:t>
            </a:fld>
            <a:endParaRPr lang="es-ES" noProof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AC5826-94D2-43AA-B3B0-D7A99728AB1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670" y="0"/>
            <a:ext cx="104086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BCB5767-7009-4A0D-A6D0-67C45F58DE0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8</a:t>
            </a:fld>
            <a:endParaRPr lang="es-ES" noProof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136D0FB-1E27-44A9-9344-2A799DCE12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6256" y="3609974"/>
            <a:ext cx="5599487" cy="316230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6F72EA5-3A3D-4298-A91F-B12CC3E246E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0133" y="-19051"/>
            <a:ext cx="5146617" cy="36290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B478E46-9A1C-4682-9E03-E29863141D1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5275481" cy="3514725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5CAAF664-9ABC-4ADF-8255-4D23ECA4DCD7}"/>
              </a:ext>
            </a:extLst>
          </p:cNvPr>
          <p:cNvSpPr/>
          <p:nvPr/>
        </p:nvSpPr>
        <p:spPr>
          <a:xfrm>
            <a:off x="10058400" y="6143348"/>
            <a:ext cx="1287262" cy="639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7F89628-27AF-4F7D-B9AF-7700E431686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4545" y="3560339"/>
            <a:ext cx="883403" cy="14079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41D93E0-430E-4998-B616-233DAD1DC9C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2903" y="3724378"/>
            <a:ext cx="2393881" cy="10745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976161F-420B-4A9B-98A8-A9E26610FD2C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744" y="3602756"/>
            <a:ext cx="1220573" cy="17535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8E5A4F8-4C1F-4739-B006-F105DE313B67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6321" y="3598486"/>
            <a:ext cx="406909" cy="185872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75E99E8B-7746-4F7D-AEA9-62DBB77635C4}"/>
              </a:ext>
            </a:extLst>
          </p:cNvPr>
          <p:cNvSpPr/>
          <p:nvPr/>
        </p:nvSpPr>
        <p:spPr>
          <a:xfrm>
            <a:off x="4810155" y="6580892"/>
            <a:ext cx="23423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Open Sans"/>
              </a:rPr>
              <a:t>A Barragan Montero, AAPM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6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EA7B133-1C66-4D5A-9E6A-6A55BDB000D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9</a:t>
            </a:fld>
            <a:endParaRPr lang="es-ES" noProof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414042-E684-473C-B140-7B2F8A7765D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134" y="666798"/>
            <a:ext cx="4579573" cy="16966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161464F-3F06-4757-BF7A-6620CCABFB2C}"/>
              </a:ext>
            </a:extLst>
          </p:cNvPr>
          <p:cNvSpPr txBox="1"/>
          <p:nvPr/>
        </p:nvSpPr>
        <p:spPr>
          <a:xfrm>
            <a:off x="433373" y="2871832"/>
            <a:ext cx="115158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Introducción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El </a:t>
            </a:r>
            <a:r>
              <a:rPr lang="en-US" sz="2400" dirty="0" err="1"/>
              <a:t>uso</a:t>
            </a:r>
            <a:r>
              <a:rPr lang="en-US" sz="2400" dirty="0"/>
              <a:t> </a:t>
            </a:r>
            <a:r>
              <a:rPr lang="en-US" sz="2400" dirty="0" err="1"/>
              <a:t>tipico</a:t>
            </a:r>
            <a:r>
              <a:rPr lang="en-US" sz="2400" dirty="0"/>
              <a:t> de las redes </a:t>
            </a:r>
            <a:r>
              <a:rPr lang="en-US" sz="2400" dirty="0" err="1"/>
              <a:t>convolucionales</a:t>
            </a:r>
            <a:r>
              <a:rPr lang="en-US" sz="2400" dirty="0"/>
              <a:t> es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clasificadores</a:t>
            </a:r>
            <a:r>
              <a:rPr lang="en-US" sz="2400" dirty="0"/>
              <a:t>. A una imagen de entrada, la </a:t>
            </a:r>
            <a:r>
              <a:rPr lang="en-US" sz="2400" dirty="0" err="1"/>
              <a:t>salida</a:t>
            </a:r>
            <a:r>
              <a:rPr lang="en-US" sz="2400" dirty="0"/>
              <a:t> es una </a:t>
            </a:r>
            <a:r>
              <a:rPr lang="en-US" sz="2400" dirty="0" err="1"/>
              <a:t>etiqueta</a:t>
            </a:r>
            <a:r>
              <a:rPr lang="en-US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imagenes</a:t>
            </a:r>
            <a:r>
              <a:rPr lang="en-US" sz="2400" dirty="0"/>
              <a:t> </a:t>
            </a:r>
            <a:r>
              <a:rPr lang="en-US" sz="2400" dirty="0" err="1"/>
              <a:t>medicas</a:t>
            </a:r>
            <a:r>
              <a:rPr lang="en-US" sz="2400" dirty="0"/>
              <a:t> la </a:t>
            </a:r>
            <a:r>
              <a:rPr lang="en-US" sz="2400" b="1" dirty="0" err="1"/>
              <a:t>localización</a:t>
            </a:r>
            <a:r>
              <a:rPr lang="en-US" sz="2400" dirty="0"/>
              <a:t> es </a:t>
            </a:r>
            <a:r>
              <a:rPr lang="en-US" sz="2400" b="1" dirty="0" err="1"/>
              <a:t>muy</a:t>
            </a:r>
            <a:r>
              <a:rPr lang="en-US" sz="2400" b="1" dirty="0"/>
              <a:t> </a:t>
            </a:r>
            <a:r>
              <a:rPr lang="en-US" sz="2400" b="1" dirty="0" err="1"/>
              <a:t>importante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 </a:t>
            </a:r>
            <a:r>
              <a:rPr lang="en-US" sz="2400" dirty="0" err="1"/>
              <a:t>desarrolló</a:t>
            </a:r>
            <a:r>
              <a:rPr lang="en-US" sz="2400" dirty="0"/>
              <a:t> una </a:t>
            </a:r>
            <a:r>
              <a:rPr lang="en-US" sz="2400" dirty="0" err="1"/>
              <a:t>arquitectura</a:t>
            </a:r>
            <a:r>
              <a:rPr lang="en-US" sz="2400" dirty="0"/>
              <a:t> de red neuronal </a:t>
            </a:r>
            <a:r>
              <a:rPr lang="en-US" sz="2400" dirty="0" err="1"/>
              <a:t>completamente</a:t>
            </a:r>
            <a:r>
              <a:rPr lang="en-US" sz="2400" dirty="0"/>
              <a:t> </a:t>
            </a:r>
            <a:r>
              <a:rPr lang="en-US" sz="2400" dirty="0" err="1"/>
              <a:t>convolucional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 </a:t>
            </a:r>
            <a:r>
              <a:rPr lang="en-US" sz="2400" dirty="0" err="1"/>
              <a:t>entrena</a:t>
            </a:r>
            <a:r>
              <a:rPr lang="en-US" sz="2400" dirty="0"/>
              <a:t> con </a:t>
            </a:r>
            <a:r>
              <a:rPr lang="en-US" sz="2400" dirty="0" err="1"/>
              <a:t>menos</a:t>
            </a:r>
            <a:r>
              <a:rPr lang="en-US" sz="2400" dirty="0"/>
              <a:t> </a:t>
            </a:r>
            <a:r>
              <a:rPr lang="en-US" sz="2400" dirty="0" err="1"/>
              <a:t>imagenes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Segmentación</a:t>
            </a:r>
            <a:r>
              <a:rPr lang="en-US" sz="2400" dirty="0"/>
              <a:t> mas </a:t>
            </a:r>
            <a:r>
              <a:rPr lang="en-US" sz="2400" dirty="0" err="1"/>
              <a:t>precisa</a:t>
            </a:r>
            <a:r>
              <a:rPr lang="en-US" sz="2400" dirty="0"/>
              <a:t> y </a:t>
            </a:r>
            <a:r>
              <a:rPr lang="en-US" sz="2400" dirty="0" err="1"/>
              <a:t>rápida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26DBE16-AA59-43AC-B019-2CAA2891C0B9}"/>
              </a:ext>
            </a:extLst>
          </p:cNvPr>
          <p:cNvSpPr/>
          <p:nvPr/>
        </p:nvSpPr>
        <p:spPr>
          <a:xfrm>
            <a:off x="10058400" y="6143348"/>
            <a:ext cx="1287262" cy="639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6E43368-8237-44B2-AF53-98591DEAFE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90328" y="311243"/>
            <a:ext cx="2382896" cy="23749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AC6AF9-2967-45BB-9559-A7239649135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9343" y="311243"/>
            <a:ext cx="2380495" cy="238049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E738856-F73E-41E7-AE26-FC984A610516}"/>
              </a:ext>
            </a:extLst>
          </p:cNvPr>
          <p:cNvSpPr txBox="1"/>
          <p:nvPr/>
        </p:nvSpPr>
        <p:spPr>
          <a:xfrm>
            <a:off x="7865390" y="778330"/>
            <a:ext cx="11701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U-NET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37C845A-424B-4F5A-ADE5-CE19FCB9EE67}"/>
              </a:ext>
            </a:extLst>
          </p:cNvPr>
          <p:cNvCxnSpPr/>
          <p:nvPr/>
        </p:nvCxnSpPr>
        <p:spPr>
          <a:xfrm>
            <a:off x="7594170" y="1410346"/>
            <a:ext cx="192953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252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753_TF16411245.potx" id="{E8952088-D048-4073-95D4-0558EE9F43E6}" vid="{C7DF3C0D-9A30-4C51-86AE-01ED9D78E13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http://www.w3.org/XML/1998/namespace"/>
    <ds:schemaRef ds:uri="fb0879af-3eba-417a-a55a-ffe6dcd6ca77"/>
    <ds:schemaRef ds:uri="6dc4bcd6-49db-4c07-9060-8acfc67cef9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minimalista con colores</Template>
  <TotalTime>0</TotalTime>
  <Words>548</Words>
  <Application>Microsoft Office PowerPoint</Application>
  <PresentationFormat>Panorámica</PresentationFormat>
  <Paragraphs>89</Paragraphs>
  <Slides>14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Open Sans</vt:lpstr>
      <vt:lpstr>Times New Roman</vt:lpstr>
      <vt:lpstr>Tema de Office</vt:lpstr>
      <vt:lpstr>U-Net: Red convolucional para segmentación de imágenes biomédicas</vt:lpstr>
      <vt:lpstr>Radioterapia</vt:lpstr>
      <vt:lpstr>Presentación de PowerPoint</vt:lpstr>
      <vt:lpstr>Donde se Aplica ML?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2019-12-02T20:41:32Z</dcterms:created>
  <dcterms:modified xsi:type="dcterms:W3CDTF">2019-12-04T15:50:47Z</dcterms:modified>
</cp:coreProperties>
</file>