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5"/>
  </p:notesMasterIdLst>
  <p:sldIdLst>
    <p:sldId id="278" r:id="rId5"/>
    <p:sldId id="280" r:id="rId6"/>
    <p:sldId id="294" r:id="rId7"/>
    <p:sldId id="295" r:id="rId8"/>
    <p:sldId id="297" r:id="rId9"/>
    <p:sldId id="296" r:id="rId10"/>
    <p:sldId id="298" r:id="rId11"/>
    <p:sldId id="289" r:id="rId12"/>
    <p:sldId id="299" r:id="rId13"/>
    <p:sldId id="293"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09" autoAdjust="0"/>
  </p:normalViewPr>
  <p:slideViewPr>
    <p:cSldViewPr snapToGrid="0" snapToObjects="1">
      <p:cViewPr varScale="1">
        <p:scale>
          <a:sx n="107" d="100"/>
          <a:sy n="107" d="100"/>
        </p:scale>
        <p:origin x="84" y="13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vpatel22@stevens.edu"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337776" y="826403"/>
            <a:ext cx="5812161" cy="1590225"/>
          </a:xfrm>
        </p:spPr>
        <p:txBody>
          <a:bodyPr/>
          <a:lstStyle/>
          <a:p>
            <a:r>
              <a:rPr lang="en-US" sz="1800" dirty="0"/>
              <a:t>Mapping the workforce : Exploring US Census Bureau Data</a:t>
            </a:r>
            <a:br>
              <a:rPr lang="en-US" sz="1800" dirty="0"/>
            </a:br>
            <a:endParaRPr lang="en-US" sz="1800"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2480399"/>
            <a:ext cx="3493008" cy="878908"/>
          </a:xfrm>
        </p:spPr>
        <p:txBody>
          <a:bodyPr/>
          <a:lstStyle/>
          <a:p>
            <a:r>
              <a:rPr lang="en-US" sz="1800" dirty="0"/>
              <a:t>Vrund Patel</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Vrund Patel</a:t>
            </a:r>
          </a:p>
          <a:p>
            <a:r>
              <a:rPr lang="en-US" dirty="0">
                <a:hlinkClick r:id="rId2"/>
              </a:rPr>
              <a:t>vpatel22@stevens.edu</a:t>
            </a:r>
            <a:endParaRPr lang="en-US" dirty="0"/>
          </a:p>
          <a:p>
            <a:endParaRPr lang="en-US" dirty="0"/>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099837" y="1766217"/>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789303"/>
            <a:ext cx="6766560" cy="2700528"/>
          </a:xfrm>
        </p:spPr>
        <p:txBody>
          <a:bodyPr/>
          <a:lstStyle/>
          <a:p>
            <a:pPr algn="just"/>
            <a:r>
              <a:rPr lang="en-US" sz="1200" dirty="0"/>
              <a:t>The primary objective of this project is to delve into the vast wealth of data provided by the US Census Bureau and gain insights into employment trends in the United States. By leveraging this rich dataset, we aim to uncover patterns, variations, and changes in the workforce across different states, industries, occupations, and time periods.</a:t>
            </a:r>
          </a:p>
          <a:p>
            <a:pPr algn="just"/>
            <a:r>
              <a:rPr lang="en-US" sz="1200" dirty="0"/>
              <a:t>The Census Bureau provides comprehensive and reliable information on various aspects of the workforce, including unemployment rates, industry employment distributions, occupational trends, and even wage and salary data.</a:t>
            </a:r>
          </a:p>
          <a:p>
            <a:pPr algn="just"/>
            <a:r>
              <a:rPr lang="en-US" sz="1200" dirty="0"/>
              <a:t>Understanding employment trends is crucial for policymakers, researchers, businesses, and individuals alike. It allows us to identify areas of growth and decline, make informed decisions regarding resource allocation, and gain a deeper understanding of the factors influencing the labor market.</a:t>
            </a:r>
          </a:p>
          <a:p>
            <a:pPr algn="just"/>
            <a:r>
              <a:rPr lang="en-US" sz="1200" dirty="0"/>
              <a:t>By visualizing and analyzing this data, we can uncover valuable insights that can inform policy decisions, assist businesses in strategic planning, and provide individuals with a better understanding of the employment landscape.</a:t>
            </a:r>
          </a:p>
          <a:p>
            <a:pPr algn="just"/>
            <a:endParaRPr lang="en-US" sz="1200" dirty="0"/>
          </a:p>
          <a:p>
            <a:pPr algn="just"/>
            <a:endParaRPr lang="en-US" sz="1200"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7" y="457200"/>
            <a:ext cx="5044163" cy="274320"/>
          </a:xfrm>
        </p:spPr>
        <p:txBody>
          <a:bodyPr/>
          <a:lstStyle/>
          <a:p>
            <a:r>
              <a:rPr lang="en-US" sz="1200" dirty="0">
                <a:latin typeface="+mn-lt"/>
              </a:rPr>
              <a:t>Mapping the workforce : Exploring US Census Bureau Data</a:t>
            </a:r>
            <a:endParaRPr lang="en-US" dirty="0">
              <a:latin typeface="+mn-lt"/>
            </a:endParaRP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F0441-2C39-2FD5-6D51-6169A9E7A945}"/>
              </a:ext>
            </a:extLst>
          </p:cNvPr>
          <p:cNvSpPr>
            <a:spLocks noGrp="1"/>
          </p:cNvSpPr>
          <p:nvPr>
            <p:ph type="title"/>
          </p:nvPr>
        </p:nvSpPr>
        <p:spPr>
          <a:xfrm>
            <a:off x="270044" y="1133855"/>
            <a:ext cx="6972241" cy="1069017"/>
          </a:xfrm>
        </p:spPr>
        <p:txBody>
          <a:bodyPr/>
          <a:lstStyle/>
          <a:p>
            <a:r>
              <a:rPr lang="en-US" sz="4000" dirty="0"/>
              <a:t>Research Questions</a:t>
            </a:r>
          </a:p>
        </p:txBody>
      </p:sp>
      <p:sp>
        <p:nvSpPr>
          <p:cNvPr id="3" name="Content Placeholder 2">
            <a:extLst>
              <a:ext uri="{FF2B5EF4-FFF2-40B4-BE49-F238E27FC236}">
                <a16:creationId xmlns:a16="http://schemas.microsoft.com/office/drawing/2014/main" id="{4FCCEE45-4219-C47E-85F1-1A6B793D2046}"/>
              </a:ext>
            </a:extLst>
          </p:cNvPr>
          <p:cNvSpPr>
            <a:spLocks noGrp="1"/>
          </p:cNvSpPr>
          <p:nvPr>
            <p:ph idx="1"/>
          </p:nvPr>
        </p:nvSpPr>
        <p:spPr>
          <a:xfrm>
            <a:off x="270044" y="1826543"/>
            <a:ext cx="6706709" cy="3748921"/>
          </a:xfrm>
        </p:spPr>
        <p:txBody>
          <a:bodyPr/>
          <a:lstStyle/>
          <a:p>
            <a:r>
              <a:rPr lang="en-US" sz="1200" dirty="0"/>
              <a:t>In this project, we aim to address the following research questions:</a:t>
            </a:r>
          </a:p>
          <a:p>
            <a:pPr marL="228600" indent="-228600">
              <a:buAutoNum type="arabicPeriod"/>
            </a:pPr>
            <a:r>
              <a:rPr lang="en-US" sz="1200" dirty="0"/>
              <a:t>How does unemployment vary across different states and in the United States, and are there any seasonal or cyclical trends?</a:t>
            </a:r>
          </a:p>
          <a:p>
            <a:pPr marL="338328" lvl="2" indent="0">
              <a:buNone/>
            </a:pPr>
            <a:r>
              <a:rPr lang="en-US" sz="1200" dirty="0"/>
              <a:t>By analyzing the US Census Bureau data, we will examine the unemployment rates across different states and explore whether there are any discernible seasonal or cyclical patterns. This analysis will provide insights into the fluctuations and trends in unemployment at both the state and national levels.</a:t>
            </a:r>
          </a:p>
          <a:p>
            <a:pPr marL="338328" lvl="2" indent="0">
              <a:buNone/>
            </a:pPr>
            <a:endParaRPr lang="en-US" sz="1200" dirty="0"/>
          </a:p>
          <a:p>
            <a:r>
              <a:rPr lang="en-US" sz="1200" dirty="0"/>
              <a:t>2. What are the major industries in terms of employment in the United States, and how has the employment distribution across industries changed over time? Are there any notable differences in employment patterns between different states?</a:t>
            </a:r>
          </a:p>
          <a:p>
            <a:pPr marL="338328" lvl="2" indent="0">
              <a:buNone/>
            </a:pPr>
            <a:r>
              <a:rPr lang="en-US" sz="1200" dirty="0"/>
              <a:t>By examining employment data, we will identify the major industries driving the US economy and track changes in the employment distribution across these industries over time. Additionally, we will explore whether there are any notable differences in employment patterns between states, allowing us to identify regional variations and potential areas of growth or decline.</a:t>
            </a:r>
          </a:p>
        </p:txBody>
      </p:sp>
      <p:sp>
        <p:nvSpPr>
          <p:cNvPr id="4" name="Footer Placeholder 13">
            <a:extLst>
              <a:ext uri="{FF2B5EF4-FFF2-40B4-BE49-F238E27FC236}">
                <a16:creationId xmlns:a16="http://schemas.microsoft.com/office/drawing/2014/main" id="{456D3BB8-49B7-754F-C3BD-512BCCEAF500}"/>
              </a:ext>
            </a:extLst>
          </p:cNvPr>
          <p:cNvSpPr txBox="1">
            <a:spLocks/>
          </p:cNvSpPr>
          <p:nvPr/>
        </p:nvSpPr>
        <p:spPr>
          <a:xfrm>
            <a:off x="270044" y="182880"/>
            <a:ext cx="5044163"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solidFill>
                  <a:schemeClr val="accent6"/>
                </a:solidFill>
              </a:rPr>
              <a:t>Mapping the workforce : Exploring US Census Bureau Data</a:t>
            </a:r>
            <a:endParaRPr lang="en-US" dirty="0">
              <a:solidFill>
                <a:schemeClr val="accent6"/>
              </a:solidFill>
            </a:endParaRPr>
          </a:p>
        </p:txBody>
      </p:sp>
    </p:spTree>
    <p:extLst>
      <p:ext uri="{BB962C8B-B14F-4D97-AF65-F5344CB8AC3E}">
        <p14:creationId xmlns:p14="http://schemas.microsoft.com/office/powerpoint/2010/main" val="1681282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F0441-2C39-2FD5-6D51-6169A9E7A945}"/>
              </a:ext>
            </a:extLst>
          </p:cNvPr>
          <p:cNvSpPr>
            <a:spLocks noGrp="1"/>
          </p:cNvSpPr>
          <p:nvPr>
            <p:ph type="title"/>
          </p:nvPr>
        </p:nvSpPr>
        <p:spPr>
          <a:xfrm>
            <a:off x="270044" y="1133855"/>
            <a:ext cx="6972241" cy="1069017"/>
          </a:xfrm>
        </p:spPr>
        <p:txBody>
          <a:bodyPr/>
          <a:lstStyle/>
          <a:p>
            <a:r>
              <a:rPr lang="en-US" sz="4000" dirty="0"/>
              <a:t>Research Questions</a:t>
            </a:r>
          </a:p>
        </p:txBody>
      </p:sp>
      <p:sp>
        <p:nvSpPr>
          <p:cNvPr id="3" name="Content Placeholder 2">
            <a:extLst>
              <a:ext uri="{FF2B5EF4-FFF2-40B4-BE49-F238E27FC236}">
                <a16:creationId xmlns:a16="http://schemas.microsoft.com/office/drawing/2014/main" id="{4FCCEE45-4219-C47E-85F1-1A6B793D2046}"/>
              </a:ext>
            </a:extLst>
          </p:cNvPr>
          <p:cNvSpPr>
            <a:spLocks noGrp="1"/>
          </p:cNvSpPr>
          <p:nvPr>
            <p:ph idx="1"/>
          </p:nvPr>
        </p:nvSpPr>
        <p:spPr>
          <a:xfrm>
            <a:off x="270043" y="2058112"/>
            <a:ext cx="6706709" cy="3748921"/>
          </a:xfrm>
        </p:spPr>
        <p:txBody>
          <a:bodyPr/>
          <a:lstStyle/>
          <a:p>
            <a:r>
              <a:rPr lang="en-US" sz="1200" dirty="0"/>
              <a:t>3. What are the most common occupations in the United States, how has the distribution of occupations evolved over the years, and are there any notable gender or racial disparities within specific occupations?</a:t>
            </a:r>
          </a:p>
          <a:p>
            <a:pPr marL="338328" lvl="2" indent="0">
              <a:buNone/>
            </a:pPr>
            <a:r>
              <a:rPr lang="en-US" sz="1200" dirty="0"/>
              <a:t>This research question focuses on understanding the most common occupations in the United States and how their distribution has changed over time. We will explore whether there are any gender or racial disparities within specific occupations, shedding light on potential inequalities within the workforce.</a:t>
            </a:r>
          </a:p>
          <a:p>
            <a:pPr marL="338328" lvl="2" indent="0">
              <a:buNone/>
            </a:pPr>
            <a:endParaRPr lang="en-US" sz="1200" dirty="0"/>
          </a:p>
          <a:p>
            <a:r>
              <a:rPr lang="en-US" sz="1200" dirty="0"/>
              <a:t>4. How has employment in specific industries, such as healthcare, technology, or manufacturing, changed over time?</a:t>
            </a:r>
          </a:p>
          <a:p>
            <a:pPr marL="338328" lvl="2" indent="0">
              <a:buNone/>
            </a:pPr>
            <a:r>
              <a:rPr lang="en-US" sz="1200" dirty="0"/>
              <a:t>By narrowing our focus to specific industries, such as healthcare, technology, or manufacturing, we will analyze the employment trends within these sectors. This analysis will provide insights into the growth or decline of specific industries and their potential impact on the overall workforce.</a:t>
            </a:r>
          </a:p>
          <a:p>
            <a:endParaRPr lang="en-US" sz="1200" dirty="0"/>
          </a:p>
        </p:txBody>
      </p:sp>
      <p:sp>
        <p:nvSpPr>
          <p:cNvPr id="4" name="Footer Placeholder 13">
            <a:extLst>
              <a:ext uri="{FF2B5EF4-FFF2-40B4-BE49-F238E27FC236}">
                <a16:creationId xmlns:a16="http://schemas.microsoft.com/office/drawing/2014/main" id="{456D3BB8-49B7-754F-C3BD-512BCCEAF500}"/>
              </a:ext>
            </a:extLst>
          </p:cNvPr>
          <p:cNvSpPr txBox="1">
            <a:spLocks/>
          </p:cNvSpPr>
          <p:nvPr/>
        </p:nvSpPr>
        <p:spPr>
          <a:xfrm>
            <a:off x="270044" y="182880"/>
            <a:ext cx="5044163"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solidFill>
                  <a:schemeClr val="accent6"/>
                </a:solidFill>
              </a:rPr>
              <a:t>Mapping the workforce : Exploring US Census Bureau Data</a:t>
            </a:r>
            <a:endParaRPr lang="en-US" dirty="0">
              <a:solidFill>
                <a:schemeClr val="accent6"/>
              </a:solidFill>
            </a:endParaRPr>
          </a:p>
        </p:txBody>
      </p:sp>
    </p:spTree>
    <p:extLst>
      <p:ext uri="{BB962C8B-B14F-4D97-AF65-F5344CB8AC3E}">
        <p14:creationId xmlns:p14="http://schemas.microsoft.com/office/powerpoint/2010/main" val="4226418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8A9022C-D48A-FFC8-CFA7-00E1EE3C27F7}"/>
              </a:ext>
            </a:extLst>
          </p:cNvPr>
          <p:cNvSpPr>
            <a:spLocks noGrp="1"/>
          </p:cNvSpPr>
          <p:nvPr>
            <p:ph type="ftr" sz="quarter" idx="11"/>
          </p:nvPr>
        </p:nvSpPr>
        <p:spPr>
          <a:xfrm>
            <a:off x="3733127" y="463138"/>
            <a:ext cx="5315870" cy="274320"/>
          </a:xfrm>
        </p:spPr>
        <p:txBody>
          <a:bodyPr/>
          <a:lstStyle/>
          <a:p>
            <a:r>
              <a:rPr lang="en-US" sz="1200" dirty="0">
                <a:latin typeface="+mn-lt"/>
              </a:rPr>
              <a:t>Mapping the workforce : Exploring US Census Bureau Data</a:t>
            </a:r>
            <a:endParaRPr lang="en-US" dirty="0">
              <a:latin typeface="+mn-lt"/>
            </a:endParaRPr>
          </a:p>
        </p:txBody>
      </p:sp>
      <p:sp>
        <p:nvSpPr>
          <p:cNvPr id="5" name="Slide Number Placeholder 4">
            <a:extLst>
              <a:ext uri="{FF2B5EF4-FFF2-40B4-BE49-F238E27FC236}">
                <a16:creationId xmlns:a16="http://schemas.microsoft.com/office/drawing/2014/main" id="{0D575E97-764B-382F-2EB0-EF318F6DD07B}"/>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2" name="Title 1">
            <a:extLst>
              <a:ext uri="{FF2B5EF4-FFF2-40B4-BE49-F238E27FC236}">
                <a16:creationId xmlns:a16="http://schemas.microsoft.com/office/drawing/2014/main" id="{CD148943-EE11-3E78-CACD-F30834739A29}"/>
              </a:ext>
            </a:extLst>
          </p:cNvPr>
          <p:cNvSpPr>
            <a:spLocks noGrp="1"/>
          </p:cNvSpPr>
          <p:nvPr>
            <p:ph type="title"/>
          </p:nvPr>
        </p:nvSpPr>
        <p:spPr/>
        <p:txBody>
          <a:bodyPr/>
          <a:lstStyle/>
          <a:p>
            <a:pPr algn="just"/>
            <a:r>
              <a:rPr lang="en-US" dirty="0"/>
              <a:t>Methodology</a:t>
            </a:r>
          </a:p>
        </p:txBody>
      </p:sp>
      <p:sp>
        <p:nvSpPr>
          <p:cNvPr id="3" name="Content Placeholder 2">
            <a:extLst>
              <a:ext uri="{FF2B5EF4-FFF2-40B4-BE49-F238E27FC236}">
                <a16:creationId xmlns:a16="http://schemas.microsoft.com/office/drawing/2014/main" id="{0FA842FA-68E8-3001-17C5-0C9CF5D9C266}"/>
              </a:ext>
            </a:extLst>
          </p:cNvPr>
          <p:cNvSpPr>
            <a:spLocks noGrp="1"/>
          </p:cNvSpPr>
          <p:nvPr>
            <p:ph sz="half" idx="2"/>
          </p:nvPr>
        </p:nvSpPr>
        <p:spPr>
          <a:xfrm>
            <a:off x="3685031" y="2255520"/>
            <a:ext cx="8041851" cy="4306380"/>
          </a:xfrm>
        </p:spPr>
        <p:txBody>
          <a:bodyPr/>
          <a:lstStyle/>
          <a:p>
            <a:r>
              <a:rPr lang="en-US" sz="1400" dirty="0"/>
              <a:t>In this project, R will be used for data cleaning and Tableau for visualization.</a:t>
            </a:r>
          </a:p>
          <a:p>
            <a:r>
              <a:rPr lang="en-US" sz="1400" dirty="0"/>
              <a:t>Data cleaning and preparation are crucial steps in the data analysis process. They ensure that the data used for visualization is accurate, consistent, and reliable.</a:t>
            </a:r>
          </a:p>
          <a:p>
            <a:r>
              <a:rPr lang="en-US" sz="1400" dirty="0"/>
              <a:t>Data cleaning involves detecting and correcting errors, handling missing values, and removing inconsistencies in the dataset. By performing these tasks, we improve the quality and integrity of the data.</a:t>
            </a:r>
          </a:p>
          <a:p>
            <a:r>
              <a:rPr lang="en-US" sz="1400" dirty="0"/>
              <a:t>Accurate and reliable visualizations heavily rely on clean and well-prepared data. Without proper data cleaning, visualizations can lead to misleading interpretations and incorrect conclusions.</a:t>
            </a:r>
          </a:p>
          <a:p>
            <a:r>
              <a:rPr lang="en-US" sz="1400" dirty="0"/>
              <a:t>By emphasizing the importance of data cleaning, we ensure the integrity of our visualization results and enhance the credibility of our findings. </a:t>
            </a:r>
          </a:p>
        </p:txBody>
      </p:sp>
    </p:spTree>
    <p:extLst>
      <p:ext uri="{BB962C8B-B14F-4D97-AF65-F5344CB8AC3E}">
        <p14:creationId xmlns:p14="http://schemas.microsoft.com/office/powerpoint/2010/main" val="4230721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CA8A6-EBFB-D2BD-891E-F760DB426621}"/>
              </a:ext>
            </a:extLst>
          </p:cNvPr>
          <p:cNvSpPr>
            <a:spLocks noGrp="1"/>
          </p:cNvSpPr>
          <p:nvPr>
            <p:ph type="title"/>
          </p:nvPr>
        </p:nvSpPr>
        <p:spPr/>
        <p:txBody>
          <a:bodyPr/>
          <a:lstStyle/>
          <a:p>
            <a:r>
              <a:rPr lang="en-US" dirty="0"/>
              <a:t>WHY R and Tableau?</a:t>
            </a:r>
          </a:p>
        </p:txBody>
      </p:sp>
      <p:sp>
        <p:nvSpPr>
          <p:cNvPr id="3" name="Footer Placeholder 2">
            <a:extLst>
              <a:ext uri="{FF2B5EF4-FFF2-40B4-BE49-F238E27FC236}">
                <a16:creationId xmlns:a16="http://schemas.microsoft.com/office/drawing/2014/main" id="{00657DE4-3E45-AF9F-019D-BFA86A3D72D3}"/>
              </a:ext>
            </a:extLst>
          </p:cNvPr>
          <p:cNvSpPr>
            <a:spLocks noGrp="1"/>
          </p:cNvSpPr>
          <p:nvPr>
            <p:ph type="ftr" sz="quarter" idx="11"/>
          </p:nvPr>
        </p:nvSpPr>
        <p:spPr>
          <a:xfrm>
            <a:off x="621792" y="457200"/>
            <a:ext cx="4158026" cy="274320"/>
          </a:xfrm>
        </p:spPr>
        <p:txBody>
          <a:bodyPr/>
          <a:lstStyle/>
          <a:p>
            <a:r>
              <a:rPr lang="en-US" sz="1200" dirty="0">
                <a:latin typeface="+mn-lt"/>
              </a:rPr>
              <a:t>Mapping the workforce : Exploring US Census Bureau Data</a:t>
            </a:r>
            <a:endParaRPr lang="en-US" dirty="0">
              <a:latin typeface="+mn-lt"/>
            </a:endParaRPr>
          </a:p>
          <a:p>
            <a:endParaRPr lang="en-US" dirty="0"/>
          </a:p>
        </p:txBody>
      </p:sp>
      <p:sp>
        <p:nvSpPr>
          <p:cNvPr id="4" name="Slide Number Placeholder 3">
            <a:extLst>
              <a:ext uri="{FF2B5EF4-FFF2-40B4-BE49-F238E27FC236}">
                <a16:creationId xmlns:a16="http://schemas.microsoft.com/office/drawing/2014/main" id="{BB5F67E9-AABB-9CE9-1D83-769E0E0B8800}"/>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5" name="Text Placeholder 4">
            <a:extLst>
              <a:ext uri="{FF2B5EF4-FFF2-40B4-BE49-F238E27FC236}">
                <a16:creationId xmlns:a16="http://schemas.microsoft.com/office/drawing/2014/main" id="{9EDAAD41-0DF4-D11E-6CE3-F22130232FF3}"/>
              </a:ext>
            </a:extLst>
          </p:cNvPr>
          <p:cNvSpPr>
            <a:spLocks noGrp="1"/>
          </p:cNvSpPr>
          <p:nvPr>
            <p:ph type="body" idx="1"/>
          </p:nvPr>
        </p:nvSpPr>
        <p:spPr>
          <a:xfrm>
            <a:off x="713231" y="2743200"/>
            <a:ext cx="4897859" cy="2880360"/>
          </a:xfrm>
        </p:spPr>
        <p:txBody>
          <a:bodyPr/>
          <a:lstStyle/>
          <a:p>
            <a:pPr algn="just"/>
            <a:r>
              <a:rPr lang="en-US" sz="1200" b="0" cap="none" dirty="0">
                <a:latin typeface="+mn-lt"/>
              </a:rPr>
              <a:t>R is a versatile programming language widely used for data analysis and manipulation. </a:t>
            </a:r>
          </a:p>
          <a:p>
            <a:pPr algn="just"/>
            <a:r>
              <a:rPr lang="en-US" sz="1200" b="0" cap="none" dirty="0">
                <a:latin typeface="+mn-lt"/>
              </a:rPr>
              <a:t>We will leverage R's capabilities to clean and preprocess the US census bureau data before visualization.</a:t>
            </a:r>
          </a:p>
          <a:p>
            <a:pPr algn="just"/>
            <a:r>
              <a:rPr lang="en-US" sz="1200" b="0" cap="none" dirty="0">
                <a:latin typeface="+mn-lt"/>
              </a:rPr>
              <a:t>With R, we can efficiently handle data cleaning tasks such as removing duplicates, dealing with missing values, transforming data formats, and aggregating data at various levels of granularity.</a:t>
            </a:r>
          </a:p>
          <a:p>
            <a:pPr algn="just"/>
            <a:r>
              <a:rPr lang="en-US" sz="1200" b="0" cap="none" dirty="0">
                <a:latin typeface="+mn-lt"/>
              </a:rPr>
              <a:t>The flexibility and extensive libraries available in R allow us to perform complex data transformations and calculations, ensuring the data is in a suitable format for visualization.</a:t>
            </a:r>
          </a:p>
        </p:txBody>
      </p:sp>
      <p:sp>
        <p:nvSpPr>
          <p:cNvPr id="6" name="Picture Placeholder 5">
            <a:extLst>
              <a:ext uri="{FF2B5EF4-FFF2-40B4-BE49-F238E27FC236}">
                <a16:creationId xmlns:a16="http://schemas.microsoft.com/office/drawing/2014/main" id="{72FAB3A5-8DF0-2BE9-545E-D674F1920768}"/>
              </a:ext>
            </a:extLst>
          </p:cNvPr>
          <p:cNvSpPr>
            <a:spLocks noGrp="1"/>
          </p:cNvSpPr>
          <p:nvPr>
            <p:ph type="pic" sz="quarter" idx="23"/>
          </p:nvPr>
        </p:nvSpPr>
        <p:spPr>
          <a:xfrm>
            <a:off x="2695816" y="2276856"/>
            <a:ext cx="932688" cy="932688"/>
          </a:xfrm>
        </p:spPr>
        <p:txBody>
          <a:bodyPr/>
          <a:lstStyle/>
          <a:p>
            <a:r>
              <a:rPr lang="en-US" sz="1400" b="1" dirty="0"/>
              <a:t>R</a:t>
            </a:r>
          </a:p>
        </p:txBody>
      </p:sp>
      <p:sp>
        <p:nvSpPr>
          <p:cNvPr id="8" name="Text Placeholder 7">
            <a:extLst>
              <a:ext uri="{FF2B5EF4-FFF2-40B4-BE49-F238E27FC236}">
                <a16:creationId xmlns:a16="http://schemas.microsoft.com/office/drawing/2014/main" id="{599C45E5-6402-ABA0-5A12-8AC7A417981D}"/>
              </a:ext>
            </a:extLst>
          </p:cNvPr>
          <p:cNvSpPr>
            <a:spLocks noGrp="1"/>
          </p:cNvSpPr>
          <p:nvPr>
            <p:ph type="body" sz="quarter" idx="15"/>
          </p:nvPr>
        </p:nvSpPr>
        <p:spPr>
          <a:xfrm>
            <a:off x="6377762" y="2743200"/>
            <a:ext cx="4897859" cy="2880360"/>
          </a:xfrm>
        </p:spPr>
        <p:txBody>
          <a:bodyPr/>
          <a:lstStyle/>
          <a:p>
            <a:pPr algn="just"/>
            <a:r>
              <a:rPr lang="en-US" sz="1200" b="0" cap="none" dirty="0">
                <a:latin typeface="+mn-lt"/>
              </a:rPr>
              <a:t>Tableau is a powerful data visualization software that enables us to create interactive and visually appealing visualizations.</a:t>
            </a:r>
          </a:p>
          <a:p>
            <a:pPr algn="just"/>
            <a:r>
              <a:rPr lang="en-US" sz="1200" b="0" cap="none" dirty="0">
                <a:latin typeface="+mn-lt"/>
              </a:rPr>
              <a:t>With tableau, we can visualize complex datasets and explore the relationships between different variables in an intuitive and user-friendly manner.</a:t>
            </a:r>
          </a:p>
          <a:p>
            <a:pPr algn="just"/>
            <a:r>
              <a:rPr lang="en-US" sz="1200" b="0" cap="none" dirty="0">
                <a:latin typeface="+mn-lt"/>
              </a:rPr>
              <a:t>Tableau offers a wide range of visualization options, including charts, maps, and dashboards, allowing us to choose the most appropriate visual representation for our data.</a:t>
            </a:r>
          </a:p>
          <a:p>
            <a:pPr algn="just"/>
            <a:r>
              <a:rPr lang="en-US" sz="1200" b="0" cap="none" dirty="0">
                <a:latin typeface="+mn-lt"/>
              </a:rPr>
              <a:t>The interactive nature of tableau visualizations empowers users to explore the data from different angles, filter, drill down, and gain deeper insights.</a:t>
            </a:r>
          </a:p>
          <a:p>
            <a:endParaRPr lang="en-US" sz="1200" b="0" cap="none" dirty="0">
              <a:latin typeface="+mn-lt"/>
            </a:endParaRPr>
          </a:p>
        </p:txBody>
      </p:sp>
      <p:sp>
        <p:nvSpPr>
          <p:cNvPr id="9" name="Picture Placeholder 8">
            <a:extLst>
              <a:ext uri="{FF2B5EF4-FFF2-40B4-BE49-F238E27FC236}">
                <a16:creationId xmlns:a16="http://schemas.microsoft.com/office/drawing/2014/main" id="{4B1ED43C-D73D-D255-0C2D-5AAA7178B4CF}"/>
              </a:ext>
            </a:extLst>
          </p:cNvPr>
          <p:cNvSpPr>
            <a:spLocks noGrp="1"/>
          </p:cNvSpPr>
          <p:nvPr>
            <p:ph type="pic" sz="quarter" idx="25"/>
          </p:nvPr>
        </p:nvSpPr>
        <p:spPr>
          <a:xfrm>
            <a:off x="8360347" y="2278578"/>
            <a:ext cx="932688" cy="932688"/>
          </a:xfrm>
        </p:spPr>
        <p:txBody>
          <a:bodyPr/>
          <a:lstStyle/>
          <a:p>
            <a:r>
              <a:rPr lang="en-US" sz="1100" b="1" dirty="0"/>
              <a:t>Tableau</a:t>
            </a:r>
          </a:p>
        </p:txBody>
      </p:sp>
    </p:spTree>
    <p:extLst>
      <p:ext uri="{BB962C8B-B14F-4D97-AF65-F5344CB8AC3E}">
        <p14:creationId xmlns:p14="http://schemas.microsoft.com/office/powerpoint/2010/main" val="980090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52B03-E932-A944-C8C1-9283E97BDDC7}"/>
              </a:ext>
            </a:extLst>
          </p:cNvPr>
          <p:cNvSpPr>
            <a:spLocks noGrp="1"/>
          </p:cNvSpPr>
          <p:nvPr>
            <p:ph type="ctrTitle"/>
          </p:nvPr>
        </p:nvSpPr>
        <p:spPr>
          <a:xfrm>
            <a:off x="772965" y="1078517"/>
            <a:ext cx="4169664" cy="667512"/>
          </a:xfrm>
        </p:spPr>
        <p:txBody>
          <a:bodyPr/>
          <a:lstStyle/>
          <a:p>
            <a:r>
              <a:rPr lang="en-US" dirty="0"/>
              <a:t>DATA</a:t>
            </a:r>
          </a:p>
        </p:txBody>
      </p:sp>
      <p:sp>
        <p:nvSpPr>
          <p:cNvPr id="3" name="Subtitle 2">
            <a:extLst>
              <a:ext uri="{FF2B5EF4-FFF2-40B4-BE49-F238E27FC236}">
                <a16:creationId xmlns:a16="http://schemas.microsoft.com/office/drawing/2014/main" id="{8D2117B5-221F-BC19-DF98-BF6247F67AFD}"/>
              </a:ext>
            </a:extLst>
          </p:cNvPr>
          <p:cNvSpPr>
            <a:spLocks noGrp="1"/>
          </p:cNvSpPr>
          <p:nvPr>
            <p:ph type="subTitle" idx="1"/>
          </p:nvPr>
        </p:nvSpPr>
        <p:spPr>
          <a:xfrm>
            <a:off x="772964" y="2104623"/>
            <a:ext cx="6470983" cy="3286773"/>
          </a:xfrm>
        </p:spPr>
        <p:txBody>
          <a:bodyPr/>
          <a:lstStyle/>
          <a:p>
            <a:r>
              <a:rPr lang="en-US" sz="1400" dirty="0"/>
              <a:t>The Census Bureau provides a comprehensive collection of datasets related to employment, occupational trends, industry analysis, and wage/salary information.</a:t>
            </a:r>
          </a:p>
          <a:p>
            <a:endParaRPr lang="en-US" sz="1400" dirty="0"/>
          </a:p>
          <a:p>
            <a:r>
              <a:rPr lang="en-US" sz="1400" dirty="0"/>
              <a:t>The data available on the Census Bureau website is distributed across various filters and components, offering flexibility in extracting relevant information for visualization and analysis.</a:t>
            </a:r>
          </a:p>
          <a:p>
            <a:endParaRPr lang="en-US" sz="1400" dirty="0"/>
          </a:p>
          <a:p>
            <a:r>
              <a:rPr lang="en-US" sz="1400" dirty="0"/>
              <a:t>The process of working with the Census Bureau data involves several key steps like:</a:t>
            </a:r>
          </a:p>
          <a:p>
            <a:endParaRPr lang="en-US" sz="1400" dirty="0"/>
          </a:p>
          <a:p>
            <a:r>
              <a:rPr lang="en-US" sz="1400" dirty="0"/>
              <a:t>Identify Relevant Variables</a:t>
            </a:r>
          </a:p>
          <a:p>
            <a:r>
              <a:rPr lang="en-US" sz="1400" dirty="0"/>
              <a:t>Filter and Subset Data</a:t>
            </a:r>
          </a:p>
          <a:p>
            <a:r>
              <a:rPr lang="en-US" sz="1400" dirty="0"/>
              <a:t>Transform and Aggregate Data</a:t>
            </a:r>
          </a:p>
          <a:p>
            <a:r>
              <a:rPr lang="en-US" sz="1400" dirty="0"/>
              <a:t>Organize Data for Visualization</a:t>
            </a:r>
          </a:p>
        </p:txBody>
      </p:sp>
      <p:sp>
        <p:nvSpPr>
          <p:cNvPr id="4" name="Footer Placeholder 3">
            <a:extLst>
              <a:ext uri="{FF2B5EF4-FFF2-40B4-BE49-F238E27FC236}">
                <a16:creationId xmlns:a16="http://schemas.microsoft.com/office/drawing/2014/main" id="{CD35A581-9575-27ED-F92A-99EB98FCA731}"/>
              </a:ext>
            </a:extLst>
          </p:cNvPr>
          <p:cNvSpPr txBox="1">
            <a:spLocks/>
          </p:cNvSpPr>
          <p:nvPr/>
        </p:nvSpPr>
        <p:spPr>
          <a:xfrm>
            <a:off x="621791" y="457200"/>
            <a:ext cx="4638977"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solidFill>
                  <a:schemeClr val="accent6"/>
                </a:solidFill>
              </a:rPr>
              <a:t>Mapping the workforce : Exploring US Census Bureau Data</a:t>
            </a:r>
            <a:endParaRPr lang="en-US" dirty="0">
              <a:solidFill>
                <a:schemeClr val="accent6"/>
              </a:solidFill>
            </a:endParaRPr>
          </a:p>
        </p:txBody>
      </p:sp>
    </p:spTree>
    <p:extLst>
      <p:ext uri="{BB962C8B-B14F-4D97-AF65-F5344CB8AC3E}">
        <p14:creationId xmlns:p14="http://schemas.microsoft.com/office/powerpoint/2010/main" val="4048236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TIMELINE</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56" name="Text Placeholder 55">
            <a:extLst>
              <a:ext uri="{FF2B5EF4-FFF2-40B4-BE49-F238E27FC236}">
                <a16:creationId xmlns:a16="http://schemas.microsoft.com/office/drawing/2014/main" id="{42027341-30B3-44DB-373E-60B96EBF2043}"/>
              </a:ext>
            </a:extLst>
          </p:cNvPr>
          <p:cNvSpPr>
            <a:spLocks noGrp="1"/>
          </p:cNvSpPr>
          <p:nvPr>
            <p:ph type="body" idx="1"/>
          </p:nvPr>
        </p:nvSpPr>
        <p:spPr/>
        <p:txBody>
          <a:bodyPr/>
          <a:lstStyle/>
          <a:p>
            <a:pPr lvl="0"/>
            <a:r>
              <a:rPr lang="en-US" dirty="0"/>
              <a:t>15</a:t>
            </a:r>
            <a:r>
              <a:rPr lang="en-US" baseline="30000" dirty="0"/>
              <a:t>th</a:t>
            </a:r>
            <a:r>
              <a:rPr lang="en-US" dirty="0"/>
              <a:t> Nov</a:t>
            </a:r>
          </a:p>
        </p:txBody>
      </p:sp>
      <p:sp>
        <p:nvSpPr>
          <p:cNvPr id="57" name="Text Placeholder 56">
            <a:extLst>
              <a:ext uri="{FF2B5EF4-FFF2-40B4-BE49-F238E27FC236}">
                <a16:creationId xmlns:a16="http://schemas.microsoft.com/office/drawing/2014/main" id="{49B99446-8DB8-EAE8-ADEB-8E02F160B106}"/>
              </a:ext>
            </a:extLst>
          </p:cNvPr>
          <p:cNvSpPr>
            <a:spLocks noGrp="1"/>
          </p:cNvSpPr>
          <p:nvPr>
            <p:ph type="body" sz="quarter" idx="3"/>
          </p:nvPr>
        </p:nvSpPr>
        <p:spPr/>
        <p:txBody>
          <a:bodyPr/>
          <a:lstStyle/>
          <a:p>
            <a:pPr lvl="0"/>
            <a:r>
              <a:rPr lang="en-US" dirty="0"/>
              <a:t>22</a:t>
            </a:r>
            <a:r>
              <a:rPr lang="en-US" baseline="30000" dirty="0"/>
              <a:t>nd</a:t>
            </a:r>
            <a:r>
              <a:rPr lang="en-US" dirty="0"/>
              <a:t> Nov</a:t>
            </a:r>
          </a:p>
        </p:txBody>
      </p:sp>
      <p:sp>
        <p:nvSpPr>
          <p:cNvPr id="58" name="Text Placeholder 57">
            <a:extLst>
              <a:ext uri="{FF2B5EF4-FFF2-40B4-BE49-F238E27FC236}">
                <a16:creationId xmlns:a16="http://schemas.microsoft.com/office/drawing/2014/main" id="{4F1381C5-2C37-6542-2CC4-2EBF6B0C41D4}"/>
              </a:ext>
            </a:extLst>
          </p:cNvPr>
          <p:cNvSpPr>
            <a:spLocks noGrp="1"/>
          </p:cNvSpPr>
          <p:nvPr>
            <p:ph type="body" sz="quarter" idx="13"/>
          </p:nvPr>
        </p:nvSpPr>
        <p:spPr/>
        <p:txBody>
          <a:bodyPr/>
          <a:lstStyle/>
          <a:p>
            <a:pPr lvl="0"/>
            <a:r>
              <a:rPr lang="en-US" dirty="0"/>
              <a:t>29</a:t>
            </a:r>
            <a:r>
              <a:rPr lang="en-US" baseline="30000" dirty="0"/>
              <a:t>th</a:t>
            </a:r>
            <a:r>
              <a:rPr lang="en-US" dirty="0"/>
              <a:t> Nov</a:t>
            </a:r>
          </a:p>
        </p:txBody>
      </p:sp>
      <p:sp>
        <p:nvSpPr>
          <p:cNvPr id="59" name="Text Placeholder 58">
            <a:extLst>
              <a:ext uri="{FF2B5EF4-FFF2-40B4-BE49-F238E27FC236}">
                <a16:creationId xmlns:a16="http://schemas.microsoft.com/office/drawing/2014/main" id="{9348E88D-CFB1-4BF1-41EC-723BBD602AF2}"/>
              </a:ext>
            </a:extLst>
          </p:cNvPr>
          <p:cNvSpPr>
            <a:spLocks noGrp="1"/>
          </p:cNvSpPr>
          <p:nvPr>
            <p:ph type="body" sz="quarter" idx="15"/>
          </p:nvPr>
        </p:nvSpPr>
        <p:spPr/>
        <p:txBody>
          <a:bodyPr/>
          <a:lstStyle/>
          <a:p>
            <a:pPr lvl="0"/>
            <a:r>
              <a:rPr lang="en-US" dirty="0"/>
              <a:t>13</a:t>
            </a:r>
            <a:r>
              <a:rPr lang="en-US" baseline="30000" dirty="0"/>
              <a:t>th</a:t>
            </a:r>
            <a:r>
              <a:rPr lang="en-US" dirty="0"/>
              <a:t> Dec</a:t>
            </a:r>
          </a:p>
        </p:txBody>
      </p:sp>
      <p:sp>
        <p:nvSpPr>
          <p:cNvPr id="60" name="Text Placeholder 59">
            <a:extLst>
              <a:ext uri="{FF2B5EF4-FFF2-40B4-BE49-F238E27FC236}">
                <a16:creationId xmlns:a16="http://schemas.microsoft.com/office/drawing/2014/main" id="{E1B218F5-E615-C534-C7FC-E55781596535}"/>
              </a:ext>
            </a:extLst>
          </p:cNvPr>
          <p:cNvSpPr>
            <a:spLocks noGrp="1"/>
          </p:cNvSpPr>
          <p:nvPr>
            <p:ph type="body" sz="quarter" idx="17"/>
          </p:nvPr>
        </p:nvSpPr>
        <p:spPr/>
        <p:txBody>
          <a:bodyPr/>
          <a:lstStyle/>
          <a:p>
            <a:pPr lvl="0"/>
            <a:r>
              <a:rPr lang="en-US" dirty="0"/>
              <a:t>15</a:t>
            </a:r>
            <a:r>
              <a:rPr lang="en-US" baseline="30000" dirty="0"/>
              <a:t>th</a:t>
            </a:r>
            <a:r>
              <a:rPr lang="en-US" dirty="0"/>
              <a:t> Dec</a:t>
            </a:r>
          </a:p>
        </p:txBody>
      </p:sp>
      <p:sp>
        <p:nvSpPr>
          <p:cNvPr id="139" name="Rectangle 138" descr="Timeline marker">
            <a:extLst>
              <a:ext uri="{FF2B5EF4-FFF2-40B4-BE49-F238E27FC236}">
                <a16:creationId xmlns:a16="http://schemas.microsoft.com/office/drawing/2014/main" id="{632DC974-3AFC-3B05-984D-8920F2613BAB}"/>
              </a:ext>
            </a:extLst>
          </p:cNvPr>
          <p:cNvSpPr/>
          <p:nvPr/>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descr="Timeline marker">
            <a:extLst>
              <a:ext uri="{FF2B5EF4-FFF2-40B4-BE49-F238E27FC236}">
                <a16:creationId xmlns:a16="http://schemas.microsoft.com/office/drawing/2014/main" id="{F2040969-B583-70C1-87C1-D19C7BB276E9}"/>
              </a:ext>
            </a:extLst>
          </p:cNvPr>
          <p:cNvSpPr/>
          <p:nvPr/>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descr="Timeline marker">
            <a:extLst>
              <a:ext uri="{FF2B5EF4-FFF2-40B4-BE49-F238E27FC236}">
                <a16:creationId xmlns:a16="http://schemas.microsoft.com/office/drawing/2014/main" id="{916357F2-DD2F-AE73-F0FE-19F36A996C0A}"/>
              </a:ext>
            </a:extLst>
          </p:cNvPr>
          <p:cNvSpPr/>
          <p:nvPr/>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descr="Timeline marker">
            <a:extLst>
              <a:ext uri="{FF2B5EF4-FFF2-40B4-BE49-F238E27FC236}">
                <a16:creationId xmlns:a16="http://schemas.microsoft.com/office/drawing/2014/main" id="{061F8191-7958-A3B6-D754-56FAB2742504}"/>
              </a:ext>
            </a:extLst>
          </p:cNvPr>
          <p:cNvSpPr/>
          <p:nvPr/>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descr="Timeline marker">
            <a:extLst>
              <a:ext uri="{FF2B5EF4-FFF2-40B4-BE49-F238E27FC236}">
                <a16:creationId xmlns:a16="http://schemas.microsoft.com/office/drawing/2014/main" id="{FA6C0651-6CD9-1742-F030-13CC2F6DAC2F}"/>
              </a:ext>
            </a:extLst>
          </p:cNvPr>
          <p:cNvSpPr/>
          <p:nvPr/>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US" sz="1400" dirty="0">
                <a:effectLst/>
                <a:ea typeface="Calibri" panose="020F0502020204030204" pitchFamily="34" charset="0"/>
              </a:rPr>
              <a:t>Data Collection</a:t>
            </a:r>
            <a:endParaRPr lang="en-US" sz="1200" dirty="0"/>
          </a:p>
        </p:txBody>
      </p:sp>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r>
              <a:rPr lang="en-US" sz="1400" dirty="0">
                <a:effectLst/>
                <a:latin typeface="Times New Roman" panose="02020603050405020304" pitchFamily="18" charset="0"/>
                <a:ea typeface="Calibri" panose="020F0502020204030204" pitchFamily="34" charset="0"/>
              </a:rPr>
              <a:t>Data Cleaning and Preparation</a:t>
            </a:r>
            <a:endParaRPr lang="en-US" sz="1400" dirty="0"/>
          </a:p>
        </p:txBody>
      </p:sp>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lvl="0"/>
            <a:r>
              <a:rPr lang="en-US" dirty="0">
                <a:effectLst/>
                <a:ea typeface="Calibri" panose="020F0502020204030204" pitchFamily="34" charset="0"/>
              </a:rPr>
              <a:t>Data Analysis and Visualization</a:t>
            </a:r>
            <a:endParaRPr lang="en-US" dirty="0"/>
          </a:p>
        </p:txBody>
      </p:sp>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lvl="0"/>
            <a:r>
              <a:rPr lang="en-US" dirty="0">
                <a:effectLst/>
                <a:ea typeface="Calibri" panose="020F0502020204030204" pitchFamily="34" charset="0"/>
              </a:rPr>
              <a:t>Review</a:t>
            </a:r>
            <a:endParaRPr lang="en-US" dirty="0"/>
          </a:p>
        </p:txBody>
      </p:sp>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lvl="0"/>
            <a:r>
              <a:rPr lang="en-US" dirty="0"/>
              <a:t>Final Submission</a:t>
            </a:r>
          </a:p>
        </p:txBody>
      </p:sp>
    </p:spTree>
    <p:extLst>
      <p:ext uri="{BB962C8B-B14F-4D97-AF65-F5344CB8AC3E}">
        <p14:creationId xmlns:p14="http://schemas.microsoft.com/office/powerpoint/2010/main" val="250288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A6C22-2830-7F44-52CE-EA552467E391}"/>
              </a:ext>
            </a:extLst>
          </p:cNvPr>
          <p:cNvSpPr>
            <a:spLocks noGrp="1"/>
          </p:cNvSpPr>
          <p:nvPr>
            <p:ph type="title"/>
          </p:nvPr>
        </p:nvSpPr>
        <p:spPr>
          <a:xfrm>
            <a:off x="4224528" y="1195799"/>
            <a:ext cx="6766560" cy="768096"/>
          </a:xfrm>
        </p:spPr>
        <p:txBody>
          <a:bodyPr/>
          <a:lstStyle/>
          <a:p>
            <a:r>
              <a:rPr lang="en-US" dirty="0"/>
              <a:t>Conclusion</a:t>
            </a:r>
          </a:p>
        </p:txBody>
      </p:sp>
      <p:sp>
        <p:nvSpPr>
          <p:cNvPr id="3" name="Content Placeholder 2">
            <a:extLst>
              <a:ext uri="{FF2B5EF4-FFF2-40B4-BE49-F238E27FC236}">
                <a16:creationId xmlns:a16="http://schemas.microsoft.com/office/drawing/2014/main" id="{19CA05A3-8859-1C58-5791-F8220D984582}"/>
              </a:ext>
            </a:extLst>
          </p:cNvPr>
          <p:cNvSpPr>
            <a:spLocks noGrp="1"/>
          </p:cNvSpPr>
          <p:nvPr>
            <p:ph idx="1"/>
          </p:nvPr>
        </p:nvSpPr>
        <p:spPr>
          <a:xfrm>
            <a:off x="4224528" y="2428175"/>
            <a:ext cx="6766560" cy="2700528"/>
          </a:xfrm>
        </p:spPr>
        <p:txBody>
          <a:bodyPr/>
          <a:lstStyle/>
          <a:p>
            <a:r>
              <a:rPr lang="en-US" sz="1200" dirty="0"/>
              <a:t>In conclusion, this project aims to uncover key insights and findings regarding employment trends in the United States using data from the US Census Bureau. By analyzing the data and developing visualizations, we expect to uncover the following main findings:</a:t>
            </a:r>
          </a:p>
          <a:p>
            <a:r>
              <a:rPr lang="en-US" sz="1200" dirty="0"/>
              <a:t>Understanding Unemployment Patterns:</a:t>
            </a:r>
          </a:p>
          <a:p>
            <a:endParaRPr lang="en-US" sz="1200" dirty="0"/>
          </a:p>
          <a:p>
            <a:pPr lvl="1"/>
            <a:r>
              <a:rPr lang="en-US" sz="1200" dirty="0"/>
              <a:t>We anticipate identifying seasonal and cyclical trends in unemployment rates across different states and the United States as a whole. This will provide insights into the dynamics of unemployment and potential factors influencing variations over time.</a:t>
            </a:r>
          </a:p>
          <a:p>
            <a:r>
              <a:rPr lang="en-US" sz="1200" dirty="0"/>
              <a:t>Industry Employment Distribution:</a:t>
            </a:r>
          </a:p>
          <a:p>
            <a:endParaRPr lang="en-US" sz="1200" dirty="0"/>
          </a:p>
          <a:p>
            <a:pPr lvl="1"/>
            <a:r>
              <a:rPr lang="en-US" sz="1200" dirty="0"/>
              <a:t>Our analysis will reveal the major industries driving employment in the United States and how the distribution of employment across industries has changed over time. We may identify shifts in industry dominance and potential areas of growth or decline.</a:t>
            </a:r>
          </a:p>
          <a:p>
            <a:r>
              <a:rPr lang="en-US" sz="1200" dirty="0"/>
              <a:t>Occupational Patterns and Inequalities:</a:t>
            </a:r>
          </a:p>
          <a:p>
            <a:endParaRPr lang="en-US" sz="1200" dirty="0"/>
          </a:p>
          <a:p>
            <a:pPr lvl="1"/>
            <a:r>
              <a:rPr lang="en-US" sz="1200" dirty="0"/>
              <a:t>By examining occupational trends, we expect to uncover the most common occupations in the United States and any changes in their distribution over time. Additionally, we will explore gender and racial disparities within specific occupations, shedding light on potential inequalities within the workforce.</a:t>
            </a:r>
          </a:p>
        </p:txBody>
      </p:sp>
      <p:sp>
        <p:nvSpPr>
          <p:cNvPr id="4" name="Footer Placeholder 3">
            <a:extLst>
              <a:ext uri="{FF2B5EF4-FFF2-40B4-BE49-F238E27FC236}">
                <a16:creationId xmlns:a16="http://schemas.microsoft.com/office/drawing/2014/main" id="{E40C2640-CD9A-36EC-1A98-C3EAC4D7E247}"/>
              </a:ext>
            </a:extLst>
          </p:cNvPr>
          <p:cNvSpPr>
            <a:spLocks noGrp="1"/>
          </p:cNvSpPr>
          <p:nvPr>
            <p:ph type="ftr" sz="quarter" idx="11"/>
          </p:nvPr>
        </p:nvSpPr>
        <p:spPr>
          <a:xfrm>
            <a:off x="4224528" y="457200"/>
            <a:ext cx="4848220" cy="274320"/>
          </a:xfrm>
        </p:spPr>
        <p:txBody>
          <a:bodyPr/>
          <a:lstStyle/>
          <a:p>
            <a:r>
              <a:rPr lang="en-US" sz="1200" dirty="0">
                <a:latin typeface="+mn-lt"/>
              </a:rPr>
              <a:t>Mapping the workforce : Exploring US Census Bureau Data</a:t>
            </a:r>
            <a:endParaRPr lang="en-US" dirty="0">
              <a:latin typeface="+mn-lt"/>
            </a:endParaRPr>
          </a:p>
          <a:p>
            <a:endParaRPr lang="en-US" dirty="0"/>
          </a:p>
        </p:txBody>
      </p:sp>
      <p:sp>
        <p:nvSpPr>
          <p:cNvPr id="5" name="Slide Number Placeholder 4">
            <a:extLst>
              <a:ext uri="{FF2B5EF4-FFF2-40B4-BE49-F238E27FC236}">
                <a16:creationId xmlns:a16="http://schemas.microsoft.com/office/drawing/2014/main" id="{AAF7D998-2B5A-18FC-300C-8F869A96C3FB}"/>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92395857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{A8A301FD-02D3-471C-B91C-410AF6E8F69F}tf78438558_win32</Template>
  <TotalTime>49</TotalTime>
  <Words>1230</Words>
  <Application>Microsoft Office PowerPoint</Application>
  <PresentationFormat>Widescreen</PresentationFormat>
  <Paragraphs>85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Sabon Next LT</vt:lpstr>
      <vt:lpstr>Times New Roman</vt:lpstr>
      <vt:lpstr>Office Theme</vt:lpstr>
      <vt:lpstr>Mapping the workforce : Exploring US Census Bureau Data </vt:lpstr>
      <vt:lpstr>Introduction</vt:lpstr>
      <vt:lpstr>Research Questions</vt:lpstr>
      <vt:lpstr>Research Questions</vt:lpstr>
      <vt:lpstr>Methodology</vt:lpstr>
      <vt:lpstr>WHY R and Tableau?</vt:lpstr>
      <vt:lpstr>DATA</vt:lpstr>
      <vt:lpstr>TIMELINE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Mapping the workforce : Exploring US Census Bureau Data </dc:title>
  <dc:subject/>
  <dc:creator>Vrund Patel</dc:creator>
  <cp:lastModifiedBy>Vrund Patel</cp:lastModifiedBy>
  <cp:revision>3</cp:revision>
  <dcterms:created xsi:type="dcterms:W3CDTF">2023-11-16T01:34:49Z</dcterms:created>
  <dcterms:modified xsi:type="dcterms:W3CDTF">2023-11-16T03:29:53Z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