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10"/>
  </p:notesMasterIdLst>
  <p:sldIdLst>
    <p:sldId id="256" r:id="rId2"/>
    <p:sldId id="260" r:id="rId3"/>
    <p:sldId id="257" r:id="rId4"/>
    <p:sldId id="258" r:id="rId5"/>
    <p:sldId id="264"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F2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1E78B-0493-45D5-96D3-501DAD2B4980}" type="datetimeFigureOut">
              <a:rPr lang="en-US" smtClean="0"/>
              <a:t>12/24/2022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482C0-C72E-463A-A616-B9423C5564C7}" type="slidenum">
              <a:rPr lang="en-US" smtClean="0"/>
              <a:t>‹#›</a:t>
            </a:fld>
            <a:endParaRPr lang="en-US"/>
          </a:p>
        </p:txBody>
      </p:sp>
    </p:spTree>
    <p:extLst>
      <p:ext uri="{BB962C8B-B14F-4D97-AF65-F5344CB8AC3E}">
        <p14:creationId xmlns:p14="http://schemas.microsoft.com/office/powerpoint/2010/main" val="92176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306486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1CE39-4515-4DE9-97A4-32CCFFD78369}"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377731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304113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1877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2787459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423068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2616289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145758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208806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238437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400736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41CE39-4515-4DE9-97A4-32CCFFD78369}"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16280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41CE39-4515-4DE9-97A4-32CCFFD78369}" type="datetimeFigureOut">
              <a:rPr lang="en-US" smtClean="0"/>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301825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134510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234639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41CE39-4515-4DE9-97A4-32CCFFD78369}" type="datetimeFigureOut">
              <a:rPr lang="en-US" smtClean="0"/>
              <a:t>12/24/2022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20429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1CE39-4515-4DE9-97A4-32CCFFD78369}"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1FF88-3178-42E8-A14B-F9E136F95D9D}" type="slidenum">
              <a:rPr lang="en-US" smtClean="0"/>
              <a:t>‹#›</a:t>
            </a:fld>
            <a:endParaRPr lang="en-US"/>
          </a:p>
        </p:txBody>
      </p:sp>
    </p:spTree>
    <p:extLst>
      <p:ext uri="{BB962C8B-B14F-4D97-AF65-F5344CB8AC3E}">
        <p14:creationId xmlns:p14="http://schemas.microsoft.com/office/powerpoint/2010/main" val="172943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41CE39-4515-4DE9-97A4-32CCFFD78369}" type="datetimeFigureOut">
              <a:rPr lang="en-US" smtClean="0"/>
              <a:t>12/24/2022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41FF88-3178-42E8-A14B-F9E136F95D9D}" type="slidenum">
              <a:rPr lang="en-US" smtClean="0"/>
              <a:t>‹#›</a:t>
            </a:fld>
            <a:endParaRPr lang="en-US"/>
          </a:p>
        </p:txBody>
      </p:sp>
    </p:spTree>
    <p:extLst>
      <p:ext uri="{BB962C8B-B14F-4D97-AF65-F5344CB8AC3E}">
        <p14:creationId xmlns:p14="http://schemas.microsoft.com/office/powerpoint/2010/main" val="3558115850"/>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D0AC-1E7A-AB11-C2E3-9A259A6008E3}"/>
              </a:ext>
            </a:extLst>
          </p:cNvPr>
          <p:cNvSpPr>
            <a:spLocks noGrp="1"/>
          </p:cNvSpPr>
          <p:nvPr>
            <p:ph type="ctrTitle"/>
          </p:nvPr>
        </p:nvSpPr>
        <p:spPr>
          <a:xfrm>
            <a:off x="1288473" y="1459345"/>
            <a:ext cx="9144000" cy="2387600"/>
          </a:xfrm>
        </p:spPr>
        <p:txBody>
          <a:bodyPr>
            <a:normAutofit fontScale="90000"/>
          </a:bodyPr>
          <a:lstStyle/>
          <a:p>
            <a:r>
              <a:rPr lang="en-US" dirty="0"/>
              <a:t>E- Commerce Database Management System</a:t>
            </a:r>
          </a:p>
        </p:txBody>
      </p:sp>
      <p:sp>
        <p:nvSpPr>
          <p:cNvPr id="3" name="Subtitle 2">
            <a:extLst>
              <a:ext uri="{FF2B5EF4-FFF2-40B4-BE49-F238E27FC236}">
                <a16:creationId xmlns:a16="http://schemas.microsoft.com/office/drawing/2014/main" id="{60D26F56-328F-041F-2BDD-0C746C58C76E}"/>
              </a:ext>
            </a:extLst>
          </p:cNvPr>
          <p:cNvSpPr>
            <a:spLocks noGrp="1"/>
          </p:cNvSpPr>
          <p:nvPr>
            <p:ph type="subTitle" idx="1"/>
          </p:nvPr>
        </p:nvSpPr>
        <p:spPr>
          <a:xfrm>
            <a:off x="1524000" y="4447166"/>
            <a:ext cx="9144000" cy="1655762"/>
          </a:xfrm>
        </p:spPr>
        <p:txBody>
          <a:bodyPr>
            <a:normAutofit lnSpcReduction="10000"/>
          </a:bodyPr>
          <a:lstStyle/>
          <a:p>
            <a:r>
              <a:rPr lang="en-US" dirty="0"/>
              <a:t>Presented By :</a:t>
            </a:r>
          </a:p>
          <a:p>
            <a:pPr algn="ctr"/>
            <a:r>
              <a:rPr lang="en-US" i="1" dirty="0"/>
              <a:t>Dhruvi vaidhya</a:t>
            </a:r>
          </a:p>
          <a:p>
            <a:pPr algn="ctr"/>
            <a:r>
              <a:rPr lang="en-US" i="1" dirty="0"/>
              <a:t>Vrunda Chauhan</a:t>
            </a:r>
          </a:p>
          <a:p>
            <a:pPr algn="ctr"/>
            <a:r>
              <a:rPr lang="en-US" i="1" dirty="0"/>
              <a:t>Kirti Chauhan</a:t>
            </a:r>
          </a:p>
        </p:txBody>
      </p:sp>
    </p:spTree>
    <p:extLst>
      <p:ext uri="{BB962C8B-B14F-4D97-AF65-F5344CB8AC3E}">
        <p14:creationId xmlns:p14="http://schemas.microsoft.com/office/powerpoint/2010/main" val="50282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35A5-72D4-7391-3FBA-4D2C19B547D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DE98BA7-548C-7E7D-BAF4-7A1D72D3BE46}"/>
              </a:ext>
            </a:extLst>
          </p:cNvPr>
          <p:cNvSpPr>
            <a:spLocks noGrp="1"/>
          </p:cNvSpPr>
          <p:nvPr>
            <p:ph idx="1"/>
          </p:nvPr>
        </p:nvSpPr>
        <p:spPr/>
        <p:txBody>
          <a:bodyPr/>
          <a:lstStyle/>
          <a:p>
            <a:r>
              <a:rPr lang="en-US" dirty="0"/>
              <a:t>Introduction</a:t>
            </a:r>
          </a:p>
          <a:p>
            <a:r>
              <a:rPr lang="en-US" dirty="0"/>
              <a:t>What is E-commerce</a:t>
            </a:r>
          </a:p>
          <a:p>
            <a:r>
              <a:rPr lang="en-US" dirty="0"/>
              <a:t>Advantages and Disadvantages of E-commerce</a:t>
            </a:r>
          </a:p>
          <a:p>
            <a:r>
              <a:rPr lang="en-US" dirty="0"/>
              <a:t>SQL Server</a:t>
            </a:r>
          </a:p>
          <a:p>
            <a:r>
              <a:rPr lang="en-US" dirty="0"/>
              <a:t>Database</a:t>
            </a:r>
          </a:p>
          <a:p>
            <a:r>
              <a:rPr lang="en-US" dirty="0"/>
              <a:t>Primary Key</a:t>
            </a:r>
          </a:p>
          <a:p>
            <a:r>
              <a:rPr lang="en-US" dirty="0"/>
              <a:t>Foreign Key</a:t>
            </a:r>
          </a:p>
          <a:p>
            <a:r>
              <a:rPr lang="en-US" dirty="0"/>
              <a:t>Diagram</a:t>
            </a:r>
          </a:p>
          <a:p>
            <a:pPr marL="0" indent="0">
              <a:buNone/>
            </a:pPr>
            <a:endParaRPr lang="en-US" dirty="0"/>
          </a:p>
          <a:p>
            <a:endParaRPr lang="en-US" dirty="0"/>
          </a:p>
        </p:txBody>
      </p:sp>
    </p:spTree>
    <p:extLst>
      <p:ext uri="{BB962C8B-B14F-4D97-AF65-F5344CB8AC3E}">
        <p14:creationId xmlns:p14="http://schemas.microsoft.com/office/powerpoint/2010/main" val="19747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3E0D-A76F-B61A-7734-F01059BC4322}"/>
              </a:ext>
            </a:extLst>
          </p:cNvPr>
          <p:cNvSpPr>
            <a:spLocks noGrp="1"/>
          </p:cNvSpPr>
          <p:nvPr>
            <p:ph type="title"/>
          </p:nvPr>
        </p:nvSpPr>
        <p:spPr>
          <a:xfrm>
            <a:off x="646111" y="452718"/>
            <a:ext cx="9404723" cy="1209827"/>
          </a:xfrm>
        </p:spPr>
        <p:txBody>
          <a:bodyPr/>
          <a:lstStyle/>
          <a:p>
            <a:r>
              <a:rPr lang="en-US" dirty="0"/>
              <a:t>INTRODUCTION</a:t>
            </a:r>
          </a:p>
        </p:txBody>
      </p:sp>
      <p:sp>
        <p:nvSpPr>
          <p:cNvPr id="3" name="Content Placeholder 2">
            <a:extLst>
              <a:ext uri="{FF2B5EF4-FFF2-40B4-BE49-F238E27FC236}">
                <a16:creationId xmlns:a16="http://schemas.microsoft.com/office/drawing/2014/main" id="{80E2F59D-6941-3AF6-AF31-90012796F5A8}"/>
              </a:ext>
            </a:extLst>
          </p:cNvPr>
          <p:cNvSpPr>
            <a:spLocks noGrp="1"/>
          </p:cNvSpPr>
          <p:nvPr>
            <p:ph idx="1"/>
          </p:nvPr>
        </p:nvSpPr>
        <p:spPr>
          <a:xfrm>
            <a:off x="789710" y="1468583"/>
            <a:ext cx="10515600" cy="4807526"/>
          </a:xfrm>
        </p:spPr>
        <p:txBody>
          <a:bodyPr>
            <a:normAutofit fontScale="25000" lnSpcReduction="20000"/>
          </a:bodyPr>
          <a:lstStyle/>
          <a:p>
            <a:pPr algn="l"/>
            <a:r>
              <a:rPr lang="en-US" sz="8000" b="0" i="0" dirty="0">
                <a:effectLst/>
                <a:latin typeface="-apple-system"/>
              </a:rPr>
              <a:t>In this new modern era of online shopping no seller wants to be left behind and every seller want to the shift from offline selling model to an online selling model for a rampant growth.</a:t>
            </a:r>
          </a:p>
          <a:p>
            <a:pPr marL="0" indent="0" algn="l">
              <a:buNone/>
            </a:pPr>
            <a:endParaRPr lang="en-US" sz="8000" b="0" i="0" dirty="0">
              <a:effectLst/>
              <a:latin typeface="-apple-system"/>
            </a:endParaRPr>
          </a:p>
          <a:p>
            <a:r>
              <a:rPr lang="en-US" sz="8000" b="0" i="0" dirty="0">
                <a:effectLst/>
                <a:latin typeface="-apple-system"/>
              </a:rPr>
              <a:t>Therefore, as an Data Analytics our job is to ease the path of this transition for the seller. Amongst many things that an online site requires the most important is a database system.</a:t>
            </a:r>
          </a:p>
          <a:p>
            <a:pPr marL="0" indent="0">
              <a:buNone/>
            </a:pPr>
            <a:r>
              <a:rPr lang="en-US" sz="8000" b="0" i="0" dirty="0">
                <a:effectLst/>
                <a:latin typeface="-apple-system"/>
              </a:rPr>
              <a:t> </a:t>
            </a:r>
            <a:endParaRPr lang="en-US" sz="8000" b="1" dirty="0">
              <a:latin typeface="-apple-system"/>
            </a:endParaRPr>
          </a:p>
          <a:p>
            <a:r>
              <a:rPr lang="en-US" sz="8000" b="0" i="0" dirty="0">
                <a:effectLst/>
                <a:latin typeface="-apple-system"/>
              </a:rPr>
              <a:t>Hence in this project we are planning to design a database where small sellers can sell their product online.</a:t>
            </a:r>
          </a:p>
          <a:p>
            <a:pPr marL="0" indent="0" algn="l">
              <a:buNone/>
            </a:pPr>
            <a:endParaRPr lang="en-US" sz="8000" b="1" dirty="0">
              <a:latin typeface="-apple-system"/>
            </a:endParaRPr>
          </a:p>
          <a:p>
            <a:pPr algn="l"/>
            <a:r>
              <a:rPr lang="en-US" sz="8000" b="1" i="0" dirty="0">
                <a:effectLst/>
                <a:latin typeface="-apple-system"/>
              </a:rPr>
              <a:t>The Prime Objective of our database project is to design a robust E-commerce database by performing operations such as         </a:t>
            </a:r>
            <a:endParaRPr lang="en-US" sz="8000" b="1" dirty="0">
              <a:latin typeface="-apple-system"/>
            </a:endParaRPr>
          </a:p>
          <a:p>
            <a:pPr marL="0" indent="0" algn="ctr">
              <a:lnSpc>
                <a:spcPct val="120000"/>
              </a:lnSpc>
              <a:buNone/>
            </a:pPr>
            <a:r>
              <a:rPr lang="en-US" sz="7200" b="0" i="0" dirty="0">
                <a:effectLst/>
                <a:latin typeface="-apple-system"/>
              </a:rPr>
              <a:t>Viewing orders                                                                                  Updating database</a:t>
            </a:r>
          </a:p>
          <a:p>
            <a:pPr marL="0" indent="0" algn="ctr">
              <a:lnSpc>
                <a:spcPct val="120000"/>
              </a:lnSpc>
              <a:buNone/>
            </a:pPr>
            <a:r>
              <a:rPr lang="en-US" sz="7200" b="0" i="0" dirty="0">
                <a:effectLst/>
                <a:latin typeface="-apple-system"/>
              </a:rPr>
              <a:t>Maintaining data                                                                              Reviewing products </a:t>
            </a:r>
          </a:p>
          <a:p>
            <a:pPr marL="0" indent="0" algn="ctr">
              <a:lnSpc>
                <a:spcPct val="120000"/>
              </a:lnSpc>
              <a:buNone/>
            </a:pPr>
            <a:r>
              <a:rPr lang="en-US" sz="7200" b="0" i="0" dirty="0">
                <a:effectLst/>
                <a:latin typeface="-apple-system"/>
              </a:rPr>
              <a:t>      </a:t>
            </a:r>
            <a:r>
              <a:rPr lang="en-US" sz="7200" b="0" i="0" dirty="0" smtClean="0">
                <a:effectLst/>
                <a:latin typeface="-apple-system"/>
              </a:rPr>
              <a:t>   Placing </a:t>
            </a:r>
            <a:r>
              <a:rPr lang="en-US" sz="7200" b="0" i="0" dirty="0">
                <a:effectLst/>
                <a:latin typeface="-apple-system"/>
              </a:rPr>
              <a:t>orders                                                                               consistency across </a:t>
            </a:r>
            <a:r>
              <a:rPr lang="en-US" sz="8000" b="0" i="0" dirty="0">
                <a:effectLst/>
                <a:latin typeface="-apple-system"/>
              </a:rPr>
              <a:t>tables</a:t>
            </a:r>
          </a:p>
          <a:p>
            <a:pPr algn="ctr">
              <a:lnSpc>
                <a:spcPct val="120000"/>
              </a:lnSpc>
            </a:pPr>
            <a:endParaRPr lang="en-US" sz="4200" b="0" i="0" dirty="0">
              <a:effectLst/>
              <a:latin typeface="-apple-system"/>
            </a:endParaRPr>
          </a:p>
          <a:p>
            <a:pPr marL="0" indent="0" algn="l">
              <a:buNone/>
            </a:pPr>
            <a:endParaRPr lang="en-US" sz="8000" b="0" i="0" dirty="0">
              <a:effectLst/>
              <a:latin typeface="-apple-system"/>
            </a:endParaRPr>
          </a:p>
          <a:p>
            <a:pPr marL="0" indent="0" algn="l">
              <a:buNone/>
            </a:pPr>
            <a:r>
              <a:rPr lang="en-US" sz="8000" b="0" i="0" dirty="0">
                <a:effectLst/>
                <a:latin typeface="-apple-system"/>
              </a:rPr>
              <a:t> </a:t>
            </a:r>
            <a:endParaRPr lang="en-US" b="0" i="0" dirty="0">
              <a:effectLst/>
              <a:latin typeface="-apple-system"/>
            </a:endParaRPr>
          </a:p>
          <a:p>
            <a:pPr algn="l"/>
            <a:endParaRPr lang="en-US" b="0" i="0" dirty="0">
              <a:effectLst/>
              <a:latin typeface="-apple-system"/>
            </a:endParaRPr>
          </a:p>
          <a:p>
            <a:pPr marL="0" indent="0" algn="l">
              <a:buNone/>
            </a:pPr>
            <a:r>
              <a:rPr lang="en-US" dirty="0">
                <a:latin typeface="-apple-system"/>
              </a:rPr>
              <a:t> </a:t>
            </a:r>
            <a:r>
              <a:rPr lang="en-US" dirty="0"/>
              <a:t/>
            </a:r>
            <a:br>
              <a:rPr lang="en-US" dirty="0"/>
            </a:br>
            <a:endParaRPr lang="en-US" dirty="0"/>
          </a:p>
        </p:txBody>
      </p:sp>
    </p:spTree>
    <p:extLst>
      <p:ext uri="{BB962C8B-B14F-4D97-AF65-F5344CB8AC3E}">
        <p14:creationId xmlns:p14="http://schemas.microsoft.com/office/powerpoint/2010/main" val="49874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F696-A129-14CA-7D63-0DE766C2137C}"/>
              </a:ext>
            </a:extLst>
          </p:cNvPr>
          <p:cNvSpPr>
            <a:spLocks noGrp="1"/>
          </p:cNvSpPr>
          <p:nvPr>
            <p:ph type="title"/>
          </p:nvPr>
        </p:nvSpPr>
        <p:spPr/>
        <p:txBody>
          <a:bodyPr/>
          <a:lstStyle/>
          <a:p>
            <a:r>
              <a:rPr lang="en-US" dirty="0"/>
              <a:t>WHAT IS </a:t>
            </a:r>
            <a:r>
              <a:rPr lang="en-US" dirty="0">
                <a:solidFill>
                  <a:schemeClr val="tx1"/>
                </a:solidFill>
              </a:rPr>
              <a:t>E-COMMERCE </a:t>
            </a:r>
          </a:p>
        </p:txBody>
      </p:sp>
      <p:sp>
        <p:nvSpPr>
          <p:cNvPr id="3" name="Content Placeholder 2">
            <a:extLst>
              <a:ext uri="{FF2B5EF4-FFF2-40B4-BE49-F238E27FC236}">
                <a16:creationId xmlns:a16="http://schemas.microsoft.com/office/drawing/2014/main" id="{E1884BBB-54E1-B7FB-BF87-D10CAE36C5CA}"/>
              </a:ext>
            </a:extLst>
          </p:cNvPr>
          <p:cNvSpPr>
            <a:spLocks noGrp="1"/>
          </p:cNvSpPr>
          <p:nvPr>
            <p:ph idx="1"/>
          </p:nvPr>
        </p:nvSpPr>
        <p:spPr>
          <a:xfrm>
            <a:off x="812366" y="1853248"/>
            <a:ext cx="6433561" cy="4552034"/>
          </a:xfrm>
        </p:spPr>
        <p:txBody>
          <a:bodyPr>
            <a:normAutofit/>
          </a:bodyPr>
          <a:lstStyle/>
          <a:p>
            <a:r>
              <a:rPr lang="en-US" dirty="0">
                <a:latin typeface="Open Sans" panose="020B0606030504020204" pitchFamily="34" charset="0"/>
              </a:rPr>
              <a:t>Commonly known as Electronic Marketing.</a:t>
            </a:r>
          </a:p>
          <a:p>
            <a:pPr marL="0" indent="0">
              <a:buNone/>
            </a:pPr>
            <a:endParaRPr lang="en-US" dirty="0">
              <a:latin typeface="Open Sans" panose="020B0606030504020204" pitchFamily="34" charset="0"/>
            </a:endParaRPr>
          </a:p>
          <a:p>
            <a:r>
              <a:rPr lang="en-US" b="0" i="0" dirty="0">
                <a:effectLst/>
                <a:latin typeface="Open Sans" panose="020B0606030504020204" pitchFamily="34" charset="0"/>
              </a:rPr>
              <a:t>E-Commerce or Electronic commerce is a process of buying, selling, transferring, or exchanging products, services, and/or information via electronic networks and computers.</a:t>
            </a:r>
            <a:r>
              <a:rPr lang="en-US" dirty="0"/>
              <a:t/>
            </a:r>
            <a:br>
              <a:rPr lang="en-US" dirty="0"/>
            </a:br>
            <a:endParaRPr lang="en-US" b="0" i="0" dirty="0">
              <a:effectLst/>
              <a:latin typeface="Open Sans" panose="020B0606030504020204" pitchFamily="34" charset="0"/>
            </a:endParaRPr>
          </a:p>
          <a:p>
            <a:r>
              <a:rPr lang="en-US" dirty="0">
                <a:latin typeface="Open Sans" panose="020B0606030504020204" pitchFamily="34" charset="0"/>
              </a:rPr>
              <a:t>Use of </a:t>
            </a:r>
            <a:r>
              <a:rPr lang="en-US" b="0" i="0" dirty="0">
                <a:effectLst/>
                <a:latin typeface="Open Sans" panose="020B0606030504020204" pitchFamily="34" charset="0"/>
              </a:rPr>
              <a:t>E-Commerce :</a:t>
            </a:r>
          </a:p>
          <a:p>
            <a:pPr lvl="1" algn="just">
              <a:buFont typeface="Courier New" panose="02070309020205020404" pitchFamily="49" charset="0"/>
              <a:buChar char="o"/>
            </a:pPr>
            <a:r>
              <a:rPr lang="en-US" dirty="0">
                <a:latin typeface="Open Sans" panose="020B0606030504020204" pitchFamily="34" charset="0"/>
              </a:rPr>
              <a:t>Low Entry Cost</a:t>
            </a:r>
          </a:p>
          <a:p>
            <a:pPr lvl="1" algn="just">
              <a:buFont typeface="Courier New" panose="02070309020205020404" pitchFamily="49" charset="0"/>
              <a:buChar char="o"/>
            </a:pPr>
            <a:r>
              <a:rPr lang="en-US" dirty="0">
                <a:latin typeface="Open Sans" panose="020B0606030504020204" pitchFamily="34" charset="0"/>
              </a:rPr>
              <a:t>Reduces Transaction Costs</a:t>
            </a:r>
          </a:p>
          <a:p>
            <a:pPr lvl="1" algn="just">
              <a:buFont typeface="Courier New" panose="02070309020205020404" pitchFamily="49" charset="0"/>
              <a:buChar char="o"/>
            </a:pPr>
            <a:r>
              <a:rPr lang="en-US" dirty="0">
                <a:latin typeface="Open Sans" panose="020B0606030504020204" pitchFamily="34" charset="0"/>
              </a:rPr>
              <a:t>Access To The Global Market</a:t>
            </a:r>
          </a:p>
          <a:p>
            <a:pPr lvl="1" algn="just">
              <a:buFont typeface="Courier New" panose="02070309020205020404" pitchFamily="49" charset="0"/>
              <a:buChar char="o"/>
            </a:pPr>
            <a:r>
              <a:rPr lang="en-US" dirty="0">
                <a:latin typeface="Open Sans" panose="020B0606030504020204" pitchFamily="34" charset="0"/>
              </a:rPr>
              <a:t>Secure Market Share</a:t>
            </a:r>
          </a:p>
          <a:p>
            <a:pPr marL="0" indent="0">
              <a:buNone/>
            </a:pPr>
            <a:endParaRPr lang="en-US" dirty="0"/>
          </a:p>
          <a:p>
            <a:endParaRPr lang="en-US" dirty="0"/>
          </a:p>
        </p:txBody>
      </p:sp>
      <p:pic>
        <p:nvPicPr>
          <p:cNvPr id="5" name="Picture 4">
            <a:extLst>
              <a:ext uri="{FF2B5EF4-FFF2-40B4-BE49-F238E27FC236}">
                <a16:creationId xmlns:a16="http://schemas.microsoft.com/office/drawing/2014/main" id="{45DC228F-6207-579E-3997-A67B3730B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82" y="2005648"/>
            <a:ext cx="4473363" cy="4242751"/>
          </a:xfrm>
          <a:prstGeom prst="rect">
            <a:avLst/>
          </a:prstGeom>
        </p:spPr>
      </p:pic>
    </p:spTree>
    <p:extLst>
      <p:ext uri="{BB962C8B-B14F-4D97-AF65-F5344CB8AC3E}">
        <p14:creationId xmlns:p14="http://schemas.microsoft.com/office/powerpoint/2010/main" val="421854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072B-8748-90DA-DB3F-46873E35BD2F}"/>
              </a:ext>
            </a:extLst>
          </p:cNvPr>
          <p:cNvSpPr>
            <a:spLocks noGrp="1"/>
          </p:cNvSpPr>
          <p:nvPr>
            <p:ph type="title"/>
          </p:nvPr>
        </p:nvSpPr>
        <p:spPr/>
        <p:txBody>
          <a:bodyPr/>
          <a:lstStyle/>
          <a:p>
            <a:r>
              <a:rPr lang="en-US" dirty="0"/>
              <a:t>E-Commerce:</a:t>
            </a:r>
          </a:p>
        </p:txBody>
      </p:sp>
      <p:sp>
        <p:nvSpPr>
          <p:cNvPr id="3" name="Content Placeholder 2">
            <a:extLst>
              <a:ext uri="{FF2B5EF4-FFF2-40B4-BE49-F238E27FC236}">
                <a16:creationId xmlns:a16="http://schemas.microsoft.com/office/drawing/2014/main" id="{7683D47A-3542-EC0A-7956-3318FC95EE25}"/>
              </a:ext>
            </a:extLst>
          </p:cNvPr>
          <p:cNvSpPr>
            <a:spLocks noGrp="1"/>
          </p:cNvSpPr>
          <p:nvPr>
            <p:ph sz="half" idx="1"/>
          </p:nvPr>
        </p:nvSpPr>
        <p:spPr>
          <a:xfrm>
            <a:off x="1155564" y="2056092"/>
            <a:ext cx="4396339" cy="4195763"/>
          </a:xfrm>
        </p:spPr>
        <p:txBody>
          <a:bodyPr/>
          <a:lstStyle/>
          <a:p>
            <a:r>
              <a:rPr lang="en-US" sz="2800" b="1" dirty="0"/>
              <a:t>Advantage :</a:t>
            </a:r>
          </a:p>
          <a:p>
            <a:pPr marL="0" indent="0">
              <a:buNone/>
            </a:pPr>
            <a:endParaRPr lang="en-US" dirty="0"/>
          </a:p>
          <a:p>
            <a:pPr>
              <a:buFont typeface="Courier New" panose="02070309020205020404" pitchFamily="49" charset="0"/>
              <a:buChar char="o"/>
            </a:pPr>
            <a:r>
              <a:rPr lang="en-US" b="0" i="0" dirty="0">
                <a:effectLst/>
                <a:latin typeface="Roboto" panose="020B0604020202020204" pitchFamily="2" charset="0"/>
              </a:rPr>
              <a:t>Order can be placed from anywhere at any time.</a:t>
            </a:r>
          </a:p>
          <a:p>
            <a:pPr>
              <a:buFont typeface="Courier New" panose="02070309020205020404" pitchFamily="49" charset="0"/>
              <a:buChar char="o"/>
            </a:pPr>
            <a:r>
              <a:rPr lang="en-US" b="0" i="0" dirty="0">
                <a:effectLst/>
                <a:latin typeface="Roboto" panose="02000000000000000000" pitchFamily="2" charset="0"/>
              </a:rPr>
              <a:t>Eliminates the operating cost.</a:t>
            </a:r>
            <a:endParaRPr lang="en-US" dirty="0">
              <a:latin typeface="Roboto" panose="020B0604020202020204" pitchFamily="2" charset="0"/>
            </a:endParaRPr>
          </a:p>
          <a:p>
            <a:pPr>
              <a:buFont typeface="Courier New" panose="02070309020205020404" pitchFamily="49" charset="0"/>
              <a:buChar char="o"/>
            </a:pPr>
            <a:r>
              <a:rPr lang="en-US" b="0" i="0" dirty="0">
                <a:effectLst/>
                <a:latin typeface="Roboto" panose="02000000000000000000" pitchFamily="2" charset="0"/>
              </a:rPr>
              <a:t>It helps in connecting with people all across the world.</a:t>
            </a:r>
            <a:endParaRPr lang="en-US" b="0" i="0" dirty="0">
              <a:effectLst/>
              <a:latin typeface="Roboto" panose="020B0604020202020204" pitchFamily="2" charset="0"/>
            </a:endParaRPr>
          </a:p>
          <a:p>
            <a:pPr>
              <a:buFont typeface="Courier New" panose="02070309020205020404" pitchFamily="49" charset="0"/>
              <a:buChar char="o"/>
            </a:pPr>
            <a:r>
              <a:rPr lang="en-US" b="0" i="0" dirty="0">
                <a:effectLst/>
                <a:latin typeface="Roboto" panose="02000000000000000000" pitchFamily="2" charset="0"/>
              </a:rPr>
              <a:t>Retargets the customers.</a:t>
            </a:r>
            <a:endParaRPr lang="en-US" dirty="0">
              <a:latin typeface="Roboto" panose="020B0604020202020204" pitchFamily="2" charset="0"/>
            </a:endParaRPr>
          </a:p>
          <a:p>
            <a:pPr>
              <a:buFont typeface="Courier New" panose="02070309020205020404" pitchFamily="49" charset="0"/>
              <a:buChar char="o"/>
            </a:pPr>
            <a:r>
              <a:rPr lang="en-US" b="0" i="0" dirty="0">
                <a:effectLst/>
                <a:latin typeface="Roboto" panose="02000000000000000000" pitchFamily="2" charset="0"/>
              </a:rPr>
              <a:t>There is always detailed product information offered.</a:t>
            </a:r>
            <a:endParaRPr lang="en-US" dirty="0"/>
          </a:p>
          <a:p>
            <a:endParaRPr lang="en-US" dirty="0"/>
          </a:p>
        </p:txBody>
      </p:sp>
      <p:sp>
        <p:nvSpPr>
          <p:cNvPr id="4" name="Content Placeholder 3">
            <a:extLst>
              <a:ext uri="{FF2B5EF4-FFF2-40B4-BE49-F238E27FC236}">
                <a16:creationId xmlns:a16="http://schemas.microsoft.com/office/drawing/2014/main" id="{AEB3D012-93B6-AFFD-F4F9-C6D3E2DC03E7}"/>
              </a:ext>
            </a:extLst>
          </p:cNvPr>
          <p:cNvSpPr>
            <a:spLocks noGrp="1"/>
          </p:cNvSpPr>
          <p:nvPr>
            <p:ph sz="half" idx="2"/>
          </p:nvPr>
        </p:nvSpPr>
        <p:spPr/>
        <p:txBody>
          <a:bodyPr>
            <a:normAutofit/>
          </a:bodyPr>
          <a:lstStyle/>
          <a:p>
            <a:r>
              <a:rPr lang="en-US" sz="2400" b="1" dirty="0"/>
              <a:t>Disadvantage :</a:t>
            </a:r>
          </a:p>
          <a:p>
            <a:pPr marL="0" indent="0">
              <a:buNone/>
            </a:pPr>
            <a:endParaRPr lang="en-US" sz="2400" b="1" dirty="0"/>
          </a:p>
          <a:p>
            <a:pPr>
              <a:buFont typeface="Courier New" panose="02070309020205020404" pitchFamily="49" charset="0"/>
              <a:buChar char="o"/>
            </a:pPr>
            <a:r>
              <a:rPr lang="en-US" b="0" i="0" dirty="0">
                <a:effectLst/>
                <a:latin typeface="Roboto" panose="02000000000000000000" pitchFamily="2" charset="0"/>
              </a:rPr>
              <a:t>There is no guarantee for the quality of products.</a:t>
            </a:r>
          </a:p>
          <a:p>
            <a:pPr>
              <a:buFont typeface="Courier New" panose="02070309020205020404" pitchFamily="49" charset="0"/>
              <a:buChar char="o"/>
            </a:pPr>
            <a:r>
              <a:rPr lang="en-US" b="0" i="0" dirty="0">
                <a:effectLst/>
                <a:latin typeface="Roboto" panose="02000000000000000000" pitchFamily="2" charset="0"/>
              </a:rPr>
              <a:t>Lack of personal touch.</a:t>
            </a:r>
          </a:p>
          <a:p>
            <a:pPr>
              <a:buFont typeface="Courier New" panose="02070309020205020404" pitchFamily="49" charset="0"/>
              <a:buChar char="o"/>
            </a:pPr>
            <a:r>
              <a:rPr lang="en-US" b="0" i="0" dirty="0">
                <a:effectLst/>
                <a:latin typeface="Roboto" panose="02000000000000000000" pitchFamily="2" charset="0"/>
              </a:rPr>
              <a:t>It doesn’t give the luxury of trying before buying the item.</a:t>
            </a:r>
            <a:endParaRPr lang="en-US" dirty="0">
              <a:latin typeface="Roboto" panose="02000000000000000000" pitchFamily="2" charset="0"/>
            </a:endParaRPr>
          </a:p>
          <a:p>
            <a:pPr>
              <a:buFont typeface="Courier New" panose="02070309020205020404" pitchFamily="49" charset="0"/>
              <a:buChar char="o"/>
            </a:pPr>
            <a:r>
              <a:rPr lang="en-US" b="0" i="0" dirty="0">
                <a:effectLst/>
                <a:latin typeface="Roboto" panose="02000000000000000000" pitchFamily="2" charset="0"/>
              </a:rPr>
              <a:t>Long delivery period.</a:t>
            </a:r>
          </a:p>
          <a:p>
            <a:pPr>
              <a:buFont typeface="Courier New" panose="02070309020205020404" pitchFamily="49" charset="0"/>
              <a:buChar char="o"/>
            </a:pPr>
            <a:r>
              <a:rPr lang="en-US" b="0" i="0" dirty="0">
                <a:effectLst/>
                <a:latin typeface="Roboto" panose="02000000000000000000" pitchFamily="2" charset="0"/>
              </a:rPr>
              <a:t>There is always a concern with security issues.</a:t>
            </a:r>
            <a:endParaRPr lang="en-US" b="1" dirty="0"/>
          </a:p>
        </p:txBody>
      </p:sp>
    </p:spTree>
    <p:extLst>
      <p:ext uri="{BB962C8B-B14F-4D97-AF65-F5344CB8AC3E}">
        <p14:creationId xmlns:p14="http://schemas.microsoft.com/office/powerpoint/2010/main" val="197252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BEC7-5038-C07E-F69C-4AA3F8995343}"/>
              </a:ext>
            </a:extLst>
          </p:cNvPr>
          <p:cNvSpPr>
            <a:spLocks noGrp="1"/>
          </p:cNvSpPr>
          <p:nvPr>
            <p:ph type="title"/>
          </p:nvPr>
        </p:nvSpPr>
        <p:spPr>
          <a:xfrm>
            <a:off x="646111" y="452718"/>
            <a:ext cx="9404723" cy="1182118"/>
          </a:xfrm>
        </p:spPr>
        <p:txBody>
          <a:bodyPr/>
          <a:lstStyle/>
          <a:p>
            <a:r>
              <a:rPr lang="en-US" dirty="0"/>
              <a:t>SQL Server </a:t>
            </a:r>
          </a:p>
        </p:txBody>
      </p:sp>
      <p:sp>
        <p:nvSpPr>
          <p:cNvPr id="3" name="Content Placeholder 2">
            <a:extLst>
              <a:ext uri="{FF2B5EF4-FFF2-40B4-BE49-F238E27FC236}">
                <a16:creationId xmlns:a16="http://schemas.microsoft.com/office/drawing/2014/main" id="{274E87AF-EFC3-2DCC-1477-48D6A58FC98A}"/>
              </a:ext>
            </a:extLst>
          </p:cNvPr>
          <p:cNvSpPr>
            <a:spLocks noGrp="1"/>
          </p:cNvSpPr>
          <p:nvPr>
            <p:ph idx="1"/>
          </p:nvPr>
        </p:nvSpPr>
        <p:spPr>
          <a:xfrm>
            <a:off x="1104293" y="1834507"/>
            <a:ext cx="8946541" cy="1400530"/>
          </a:xfrm>
        </p:spPr>
        <p:txBody>
          <a:bodyPr>
            <a:noAutofit/>
          </a:bodyPr>
          <a:lstStyle/>
          <a:p>
            <a:pPr algn="l"/>
            <a:r>
              <a:rPr lang="en-US" b="0" i="0" dirty="0">
                <a:effectLst/>
                <a:latin typeface="arial" panose="020B0604020202020204" pitchFamily="34" charset="0"/>
              </a:rPr>
              <a:t>SQL Server is </a:t>
            </a:r>
            <a:r>
              <a:rPr lang="en-US" b="1" i="0" dirty="0">
                <a:effectLst/>
                <a:latin typeface="arial" panose="020B0604020202020204" pitchFamily="34" charset="0"/>
              </a:rPr>
              <a:t>a database server by Microsoft</a:t>
            </a:r>
            <a:r>
              <a:rPr lang="en-US" b="0" i="0" dirty="0">
                <a:effectLst/>
                <a:latin typeface="arial" panose="020B0604020202020204" pitchFamily="34" charset="0"/>
              </a:rPr>
              <a:t>. The Microsoft relational database management system is a software product which primarily stores and retrieves data requested by other applications. These applications may run on the same or a different computer.</a:t>
            </a:r>
          </a:p>
          <a:p>
            <a:pPr marL="0" indent="0">
              <a:buNone/>
            </a:pP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endParaRPr lang="en-US" dirty="0"/>
          </a:p>
        </p:txBody>
      </p:sp>
      <p:sp>
        <p:nvSpPr>
          <p:cNvPr id="5" name="TextBox 4">
            <a:extLst>
              <a:ext uri="{FF2B5EF4-FFF2-40B4-BE49-F238E27FC236}">
                <a16:creationId xmlns:a16="http://schemas.microsoft.com/office/drawing/2014/main" id="{93D11C50-C6C6-38B5-D193-8785E0BA8FFB}"/>
              </a:ext>
            </a:extLst>
          </p:cNvPr>
          <p:cNvSpPr txBox="1"/>
          <p:nvPr/>
        </p:nvSpPr>
        <p:spPr>
          <a:xfrm>
            <a:off x="762001" y="3429000"/>
            <a:ext cx="10418618" cy="738664"/>
          </a:xfrm>
          <a:prstGeom prst="rect">
            <a:avLst/>
          </a:prstGeom>
          <a:noFill/>
        </p:spPr>
        <p:txBody>
          <a:bodyPr wrap="square">
            <a:spAutoFit/>
          </a:bodyPr>
          <a:lstStyle/>
          <a:p>
            <a:r>
              <a:rPr lang="en-US" sz="4200" dirty="0">
                <a:solidFill>
                  <a:schemeClr val="tx2"/>
                </a:solidFill>
              </a:rPr>
              <a:t>Database</a:t>
            </a:r>
          </a:p>
        </p:txBody>
      </p:sp>
      <p:sp>
        <p:nvSpPr>
          <p:cNvPr id="6" name="Content Placeholder 2">
            <a:extLst>
              <a:ext uri="{FF2B5EF4-FFF2-40B4-BE49-F238E27FC236}">
                <a16:creationId xmlns:a16="http://schemas.microsoft.com/office/drawing/2014/main" id="{24DDB09C-192F-6B43-8685-E9B4BA3250A9}"/>
              </a:ext>
            </a:extLst>
          </p:cNvPr>
          <p:cNvSpPr txBox="1">
            <a:spLocks/>
          </p:cNvSpPr>
          <p:nvPr/>
        </p:nvSpPr>
        <p:spPr>
          <a:xfrm>
            <a:off x="1056911" y="4361627"/>
            <a:ext cx="8946541" cy="14005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0" i="0" dirty="0">
                <a:effectLst/>
                <a:latin typeface="Arial" panose="020B0604020202020204" pitchFamily="34" charset="0"/>
              </a:rPr>
              <a:t>Databases are used for storing, maintaining and accessing any sort of data. They collect information on people, places or things. That information is gathered in one place so that it can be observed and analyzed. Databases can be thought of as an organized collection of information.</a:t>
            </a:r>
            <a:endParaRPr lang="en-US" dirty="0">
              <a:latin typeface="arial" panose="020B0604020202020204" pitchFamily="34" charset="0"/>
            </a:endParaRPr>
          </a:p>
        </p:txBody>
      </p:sp>
    </p:spTree>
    <p:extLst>
      <p:ext uri="{BB962C8B-B14F-4D97-AF65-F5344CB8AC3E}">
        <p14:creationId xmlns:p14="http://schemas.microsoft.com/office/powerpoint/2010/main" val="200096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D263871-FAF5-B324-4881-D73A18D8F80C}"/>
              </a:ext>
            </a:extLst>
          </p:cNvPr>
          <p:cNvSpPr>
            <a:spLocks noGrp="1"/>
          </p:cNvSpPr>
          <p:nvPr>
            <p:ph idx="1"/>
          </p:nvPr>
        </p:nvSpPr>
        <p:spPr>
          <a:xfrm>
            <a:off x="964767" y="139768"/>
            <a:ext cx="8946541" cy="5968864"/>
          </a:xfrm>
        </p:spPr>
        <p:txBody>
          <a:bodyPr/>
          <a:lstStyle/>
          <a:p>
            <a:endParaRPr lang="en-US" sz="2800" b="1" dirty="0">
              <a:solidFill>
                <a:schemeClr val="tx2"/>
              </a:solidFill>
            </a:endParaRPr>
          </a:p>
          <a:p>
            <a:endParaRPr lang="en-US" sz="2800" b="1" dirty="0">
              <a:solidFill>
                <a:schemeClr val="tx2"/>
              </a:solidFill>
            </a:endParaRPr>
          </a:p>
          <a:p>
            <a:endParaRPr lang="en-US" sz="2800" b="1" dirty="0">
              <a:solidFill>
                <a:schemeClr val="tx2"/>
              </a:solidFill>
            </a:endParaRPr>
          </a:p>
          <a:p>
            <a:pPr marL="0" indent="0">
              <a:buNone/>
            </a:pPr>
            <a:endParaRPr lang="en-US" sz="2800" b="1" dirty="0">
              <a:solidFill>
                <a:schemeClr val="tx2"/>
              </a:solidFill>
            </a:endParaRPr>
          </a:p>
          <a:p>
            <a:r>
              <a:rPr lang="en-US" sz="2800" b="1" dirty="0">
                <a:solidFill>
                  <a:schemeClr val="tx2"/>
                </a:solidFill>
              </a:rPr>
              <a:t> Primary Key </a:t>
            </a:r>
            <a:r>
              <a:rPr lang="en-US" dirty="0"/>
              <a:t>: Primary Key is Unique Key. Primary Key can not allow null value Access only one Primary Key in a one table.</a:t>
            </a:r>
          </a:p>
          <a:p>
            <a:endParaRPr lang="en-US" dirty="0"/>
          </a:p>
          <a:p>
            <a:endParaRPr lang="en-US" dirty="0"/>
          </a:p>
          <a:p>
            <a:r>
              <a:rPr lang="en-US" sz="2800" b="1" dirty="0">
                <a:solidFill>
                  <a:schemeClr val="tx2"/>
                </a:solidFill>
              </a:rPr>
              <a:t>Foreign Key </a:t>
            </a:r>
            <a:r>
              <a:rPr lang="en-US" dirty="0"/>
              <a:t>: Foreign Key is a reference by Primary Key and Foreign Key can apply more than time in table.</a:t>
            </a:r>
          </a:p>
          <a:p>
            <a:pPr marL="0" indent="0">
              <a:buNone/>
            </a:pPr>
            <a:endParaRPr lang="en-US" dirty="0"/>
          </a:p>
        </p:txBody>
      </p:sp>
    </p:spTree>
    <p:extLst>
      <p:ext uri="{BB962C8B-B14F-4D97-AF65-F5344CB8AC3E}">
        <p14:creationId xmlns:p14="http://schemas.microsoft.com/office/powerpoint/2010/main" val="47338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3094-0C02-7072-4990-4DA0A093003D}"/>
              </a:ext>
            </a:extLst>
          </p:cNvPr>
          <p:cNvSpPr>
            <a:spLocks noGrp="1"/>
          </p:cNvSpPr>
          <p:nvPr>
            <p:ph type="title"/>
          </p:nvPr>
        </p:nvSpPr>
        <p:spPr/>
        <p:txBody>
          <a:bodyPr/>
          <a:lstStyle/>
          <a:p>
            <a:r>
              <a:rPr lang="en-US" dirty="0"/>
              <a:t>Diagram:</a:t>
            </a:r>
            <a:br>
              <a:rPr lang="en-US" dirty="0"/>
            </a:br>
            <a:endParaRPr lang="en-US" dirty="0"/>
          </a:p>
        </p:txBody>
      </p:sp>
      <p:pic>
        <p:nvPicPr>
          <p:cNvPr id="5" name="Content Placeholder 4">
            <a:extLst>
              <a:ext uri="{FF2B5EF4-FFF2-40B4-BE49-F238E27FC236}">
                <a16:creationId xmlns:a16="http://schemas.microsoft.com/office/drawing/2014/main" id="{9BCE304D-8586-4BB9-D857-A9CDE4F8C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66" y="1237735"/>
            <a:ext cx="8229600" cy="5620265"/>
          </a:xfrm>
        </p:spPr>
      </p:pic>
    </p:spTree>
    <p:extLst>
      <p:ext uri="{BB962C8B-B14F-4D97-AF65-F5344CB8AC3E}">
        <p14:creationId xmlns:p14="http://schemas.microsoft.com/office/powerpoint/2010/main" val="865701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773</TotalTime>
  <Words>453</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-apple-system</vt:lpstr>
      <vt:lpstr>Arial</vt:lpstr>
      <vt:lpstr>Arial</vt:lpstr>
      <vt:lpstr>Calibri</vt:lpstr>
      <vt:lpstr>Century Gothic</vt:lpstr>
      <vt:lpstr>Courier New</vt:lpstr>
      <vt:lpstr>Open Sans</vt:lpstr>
      <vt:lpstr>Roboto</vt:lpstr>
      <vt:lpstr>Wingdings 3</vt:lpstr>
      <vt:lpstr>Ion</vt:lpstr>
      <vt:lpstr>E- Commerce Database Management System</vt:lpstr>
      <vt:lpstr>Contents</vt:lpstr>
      <vt:lpstr>INTRODUCTION</vt:lpstr>
      <vt:lpstr>WHAT IS E-COMMERCE </vt:lpstr>
      <vt:lpstr>E-Commerce:</vt:lpstr>
      <vt:lpstr>SQL Server </vt:lpstr>
      <vt:lpstr>PowerPoint Presentation</vt:lpstr>
      <vt:lpstr>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 Database Management System</dc:title>
  <dc:creator>kirti chauhan</dc:creator>
  <cp:lastModifiedBy>Admin</cp:lastModifiedBy>
  <cp:revision>7</cp:revision>
  <dcterms:created xsi:type="dcterms:W3CDTF">2022-12-18T06:01:01Z</dcterms:created>
  <dcterms:modified xsi:type="dcterms:W3CDTF">2022-12-24T13:38:41Z</dcterms:modified>
</cp:coreProperties>
</file>