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62" r:id="rId2"/>
    <p:sldId id="261" r:id="rId3"/>
    <p:sldId id="263" r:id="rId4"/>
    <p:sldId id="258" r:id="rId5"/>
    <p:sldId id="26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p:scale>
          <a:sx n="70" d="100"/>
          <a:sy n="70" d="100"/>
        </p:scale>
        <p:origin x="1738" y="235"/>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1FF9AC-808D-4A09-A9F5-6C005B0AD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A0EBDE-FC6F-417C-B3E5-3F77FEC2C5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D84745-5429-4A7C-87DD-89AC1E433620}" type="datetimeFigureOut">
              <a:rPr lang="en-US" smtClean="0"/>
              <a:t>5/31/2020</a:t>
            </a:fld>
            <a:endParaRPr lang="en-US" dirty="0"/>
          </a:p>
        </p:txBody>
      </p:sp>
      <p:sp>
        <p:nvSpPr>
          <p:cNvPr id="4" name="Footer Placeholder 3">
            <a:extLst>
              <a:ext uri="{FF2B5EF4-FFF2-40B4-BE49-F238E27FC236}">
                <a16:creationId xmlns:a16="http://schemas.microsoft.com/office/drawing/2014/main" id="{CCEA3B67-42B0-4D2B-A015-10B12C9878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5EF3CD-020C-406B-87CF-70136D640A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1F7271-D25C-4D6D-9491-96714D2F2CE0}" type="slidenum">
              <a:rPr lang="en-US" smtClean="0"/>
              <a:t>‹#›</a:t>
            </a:fld>
            <a:endParaRPr lang="en-US" dirty="0"/>
          </a:p>
        </p:txBody>
      </p:sp>
    </p:spTree>
    <p:extLst>
      <p:ext uri="{BB962C8B-B14F-4D97-AF65-F5344CB8AC3E}">
        <p14:creationId xmlns:p14="http://schemas.microsoft.com/office/powerpoint/2010/main" val="295118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92658-ABE8-4895-9D43-6E322D6C74D4}" type="datetimeFigureOut">
              <a:rPr lang="en-US" smtClean="0"/>
              <a:t>5/31/2020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F748C-DE64-4DF1-BC93-B1E9677334CE}" type="slidenum">
              <a:rPr lang="en-US" smtClean="0"/>
              <a:t>‹#›</a:t>
            </a:fld>
            <a:endParaRPr lang="en-US" dirty="0"/>
          </a:p>
        </p:txBody>
      </p:sp>
    </p:spTree>
    <p:extLst>
      <p:ext uri="{BB962C8B-B14F-4D97-AF65-F5344CB8AC3E}">
        <p14:creationId xmlns:p14="http://schemas.microsoft.com/office/powerpoint/2010/main" val="189949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Segoe UI" panose="020B0502040204020203" pitchFamily="34" charset="0"/>
                <a:ea typeface="Segoe UI" panose="020B0502040204020203" pitchFamily="34" charset="0"/>
                <a:cs typeface="Segoe UI" panose="020B0502040204020203" pitchFamily="34" charset="0"/>
              </a:rPr>
              <a:t>Gabby’s story:</a:t>
            </a:r>
          </a:p>
          <a:p>
            <a:r>
              <a:rPr lang="en-US" sz="1200" kern="1200" dirty="0">
                <a:solidFill>
                  <a:schemeClr val="tx1"/>
                </a:solidFill>
                <a:effectLst/>
                <a:latin typeface="+mn-lt"/>
                <a:ea typeface="+mn-ea"/>
                <a:cs typeface="+mn-cs"/>
              </a:rPr>
              <a:t>On August 6, 2008, our family received some devastating news. Our little baby had been diagnosed with either leukemia or lymphoma. How different the months and days prior had been compared to this day. Gabby was, and still is, a typical six year old. She loved playing with her older sister and her friends, doing arts and crafts, watching movies, playing video games, swimming, and was looking forward to her first softball season this fall. Over the last 8 months Gabby had a couple of issues that warranted a doctor's visit and another health issue that had not. Today we know that most of these issues were probably symptoms of her leukemia.</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minor health issue that hadn't prompted us to make a visit to the doctor was night sweats. Gabby had experienced night sweats since she was very little. We had mentioned them to her pediatrician in passing, neither we nor her doctor had considered it a symptom of a larger medical issue. However, we later learned that night sweats can be a symptom of leukemia. Many common childhood medical ailments can actually be symptoms of leukemia. Three major medical issues finally led to the diagnosis of Gabby’s leukemia. In January 2008, Gabby began to develop a mass beneath her left breast. We took Gabby to the pediatrician to have the mass examined. A sonogram and a visit to the pediatric surgeon put our minds at rest as we believed the mass to only be a either a fibroid or internal bruising. We were to monitor the mass and get back with the doctors should the mass grow. We now believe the breast mass is actually a mass of leukemia cells that the doctors hope will go away with Gabby's chemotherapy. Around the same time period as the breast mass, Gabby also began breaking out in hives. Further testing revealed that Gabby had no allergies. Therefore, we attributed the hives to stress as it seemed to occur when Gabby was in a stressful situation. The hives continued up until Gabby's diagnosis. The doctor's are currently unsure whether the hives were a symptom of the leukemia or not. However, it seems likely that the two are related as recently she has undergone the most stressful time of her life, and yet, we haven't had a breakout since treatment began.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Now, fast forward a few months...July/August 2008...the mass had almost doubled in size, and Gabby was complaining of achy joints in her wrist and her ankles. While on vacation, the pain seemed to intensify in her joints and Gabby began to limp and developed a low-grade fever.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After a vacation, I immediately made an appointment with the pediatrician on August 5, 2008. Based on Gabby’s overall condition (achy joints, fever, and size increase of breast mass) the doctor drew blood during the appointment for testing. On August 6, 2008, the doctor at the St. Jude’s clinic in Huntsville performed more blood tests and confirmed that Gabby had leukemia. She believed that Gabby had Acute Lymphoblastic Leukemia (ALL). Furthermore, she believed it essential to get Gabby to St. Jude's in Memphis, immediately. According to the doctor at the clinic, we could anticipate a 6-8 week initial treatment period in Memphis. Gabby was transported to Memphis that evening.  We learned that the doctors would perform a bone marrow biopsy and spinal tap in the morning to determine what percentage of her bone marrow had leukemia, the type of leukemia, and her treatment plan. The spinal tap would provide results as to whether the leukemia had spread to her brain, and at the same time, the doctors would preventatively administer chemotherapy via the spinal tap to prevent the leukemia from transferring to her brain or to begin treatment if the test detected leukemia in the cerebrospinal fluid (CSF).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Gabby’s treatment lasted for over three years with much of that time spent in Memphis.  Gabby’s protocol was one of the first to focus on a risk-based approach to leukemia treatment, recognizing that most patients don’t die of the disease but of the treatment and that quality of life does matter.  Gabby’s protocol was highly successful with over a 95 percent cure rate and improved quality of life for most patients.</a:t>
            </a:r>
          </a:p>
          <a:p>
            <a:endParaRPr lang="en-US" sz="1200" dirty="0">
              <a:latin typeface="Segoe UI" panose="020B0502040204020203" pitchFamily="34" charset="0"/>
              <a:ea typeface="Segoe UI" panose="020B0502040204020203" pitchFamily="34" charset="0"/>
              <a:cs typeface="Segoe UI" panose="020B0502040204020203" pitchFamily="34" charset="0"/>
            </a:endParaRPr>
          </a:p>
          <a:p>
            <a:r>
              <a:rPr lang="en-US" sz="1200" dirty="0">
                <a:latin typeface="Segoe UI" panose="020B0502040204020203" pitchFamily="34" charset="0"/>
                <a:ea typeface="Segoe UI" panose="020B0502040204020203" pitchFamily="34" charset="0"/>
                <a:cs typeface="Segoe UI" panose="020B0502040204020203" pitchFamily="34" charset="0"/>
              </a:rPr>
              <a:t> </a:t>
            </a:r>
          </a:p>
          <a:p>
            <a:endParaRPr lang="en-US" dirty="0"/>
          </a:p>
        </p:txBody>
      </p:sp>
      <p:sp>
        <p:nvSpPr>
          <p:cNvPr id="4" name="Slide Number Placeholder 3"/>
          <p:cNvSpPr>
            <a:spLocks noGrp="1"/>
          </p:cNvSpPr>
          <p:nvPr>
            <p:ph type="sldNum" sz="quarter" idx="5"/>
          </p:nvPr>
        </p:nvSpPr>
        <p:spPr/>
        <p:txBody>
          <a:bodyPr/>
          <a:lstStyle/>
          <a:p>
            <a:fld id="{343F748C-DE64-4DF1-BC93-B1E9677334CE}" type="slidenum">
              <a:rPr lang="en-US" smtClean="0"/>
              <a:t>1</a:t>
            </a:fld>
            <a:endParaRPr lang="en-US" dirty="0"/>
          </a:p>
        </p:txBody>
      </p:sp>
    </p:spTree>
    <p:extLst>
      <p:ext uri="{BB962C8B-B14F-4D97-AF65-F5344CB8AC3E}">
        <p14:creationId xmlns:p14="http://schemas.microsoft.com/office/powerpoint/2010/main" val="18182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utilized data from NASA, as well as other sources such as IMF and U.S. Embassies in tools such as Tableau, Python and ArcGIS to address the problem statement.</a:t>
            </a:r>
          </a:p>
        </p:txBody>
      </p:sp>
      <p:sp>
        <p:nvSpPr>
          <p:cNvPr id="4" name="Slide Number Placeholder 3"/>
          <p:cNvSpPr>
            <a:spLocks noGrp="1"/>
          </p:cNvSpPr>
          <p:nvPr>
            <p:ph type="sldNum" sz="quarter" idx="5"/>
          </p:nvPr>
        </p:nvSpPr>
        <p:spPr/>
        <p:txBody>
          <a:bodyPr/>
          <a:lstStyle/>
          <a:p>
            <a:fld id="{343F748C-DE64-4DF1-BC93-B1E9677334CE}" type="slidenum">
              <a:rPr lang="en-US" smtClean="0"/>
              <a:t>2</a:t>
            </a:fld>
            <a:endParaRPr lang="en-US" dirty="0"/>
          </a:p>
        </p:txBody>
      </p:sp>
    </p:spTree>
    <p:extLst>
      <p:ext uri="{BB962C8B-B14F-4D97-AF65-F5344CB8AC3E}">
        <p14:creationId xmlns:p14="http://schemas.microsoft.com/office/powerpoint/2010/main" val="1377991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5562">
              <a:lnSpc>
                <a:spcPct val="107000"/>
              </a:lnSpc>
            </a:pPr>
            <a:r>
              <a:rPr lang="en-US" sz="1200" i="1" dirty="0">
                <a:latin typeface="Segoe UI" panose="020B0502040204020203" pitchFamily="34" charset="0"/>
                <a:cs typeface="Segoe UI" panose="020B0502040204020203" pitchFamily="34" charset="0"/>
              </a:rPr>
              <a:t>NOTES: </a:t>
            </a:r>
          </a:p>
          <a:p>
            <a:pPr marL="55562">
              <a:lnSpc>
                <a:spcPct val="107000"/>
              </a:lnSpc>
            </a:pPr>
            <a:r>
              <a:rPr lang="en-US" sz="1200" i="1" dirty="0">
                <a:latin typeface="Segoe UI" panose="020B0502040204020203" pitchFamily="34" charset="0"/>
                <a:cs typeface="Segoe UI" panose="020B0502040204020203" pitchFamily="34" charset="0"/>
              </a:rPr>
              <a:t>A link to our data model is included in the submission form.</a:t>
            </a:r>
          </a:p>
          <a:p>
            <a:pPr marL="55562">
              <a:lnSpc>
                <a:spcPct val="107000"/>
              </a:lnSpc>
            </a:pPr>
            <a:r>
              <a:rPr lang="en-US" sz="1200" i="1" dirty="0">
                <a:latin typeface="Segoe UI" panose="020B0502040204020203" pitchFamily="34" charset="0"/>
                <a:cs typeface="Segoe UI" panose="020B0502040204020203" pitchFamily="34" charset="0"/>
              </a:rPr>
              <a:t>To minimize data reliability issues we selected countries with a population over four million and with over five thousand confirmed cases.  </a:t>
            </a:r>
          </a:p>
          <a:p>
            <a:endParaRPr lang="en-US" dirty="0"/>
          </a:p>
        </p:txBody>
      </p:sp>
      <p:sp>
        <p:nvSpPr>
          <p:cNvPr id="4" name="Slide Number Placeholder 3"/>
          <p:cNvSpPr>
            <a:spLocks noGrp="1"/>
          </p:cNvSpPr>
          <p:nvPr>
            <p:ph type="sldNum" sz="quarter" idx="5"/>
          </p:nvPr>
        </p:nvSpPr>
        <p:spPr/>
        <p:txBody>
          <a:bodyPr/>
          <a:lstStyle/>
          <a:p>
            <a:fld id="{343F748C-DE64-4DF1-BC93-B1E9677334CE}" type="slidenum">
              <a:rPr lang="en-US" smtClean="0"/>
              <a:t>4</a:t>
            </a:fld>
            <a:endParaRPr lang="en-US" dirty="0"/>
          </a:p>
        </p:txBody>
      </p:sp>
    </p:spTree>
    <p:extLst>
      <p:ext uri="{BB962C8B-B14F-4D97-AF65-F5344CB8AC3E}">
        <p14:creationId xmlns:p14="http://schemas.microsoft.com/office/powerpoint/2010/main" val="4143491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01A79B-B5FF-4530-B0E9-B0805CB91A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672" y="190053"/>
            <a:ext cx="1532851" cy="788050"/>
          </a:xfrm>
          <a:prstGeom prst="rect">
            <a:avLst/>
          </a:prstGeom>
        </p:spPr>
      </p:pic>
      <p:sp>
        <p:nvSpPr>
          <p:cNvPr id="8" name="Text Box 36">
            <a:extLst>
              <a:ext uri="{FF2B5EF4-FFF2-40B4-BE49-F238E27FC236}">
                <a16:creationId xmlns:a16="http://schemas.microsoft.com/office/drawing/2014/main" id="{9CCECDCF-2A5E-4187-87A3-B0E45A282C24}"/>
              </a:ext>
            </a:extLst>
          </p:cNvPr>
          <p:cNvSpPr txBox="1">
            <a:spLocks noChangeArrowheads="1"/>
          </p:cNvSpPr>
          <p:nvPr userDrawn="1"/>
        </p:nvSpPr>
        <p:spPr bwMode="auto">
          <a:xfrm>
            <a:off x="1940767" y="98425"/>
            <a:ext cx="6950561" cy="880958"/>
          </a:xfrm>
          <a:prstGeom prst="rect">
            <a:avLst/>
          </a:prstGeom>
          <a:noFill/>
          <a:ln w="9525">
            <a:noFill/>
            <a:miter lim="800000"/>
            <a:headEnd/>
            <a:tailEnd/>
          </a:ln>
        </p:spPr>
        <p:txBody>
          <a:bodyPr wrap="square" lIns="91414" tIns="45706" rIns="91414" bIns="45706" anchor="ctr">
            <a:noAutofit/>
          </a:bodyPr>
          <a:lstStyle/>
          <a:p>
            <a:pPr algn="r" eaLnBrk="0" hangingPunct="0">
              <a:defRPr/>
            </a:pPr>
            <a:r>
              <a:rPr lang="en-US" sz="2400" b="1" dirty="0">
                <a:solidFill>
                  <a:srgbClr val="002060"/>
                </a:solidFill>
                <a:latin typeface="Segoe UI" panose="020B0502040204020203" pitchFamily="34" charset="0"/>
                <a:ea typeface="Segoe UI" panose="020B0502040204020203" pitchFamily="34" charset="0"/>
                <a:cs typeface="Segoe UI" panose="020B0502040204020203" pitchFamily="34" charset="0"/>
              </a:rPr>
              <a:t>Kearney Pathfinders</a:t>
            </a:r>
          </a:p>
          <a:p>
            <a:pPr algn="r" eaLnBrk="0" hangingPunct="0">
              <a:defRPr/>
            </a:pPr>
            <a:r>
              <a:rPr lang="en-US" sz="1600" b="0" dirty="0">
                <a:solidFill>
                  <a:srgbClr val="002060"/>
                </a:solidFill>
                <a:latin typeface="Segoe UI" panose="020B0502040204020203" pitchFamily="34" charset="0"/>
                <a:ea typeface="Segoe UI" panose="020B0502040204020203" pitchFamily="34" charset="0"/>
                <a:cs typeface="Segoe UI" panose="020B0502040204020203" pitchFamily="34" charset="0"/>
              </a:rPr>
              <a:t>Space Apps COVID-19 Challenge – Light the Path</a:t>
            </a:r>
          </a:p>
          <a:p>
            <a:pPr algn="r" eaLnBrk="0" hangingPunct="0">
              <a:defRPr/>
            </a:pPr>
            <a:r>
              <a:rPr lang="en-US" sz="1800" b="1" dirty="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en-US" sz="1800"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38119575-259C-458F-947E-40995A4A3032}"/>
              </a:ext>
            </a:extLst>
          </p:cNvPr>
          <p:cNvCxnSpPr>
            <a:cxnSpLocks/>
          </p:cNvCxnSpPr>
          <p:nvPr userDrawn="1"/>
        </p:nvCxnSpPr>
        <p:spPr bwMode="auto">
          <a:xfrm>
            <a:off x="252672" y="1071011"/>
            <a:ext cx="8555426" cy="0"/>
          </a:xfrm>
          <a:prstGeom prst="line">
            <a:avLst/>
          </a:prstGeom>
          <a:noFill/>
          <a:ln w="25400" cap="flat" cmpd="sng" algn="ctr">
            <a:solidFill>
              <a:srgbClr val="002060"/>
            </a:solidFill>
            <a:prstDash val="solid"/>
            <a:round/>
            <a:headEnd type="none" w="med" len="med"/>
            <a:tailEnd type="none" w="med" len="med"/>
          </a:ln>
          <a:effectLst/>
        </p:spPr>
      </p:cxnSp>
      <p:sp>
        <p:nvSpPr>
          <p:cNvPr id="10" name="Slide Number Placeholder 1">
            <a:extLst>
              <a:ext uri="{FF2B5EF4-FFF2-40B4-BE49-F238E27FC236}">
                <a16:creationId xmlns:a16="http://schemas.microsoft.com/office/drawing/2014/main" id="{6359A3D9-1927-481C-92F6-A280A3280127}"/>
              </a:ext>
            </a:extLst>
          </p:cNvPr>
          <p:cNvSpPr txBox="1">
            <a:spLocks/>
          </p:cNvSpPr>
          <p:nvPr userDrawn="1"/>
        </p:nvSpPr>
        <p:spPr>
          <a:xfrm>
            <a:off x="118521" y="641644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t>Slide - </a:t>
            </a:r>
            <a:fld id="{86A364E8-91EA-4536-BCF6-64DEAFA6FDDE}" type="slidenum">
              <a:rPr lang="en-US" smtClean="0"/>
              <a:pPr algn="l">
                <a:defRPr/>
              </a:pPr>
              <a:t>‹#›</a:t>
            </a:fld>
            <a:endParaRPr lang="en-US" dirty="0"/>
          </a:p>
        </p:txBody>
      </p:sp>
      <p:pic>
        <p:nvPicPr>
          <p:cNvPr id="11" name="Picture 10" descr="A picture containing drawing&#10;&#10;Description automatically generated">
            <a:extLst>
              <a:ext uri="{FF2B5EF4-FFF2-40B4-BE49-F238E27FC236}">
                <a16:creationId xmlns:a16="http://schemas.microsoft.com/office/drawing/2014/main" id="{B2CB1004-2930-4CF5-A003-B868CD699F94}"/>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4096" r="24772"/>
          <a:stretch/>
        </p:blipFill>
        <p:spPr>
          <a:xfrm>
            <a:off x="7432365" y="5282027"/>
            <a:ext cx="1689830" cy="1636216"/>
          </a:xfrm>
          <a:prstGeom prst="rect">
            <a:avLst/>
          </a:prstGeom>
        </p:spPr>
      </p:pic>
    </p:spTree>
    <p:extLst>
      <p:ext uri="{BB962C8B-B14F-4D97-AF65-F5344CB8AC3E}">
        <p14:creationId xmlns:p14="http://schemas.microsoft.com/office/powerpoint/2010/main" val="341376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23946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115706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35998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33214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33714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234275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89464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246523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45568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4EC27-8651-462E-9576-B42EE880E1EF}"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9A53EE-B7D9-45EC-B422-A7B1F772D5CE}" type="slidenum">
              <a:rPr lang="en-US" smtClean="0"/>
              <a:t>‹#›</a:t>
            </a:fld>
            <a:endParaRPr lang="en-US" dirty="0"/>
          </a:p>
        </p:txBody>
      </p:sp>
    </p:spTree>
    <p:extLst>
      <p:ext uri="{BB962C8B-B14F-4D97-AF65-F5344CB8AC3E}">
        <p14:creationId xmlns:p14="http://schemas.microsoft.com/office/powerpoint/2010/main" val="397805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4EC27-8651-462E-9576-B42EE880E1EF}" type="datetimeFigureOut">
              <a:rPr lang="en-US" smtClean="0"/>
              <a:t>5/31/2020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A53EE-B7D9-45EC-B422-A7B1F772D5CE}" type="slidenum">
              <a:rPr lang="en-US" smtClean="0"/>
              <a:t>‹#›</a:t>
            </a:fld>
            <a:endParaRPr lang="en-US" dirty="0"/>
          </a:p>
        </p:txBody>
      </p:sp>
    </p:spTree>
    <p:extLst>
      <p:ext uri="{BB962C8B-B14F-4D97-AF65-F5344CB8AC3E}">
        <p14:creationId xmlns:p14="http://schemas.microsoft.com/office/powerpoint/2010/main" val="3472856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kearneyco.maps.arcgis.com/apps/View/index.html?appid=d19748b975d84554953afffe3d5793f0" TargetMode="External"/><Relationship Id="rId5" Type="http://schemas.openxmlformats.org/officeDocument/2006/relationships/hyperlink" Target="https://public.tableau.com/views/NASASpaceApps_v3/PopMovementCasesPolicy?:display_count=y&amp;publish=yes&amp;:toolbar=n&amp;:origin=viz_share_link"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89C79FE-3707-42AF-AB27-DFF89C02F988}"/>
              </a:ext>
            </a:extLst>
          </p:cNvPr>
          <p:cNvSpPr txBox="1"/>
          <p:nvPr/>
        </p:nvSpPr>
        <p:spPr>
          <a:xfrm>
            <a:off x="125635" y="1648155"/>
            <a:ext cx="8825029" cy="1880368"/>
          </a:xfrm>
          <a:prstGeom prst="rect">
            <a:avLst/>
          </a:prstGeom>
          <a:noFill/>
        </p:spPr>
        <p:txBody>
          <a:bodyPr wrap="square" rtlCol="0">
            <a:noAutofit/>
          </a:bodyPr>
          <a:lstStyle/>
          <a:p>
            <a:pPr algn="ctr"/>
            <a:r>
              <a:rPr lang="en-US" sz="1400" b="1" dirty="0">
                <a:latin typeface="Segoe UI" panose="020B0502040204020203" pitchFamily="34" charset="0"/>
                <a:ea typeface="Segoe UI" panose="020B0502040204020203" pitchFamily="34" charset="0"/>
                <a:cs typeface="Segoe UI" panose="020B0502040204020203" pitchFamily="34" charset="0"/>
              </a:rPr>
              <a:t>A Kearney team member reflects back on a personal time of uncertainty, when her 6 year old daughter, Gabby, was diagnosed with Acute Lymphoblastic Leukemia (ALL) in August 2008.  </a:t>
            </a:r>
          </a:p>
          <a:p>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dirty="0">
                <a:latin typeface="Segoe UI" panose="020B0502040204020203" pitchFamily="34" charset="0"/>
                <a:ea typeface="Segoe UI" panose="020B0502040204020203" pitchFamily="34" charset="0"/>
                <a:cs typeface="Segoe UI" panose="020B0502040204020203" pitchFamily="34" charset="0"/>
              </a:rPr>
              <a:t>Thankfully, the professionals at St. Jude’s </a:t>
            </a:r>
            <a:r>
              <a:rPr lang="en-US" sz="1400" b="1" i="1" dirty="0">
                <a:latin typeface="Segoe UI" panose="020B0502040204020203" pitchFamily="34" charset="0"/>
                <a:ea typeface="Segoe UI" panose="020B0502040204020203" pitchFamily="34" charset="0"/>
                <a:cs typeface="Segoe UI" panose="020B0502040204020203" pitchFamily="34" charset="0"/>
              </a:rPr>
              <a:t>utilized an approach that was one of the first to focus on a risk-based approach </a:t>
            </a:r>
            <a:r>
              <a:rPr lang="en-US" sz="1400" dirty="0">
                <a:latin typeface="Segoe UI" panose="020B0502040204020203" pitchFamily="34" charset="0"/>
                <a:ea typeface="Segoe UI" panose="020B0502040204020203" pitchFamily="34" charset="0"/>
                <a:cs typeface="Segoe UI" panose="020B0502040204020203" pitchFamily="34" charset="0"/>
              </a:rPr>
              <a:t>to leukemia treatment, recognizing that most patients don’t die of the disease but of the treatment and reduced quality of life. Gabby’s protocol which </a:t>
            </a:r>
            <a:r>
              <a:rPr lang="en-US" sz="1400" b="1" i="1" dirty="0">
                <a:latin typeface="Segoe UI" panose="020B0502040204020203" pitchFamily="34" charset="0"/>
                <a:ea typeface="Segoe UI" panose="020B0502040204020203" pitchFamily="34" charset="0"/>
                <a:cs typeface="Segoe UI" panose="020B0502040204020203" pitchFamily="34" charset="0"/>
              </a:rPr>
              <a:t>focused on a high quality of life was highly successful with over a 95% cure rate</a:t>
            </a:r>
            <a:r>
              <a:rPr lang="en-US" sz="1400" dirty="0">
                <a:latin typeface="Segoe UI" panose="020B0502040204020203" pitchFamily="34" charset="0"/>
                <a:ea typeface="Segoe UI" panose="020B0502040204020203" pitchFamily="34" charset="0"/>
                <a:cs typeface="Segoe UI" panose="020B0502040204020203" pitchFamily="34" charset="0"/>
              </a:rPr>
              <a:t>.</a:t>
            </a:r>
            <a:endParaRPr lang="en-US" sz="1400" b="1" i="1" dirty="0">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2BA95D26-199E-4373-970E-988C7BA30D8C}"/>
              </a:ext>
            </a:extLst>
          </p:cNvPr>
          <p:cNvPicPr>
            <a:picLocks noChangeAspect="1"/>
          </p:cNvPicPr>
          <p:nvPr/>
        </p:nvPicPr>
        <p:blipFill rotWithShape="1">
          <a:blip r:embed="rId3"/>
          <a:srcRect l="3933" t="5327" b="4470"/>
          <a:stretch/>
        </p:blipFill>
        <p:spPr>
          <a:xfrm>
            <a:off x="5921606" y="3046758"/>
            <a:ext cx="2643432" cy="2210443"/>
          </a:xfrm>
          <a:prstGeom prst="rect">
            <a:avLst/>
          </a:prstGeom>
          <a:effectLst>
            <a:softEdge rad="31750"/>
          </a:effectLst>
        </p:spPr>
      </p:pic>
      <p:sp>
        <p:nvSpPr>
          <p:cNvPr id="12" name="TextBox 11">
            <a:extLst>
              <a:ext uri="{FF2B5EF4-FFF2-40B4-BE49-F238E27FC236}">
                <a16:creationId xmlns:a16="http://schemas.microsoft.com/office/drawing/2014/main" id="{AE2F4303-9433-43F1-9439-0F333B59A5E3}"/>
              </a:ext>
            </a:extLst>
          </p:cNvPr>
          <p:cNvSpPr txBox="1"/>
          <p:nvPr/>
        </p:nvSpPr>
        <p:spPr>
          <a:xfrm>
            <a:off x="232741" y="3304053"/>
            <a:ext cx="5580863" cy="2393399"/>
          </a:xfrm>
          <a:prstGeom prst="rect">
            <a:avLst/>
          </a:prstGeom>
          <a:noFill/>
        </p:spPr>
        <p:txBody>
          <a:bodyPr wrap="square" rtlCol="0">
            <a:noAutofit/>
          </a:bodyPr>
          <a:lstStyle/>
          <a:p>
            <a:pPr>
              <a:spcAft>
                <a:spcPts val="600"/>
              </a:spcAft>
            </a:pPr>
            <a:r>
              <a:rPr lang="en-US" sz="1400" dirty="0">
                <a:latin typeface="Segoe UI" panose="020B0502040204020203" pitchFamily="34" charset="0"/>
                <a:ea typeface="Segoe UI" panose="020B0502040204020203" pitchFamily="34" charset="0"/>
                <a:cs typeface="Segoe UI" panose="020B0502040204020203" pitchFamily="34" charset="0"/>
              </a:rPr>
              <a:t>In both situations, Gabby’s cancer treatment and COVID-19, there was the need for the following; </a:t>
            </a:r>
          </a:p>
          <a:p>
            <a:pPr marL="457200" indent="-223838">
              <a:spcAft>
                <a:spcPts val="600"/>
              </a:spcAft>
              <a:buFont typeface="Arial" panose="020B0604020202020204" pitchFamily="34" charset="0"/>
              <a:buChar char="•"/>
            </a:pPr>
            <a:r>
              <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Quality of Life </a:t>
            </a:r>
            <a:r>
              <a:rPr lang="en-US" sz="1400" dirty="0">
                <a:latin typeface="Segoe UI" panose="020B0502040204020203" pitchFamily="34" charset="0"/>
                <a:ea typeface="Segoe UI" panose="020B0502040204020203" pitchFamily="34" charset="0"/>
                <a:cs typeface="Segoe UI" panose="020B0502040204020203" pitchFamily="34" charset="0"/>
              </a:rPr>
              <a:t>– What freedoms are we willing to sacrifice on the path to recovery? </a:t>
            </a:r>
          </a:p>
          <a:p>
            <a:pPr marL="457200" indent="-223838">
              <a:spcAft>
                <a:spcPts val="600"/>
              </a:spcAft>
              <a:buFont typeface="Arial" panose="020B0604020202020204" pitchFamily="34" charset="0"/>
              <a:buChar char="•"/>
            </a:pPr>
            <a:r>
              <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A Balanced Approach </a:t>
            </a:r>
            <a:r>
              <a:rPr lang="en-US" sz="1400" dirty="0">
                <a:latin typeface="Segoe UI" panose="020B0502040204020203" pitchFamily="34" charset="0"/>
                <a:ea typeface="Segoe UI" panose="020B0502040204020203" pitchFamily="34" charset="0"/>
                <a:cs typeface="Segoe UI" panose="020B0502040204020203" pitchFamily="34" charset="0"/>
              </a:rPr>
              <a:t>– When is the time for a conservative approach, and when is it time to accept some level of risk?</a:t>
            </a:r>
          </a:p>
          <a:p>
            <a:pPr marL="457200" indent="-223838">
              <a:spcAft>
                <a:spcPts val="600"/>
              </a:spcAft>
              <a:buFont typeface="Arial" panose="020B0604020202020204" pitchFamily="34" charset="0"/>
              <a:buChar char="•"/>
            </a:pPr>
            <a:r>
              <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Agile Goal-Making </a:t>
            </a:r>
            <a:r>
              <a:rPr lang="en-US" sz="1400" dirty="0">
                <a:latin typeface="Segoe UI" panose="020B0502040204020203" pitchFamily="34" charset="0"/>
                <a:ea typeface="Segoe UI" panose="020B0502040204020203" pitchFamily="34" charset="0"/>
                <a:cs typeface="Segoe UI" panose="020B0502040204020203" pitchFamily="34" charset="0"/>
              </a:rPr>
              <a:t>– What goals can we work to, knowing that they may include a new normal?</a:t>
            </a:r>
          </a:p>
          <a:p>
            <a:pPr marL="457200" indent="-223838">
              <a:spcAft>
                <a:spcPts val="600"/>
              </a:spcAft>
              <a:buFont typeface="Arial" panose="020B0604020202020204" pitchFamily="34" charset="0"/>
              <a:buChar char="•"/>
            </a:pPr>
            <a:r>
              <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Lessons Learned </a:t>
            </a:r>
            <a:r>
              <a:rPr lang="en-US" sz="1400" dirty="0">
                <a:latin typeface="Segoe UI" panose="020B0502040204020203" pitchFamily="34" charset="0"/>
                <a:ea typeface="Segoe UI" panose="020B0502040204020203" pitchFamily="34" charset="0"/>
                <a:cs typeface="Segoe UI" panose="020B0502040204020203" pitchFamily="34" charset="0"/>
              </a:rPr>
              <a:t>– What worked in the past? </a:t>
            </a:r>
          </a:p>
        </p:txBody>
      </p:sp>
      <p:sp>
        <p:nvSpPr>
          <p:cNvPr id="3" name="Rectangle 2">
            <a:extLst>
              <a:ext uri="{FF2B5EF4-FFF2-40B4-BE49-F238E27FC236}">
                <a16:creationId xmlns:a16="http://schemas.microsoft.com/office/drawing/2014/main" id="{59690D71-DAA5-406B-9B13-1C1EFC26CCBB}"/>
              </a:ext>
            </a:extLst>
          </p:cNvPr>
          <p:cNvSpPr/>
          <p:nvPr/>
        </p:nvSpPr>
        <p:spPr>
          <a:xfrm>
            <a:off x="232741" y="5667840"/>
            <a:ext cx="7390806" cy="738664"/>
          </a:xfrm>
          <a:prstGeom prst="rect">
            <a:avLst/>
          </a:prstGeom>
        </p:spPr>
        <p:txBody>
          <a:bodyPr wrap="square" anchor="t">
            <a:spAutoFit/>
          </a:bodyPr>
          <a:lstStyle/>
          <a:p>
            <a:r>
              <a:rPr lang="en-US" sz="1400" dirty="0">
                <a:latin typeface="Segoe UI"/>
                <a:ea typeface="Segoe UI" panose="020B0502040204020203" pitchFamily="34" charset="0"/>
                <a:cs typeface="Segoe UI"/>
              </a:rPr>
              <a:t>We choose the Light the Path challenge to </a:t>
            </a:r>
            <a:r>
              <a:rPr lang="en-US" sz="1400" b="1" i="1" dirty="0">
                <a:latin typeface="Segoe UI"/>
                <a:ea typeface="Segoe UI" panose="020B0502040204020203" pitchFamily="34" charset="0"/>
                <a:cs typeface="Segoe UI"/>
              </a:rPr>
              <a:t>apply successes of St. Jude’s risk-based approach</a:t>
            </a:r>
            <a:r>
              <a:rPr lang="en-US" sz="1400" dirty="0">
                <a:latin typeface="Segoe UI"/>
                <a:ea typeface="Segoe UI" panose="020B0502040204020203" pitchFamily="34" charset="0"/>
                <a:cs typeface="Segoe UI"/>
              </a:rPr>
              <a:t> to combating the ongoing uncertainties of COVID-19 to </a:t>
            </a:r>
            <a:r>
              <a:rPr lang="en-US" sz="1400" b="1" i="1" dirty="0">
                <a:latin typeface="Segoe UI"/>
                <a:ea typeface="Segoe UI" panose="020B0502040204020203" pitchFamily="34" charset="0"/>
                <a:cs typeface="Segoe UI"/>
              </a:rPr>
              <a:t>develop more sustainable and effective solutions</a:t>
            </a:r>
            <a:r>
              <a:rPr lang="en-US" sz="1400" dirty="0">
                <a:latin typeface="Segoe UI"/>
                <a:ea typeface="Segoe UI" panose="020B0502040204020203" pitchFamily="34" charset="0"/>
                <a:cs typeface="Segoe UI"/>
              </a:rPr>
              <a:t>. </a:t>
            </a:r>
            <a:endParaRPr lang="en-US" sz="1400" dirty="0">
              <a:latin typeface="Segoe UI"/>
              <a:ea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9F51B835-7EAD-40CA-965D-07457C2164E1}"/>
              </a:ext>
            </a:extLst>
          </p:cNvPr>
          <p:cNvSpPr/>
          <p:nvPr/>
        </p:nvSpPr>
        <p:spPr>
          <a:xfrm>
            <a:off x="5813161" y="5224854"/>
            <a:ext cx="3206958" cy="260136"/>
          </a:xfrm>
          <a:prstGeom prst="rect">
            <a:avLst/>
          </a:prstGeom>
        </p:spPr>
        <p:txBody>
          <a:bodyPr wrap="square">
            <a:spAutoFit/>
          </a:bodyPr>
          <a:lstStyle/>
          <a:p>
            <a:pPr marL="55562">
              <a:lnSpc>
                <a:spcPct val="107000"/>
              </a:lnSpc>
            </a:pPr>
            <a:r>
              <a:rPr lang="en-US" sz="1100" i="1" dirty="0">
                <a:latin typeface="Segoe UI" panose="020B0502040204020203" pitchFamily="34" charset="0"/>
                <a:cs typeface="Segoe UI" panose="020B0502040204020203" pitchFamily="34" charset="0"/>
              </a:rPr>
              <a:t>Gabby at St. Jude’s in Memphis, Tennessee  </a:t>
            </a:r>
          </a:p>
        </p:txBody>
      </p:sp>
      <p:sp>
        <p:nvSpPr>
          <p:cNvPr id="8" name="Rectangle: Rounded Corners 7">
            <a:extLst>
              <a:ext uri="{FF2B5EF4-FFF2-40B4-BE49-F238E27FC236}">
                <a16:creationId xmlns:a16="http://schemas.microsoft.com/office/drawing/2014/main" id="{CE52D59D-68AF-408F-8A36-93F0CA1B30BB}"/>
              </a:ext>
            </a:extLst>
          </p:cNvPr>
          <p:cNvSpPr/>
          <p:nvPr/>
        </p:nvSpPr>
        <p:spPr>
          <a:xfrm>
            <a:off x="2660797" y="6393158"/>
            <a:ext cx="5071847" cy="338462"/>
          </a:xfrm>
          <a:prstGeom prst="roundRect">
            <a:avLst/>
          </a:prstGeom>
          <a:noFill/>
        </p:spPr>
        <p:txBody>
          <a:bodyPr wrap="square">
            <a:spAutoFit/>
          </a:bodyPr>
          <a:lstStyle/>
          <a:p>
            <a:pPr marL="55562" algn="r">
              <a:lnSpc>
                <a:spcPct val="107000"/>
              </a:lnSpc>
            </a:pPr>
            <a:r>
              <a:rPr lang="en-US" sz="1400" b="1" i="1" dirty="0">
                <a:solidFill>
                  <a:srgbClr val="FF0000"/>
                </a:solidFill>
                <a:latin typeface="Segoe UI" panose="020B0502040204020203" pitchFamily="34" charset="0"/>
                <a:cs typeface="Segoe UI" panose="020B0502040204020203" pitchFamily="34" charset="0"/>
              </a:rPr>
              <a:t>Up Next: </a:t>
            </a:r>
            <a:r>
              <a:rPr lang="en-US" sz="1400" i="1" dirty="0">
                <a:solidFill>
                  <a:srgbClr val="FF0000"/>
                </a:solidFill>
                <a:latin typeface="Segoe UI" panose="020B0502040204020203" pitchFamily="34" charset="0"/>
                <a:cs typeface="Segoe UI" panose="020B0502040204020203" pitchFamily="34" charset="0"/>
              </a:rPr>
              <a:t>Our challenge and approach to our solution.</a:t>
            </a:r>
          </a:p>
        </p:txBody>
      </p:sp>
      <p:sp>
        <p:nvSpPr>
          <p:cNvPr id="9" name="Rectangle: Rounded Corners 8">
            <a:extLst>
              <a:ext uri="{FF2B5EF4-FFF2-40B4-BE49-F238E27FC236}">
                <a16:creationId xmlns:a16="http://schemas.microsoft.com/office/drawing/2014/main" id="{1B7799F6-D9A9-4183-8AA7-973FC59EE1E6}"/>
              </a:ext>
            </a:extLst>
          </p:cNvPr>
          <p:cNvSpPr/>
          <p:nvPr/>
        </p:nvSpPr>
        <p:spPr>
          <a:xfrm>
            <a:off x="232741" y="1261363"/>
            <a:ext cx="8584688" cy="35032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The COVID-19 pandemic has created a time of great uncertainty. </a:t>
            </a:r>
          </a:p>
        </p:txBody>
      </p:sp>
      <p:sp>
        <p:nvSpPr>
          <p:cNvPr id="2" name="Rectangle 1">
            <a:extLst>
              <a:ext uri="{FF2B5EF4-FFF2-40B4-BE49-F238E27FC236}">
                <a16:creationId xmlns:a16="http://schemas.microsoft.com/office/drawing/2014/main" id="{C32C78F8-9769-4248-AAB6-D00004DD7C92}"/>
              </a:ext>
            </a:extLst>
          </p:cNvPr>
          <p:cNvSpPr/>
          <p:nvPr/>
        </p:nvSpPr>
        <p:spPr>
          <a:xfrm>
            <a:off x="3120768" y="704534"/>
            <a:ext cx="5772863" cy="369332"/>
          </a:xfrm>
          <a:prstGeom prst="rect">
            <a:avLst/>
          </a:prstGeom>
        </p:spPr>
        <p:txBody>
          <a:bodyPr wrap="none">
            <a:spAutoFit/>
          </a:bodyPr>
          <a:lstStyle/>
          <a:p>
            <a:pPr algn="r" eaLnBrk="0" hangingPunct="0">
              <a:defRPr/>
            </a:pPr>
            <a:r>
              <a:rPr lang="en-US" b="1" dirty="0">
                <a:solidFill>
                  <a:srgbClr val="002060"/>
                </a:solidFill>
                <a:latin typeface="Segoe UI" panose="020B0502040204020203" pitchFamily="34" charset="0"/>
                <a:ea typeface="Segoe UI" panose="020B0502040204020203" pitchFamily="34" charset="0"/>
                <a:cs typeface="Segoe UI" panose="020B0502040204020203" pitchFamily="34" charset="0"/>
              </a:rPr>
              <a:t>A Model for Data-Informed Policies – Gabby’s Story</a:t>
            </a:r>
            <a:endParaRPr lang="en-US"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206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33DF92-E05D-4716-A61B-74E1047B8483}"/>
              </a:ext>
            </a:extLst>
          </p:cNvPr>
          <p:cNvSpPr/>
          <p:nvPr/>
        </p:nvSpPr>
        <p:spPr>
          <a:xfrm>
            <a:off x="207263" y="2209504"/>
            <a:ext cx="3815175" cy="3022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10" name="TextBox 9">
            <a:extLst>
              <a:ext uri="{FF2B5EF4-FFF2-40B4-BE49-F238E27FC236}">
                <a16:creationId xmlns:a16="http://schemas.microsoft.com/office/drawing/2014/main" id="{FC857724-A8E1-423E-A015-8D5803FBD656}"/>
              </a:ext>
            </a:extLst>
          </p:cNvPr>
          <p:cNvSpPr txBox="1"/>
          <p:nvPr/>
        </p:nvSpPr>
        <p:spPr>
          <a:xfrm>
            <a:off x="174758" y="2508576"/>
            <a:ext cx="4135886" cy="1248413"/>
          </a:xfrm>
          <a:prstGeom prst="rect">
            <a:avLst/>
          </a:prstGeom>
          <a:noFill/>
        </p:spPr>
        <p:txBody>
          <a:bodyPr wrap="square" rtlCol="0" anchor="t">
            <a:noAutofit/>
          </a:bodyPr>
          <a:lstStyle/>
          <a:p>
            <a:r>
              <a:rPr lang="en-US" sz="1200" dirty="0">
                <a:latin typeface="Segoe UI"/>
                <a:cs typeface="Segoe UI"/>
              </a:rPr>
              <a:t>When responding to a pandemic or natural disaster, can balanced policies (e.g., curfews, travel restrictions)  </a:t>
            </a:r>
            <a:r>
              <a:rPr lang="en-US" sz="1200" b="1" i="1" dirty="0">
                <a:latin typeface="Segoe UI"/>
                <a:cs typeface="Segoe UI"/>
              </a:rPr>
              <a:t>focusing on quality of life, sustainability, and mitigated economic impact </a:t>
            </a:r>
            <a:r>
              <a:rPr lang="en-US" sz="1200" dirty="0">
                <a:latin typeface="Segoe UI"/>
                <a:cs typeface="Segoe UI"/>
              </a:rPr>
              <a:t>achieve similar results as more stringent policies?</a:t>
            </a:r>
          </a:p>
        </p:txBody>
      </p:sp>
      <p:sp>
        <p:nvSpPr>
          <p:cNvPr id="11" name="Rectangle: Rounded Corners 10">
            <a:extLst>
              <a:ext uri="{FF2B5EF4-FFF2-40B4-BE49-F238E27FC236}">
                <a16:creationId xmlns:a16="http://schemas.microsoft.com/office/drawing/2014/main" id="{7B521E3D-5623-435B-880B-C235730B5915}"/>
              </a:ext>
            </a:extLst>
          </p:cNvPr>
          <p:cNvSpPr/>
          <p:nvPr/>
        </p:nvSpPr>
        <p:spPr>
          <a:xfrm>
            <a:off x="4526591" y="2193850"/>
            <a:ext cx="4114800" cy="28142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12" name="Rectangle: Rounded Corners 11">
            <a:extLst>
              <a:ext uri="{FF2B5EF4-FFF2-40B4-BE49-F238E27FC236}">
                <a16:creationId xmlns:a16="http://schemas.microsoft.com/office/drawing/2014/main" id="{7469F132-7E58-4AC6-8790-B0154433EE96}"/>
              </a:ext>
            </a:extLst>
          </p:cNvPr>
          <p:cNvSpPr/>
          <p:nvPr/>
        </p:nvSpPr>
        <p:spPr>
          <a:xfrm>
            <a:off x="207263" y="4149799"/>
            <a:ext cx="8524257" cy="28346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Impacts</a:t>
            </a:r>
          </a:p>
        </p:txBody>
      </p:sp>
      <p:sp>
        <p:nvSpPr>
          <p:cNvPr id="7" name="Rectangle 6">
            <a:extLst>
              <a:ext uri="{FF2B5EF4-FFF2-40B4-BE49-F238E27FC236}">
                <a16:creationId xmlns:a16="http://schemas.microsoft.com/office/drawing/2014/main" id="{F85ACB3B-041C-4E35-B3C6-BD28478B6389}"/>
              </a:ext>
            </a:extLst>
          </p:cNvPr>
          <p:cNvSpPr/>
          <p:nvPr/>
        </p:nvSpPr>
        <p:spPr>
          <a:xfrm>
            <a:off x="146614" y="4476992"/>
            <a:ext cx="8645556" cy="950581"/>
          </a:xfrm>
          <a:prstGeom prst="rect">
            <a:avLst/>
          </a:prstGeom>
        </p:spPr>
        <p:txBody>
          <a:bodyPr wrap="square" anchor="t">
            <a:spAutoFit/>
          </a:bodyPr>
          <a:lstStyle/>
          <a:p>
            <a:pPr>
              <a:lnSpc>
                <a:spcPct val="107000"/>
              </a:lnSpc>
            </a:pPr>
            <a:r>
              <a:rPr lang="en-US" sz="1200" dirty="0">
                <a:latin typeface="Segoe UI"/>
                <a:ea typeface="Calibri" panose="020F0502020204030204" pitchFamily="34" charset="0"/>
                <a:cs typeface="Segoe UI"/>
              </a:rPr>
              <a:t>Quality of life can be better preserved through less restrictive or risk-based policy. Implemented early, policy is more sustainable, and just as - or more effective - in controlling movement which minimizes the impact to the economy.  For example, in Spain the GDP could potentially be improved by 2.313 percent based on current 2020 projections.  </a:t>
            </a:r>
          </a:p>
          <a:p>
            <a:pPr>
              <a:lnSpc>
                <a:spcPct val="107000"/>
              </a:lnSpc>
            </a:pPr>
            <a:endParaRPr lang="en-US" sz="500" b="1" i="1" dirty="0">
              <a:latin typeface="Segoe UI"/>
              <a:ea typeface="Calibri" panose="020F0502020204030204" pitchFamily="34" charset="0"/>
              <a:cs typeface="Segoe UI"/>
            </a:endParaRPr>
          </a:p>
          <a:p>
            <a:pPr>
              <a:lnSpc>
                <a:spcPct val="107000"/>
              </a:lnSpc>
            </a:pPr>
            <a:r>
              <a:rPr lang="en-US" sz="1200" b="1" i="1" dirty="0">
                <a:latin typeface="Segoe UI"/>
                <a:ea typeface="Calibri" panose="020F0502020204030204" pitchFamily="34" charset="0"/>
                <a:cs typeface="Segoe UI"/>
              </a:rPr>
              <a:t>Our solution supports: </a:t>
            </a:r>
          </a:p>
        </p:txBody>
      </p:sp>
      <p:sp>
        <p:nvSpPr>
          <p:cNvPr id="13" name="TextBox 12">
            <a:extLst>
              <a:ext uri="{FF2B5EF4-FFF2-40B4-BE49-F238E27FC236}">
                <a16:creationId xmlns:a16="http://schemas.microsoft.com/office/drawing/2014/main" id="{ECDD4113-A7A9-475E-9662-FA3671B9A684}"/>
              </a:ext>
            </a:extLst>
          </p:cNvPr>
          <p:cNvSpPr txBox="1"/>
          <p:nvPr/>
        </p:nvSpPr>
        <p:spPr>
          <a:xfrm>
            <a:off x="4500068" y="2485390"/>
            <a:ext cx="4360943" cy="1248413"/>
          </a:xfrm>
          <a:prstGeom prst="rect">
            <a:avLst/>
          </a:prstGeom>
          <a:noFill/>
        </p:spPr>
        <p:txBody>
          <a:bodyPr wrap="square" rtlCol="0" anchor="t">
            <a:noAutofit/>
          </a:bodyPr>
          <a:lstStyle/>
          <a:p>
            <a:r>
              <a:rPr lang="en-US" sz="1200" dirty="0">
                <a:latin typeface="Segoe UI"/>
                <a:cs typeface="Segoe UI"/>
              </a:rPr>
              <a:t>We created a </a:t>
            </a:r>
            <a:r>
              <a:rPr lang="en-US" sz="1200" b="1" i="1" dirty="0">
                <a:latin typeface="Segoe UI"/>
                <a:cs typeface="Segoe UI"/>
              </a:rPr>
              <a:t>model that helps policy makers create and update policy</a:t>
            </a:r>
            <a:r>
              <a:rPr lang="en-US" sz="1200" dirty="0">
                <a:latin typeface="Segoe UI"/>
                <a:cs typeface="Segoe UI"/>
              </a:rPr>
              <a:t> in order </a:t>
            </a:r>
            <a:r>
              <a:rPr lang="en-US" sz="1200" b="1" i="1" dirty="0">
                <a:latin typeface="Segoe UI"/>
                <a:cs typeface="Segoe UI"/>
              </a:rPr>
              <a:t>to respond timely and appropriately</a:t>
            </a:r>
            <a:r>
              <a:rPr lang="en-US" sz="1200" dirty="0">
                <a:latin typeface="Segoe UI"/>
                <a:cs typeface="Segoe UI"/>
              </a:rPr>
              <a:t> to a pandemic or natural disaster. Our model aligns population movement data, economic data, transmission data, and historical and current policy data.  </a:t>
            </a:r>
            <a:endParaRPr lang="en-US" sz="1200" dirty="0">
              <a:latin typeface="Segoe UI" panose="020B0502040204020203" pitchFamily="34" charset="0"/>
              <a:cs typeface="Segoe UI" panose="020B0502040204020203" pitchFamily="34" charset="0"/>
            </a:endParaRPr>
          </a:p>
          <a:p>
            <a:endParaRPr lang="en-US" sz="1200" dirty="0">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4ACB9B33-6053-48D6-9826-2F7347E64AD6}"/>
              </a:ext>
            </a:extLst>
          </p:cNvPr>
          <p:cNvSpPr/>
          <p:nvPr/>
        </p:nvSpPr>
        <p:spPr>
          <a:xfrm>
            <a:off x="-56725" y="3692303"/>
            <a:ext cx="9166631" cy="275396"/>
          </a:xfrm>
          <a:prstGeom prst="rect">
            <a:avLst/>
          </a:prstGeom>
        </p:spPr>
        <p:txBody>
          <a:bodyPr wrap="square">
            <a:spAutoFit/>
          </a:bodyPr>
          <a:lstStyle/>
          <a:p>
            <a:pPr marL="55562" algn="ctr">
              <a:lnSpc>
                <a:spcPct val="107000"/>
              </a:lnSpc>
            </a:pPr>
            <a:r>
              <a:rPr lang="en-US" sz="1200" b="1" dirty="0">
                <a:latin typeface="Segoe UI" panose="020B0502040204020203" pitchFamily="34" charset="0"/>
                <a:cs typeface="Segoe UI" panose="020B0502040204020203" pitchFamily="34" charset="0"/>
              </a:rPr>
              <a:t>Our references, how we addressed the challenge, and how we developed our solution are included in the submission form. </a:t>
            </a:r>
          </a:p>
        </p:txBody>
      </p:sp>
      <p:sp>
        <p:nvSpPr>
          <p:cNvPr id="22" name="TextBox 21">
            <a:extLst>
              <a:ext uri="{FF2B5EF4-FFF2-40B4-BE49-F238E27FC236}">
                <a16:creationId xmlns:a16="http://schemas.microsoft.com/office/drawing/2014/main" id="{7C2986A5-C51F-4515-8302-68E131EF1D65}"/>
              </a:ext>
            </a:extLst>
          </p:cNvPr>
          <p:cNvSpPr txBox="1"/>
          <p:nvPr/>
        </p:nvSpPr>
        <p:spPr>
          <a:xfrm>
            <a:off x="162542" y="1248928"/>
            <a:ext cx="8857158" cy="1248413"/>
          </a:xfrm>
          <a:prstGeom prst="rect">
            <a:avLst/>
          </a:prstGeom>
          <a:noFill/>
        </p:spPr>
        <p:txBody>
          <a:bodyPr wrap="square" rtlCol="0">
            <a:noAutofit/>
          </a:bodyPr>
          <a:lstStyle/>
          <a:p>
            <a:r>
              <a:rPr lang="en-US" sz="1400" dirty="0">
                <a:latin typeface="Segoe UI" panose="020B0502040204020203" pitchFamily="34" charset="0"/>
                <a:cs typeface="Segoe UI" panose="020B0502040204020203" pitchFamily="34" charset="0"/>
              </a:rPr>
              <a:t>Our team really resonated with the consideration “How can understanding population movement from the COVID-19 pandemic be useful for future infectious disease spread prediction and response planning?” and the mention of some challenges being policy related. </a:t>
            </a:r>
          </a:p>
        </p:txBody>
      </p:sp>
      <p:sp>
        <p:nvSpPr>
          <p:cNvPr id="14" name="Rectangle 13">
            <a:extLst>
              <a:ext uri="{FF2B5EF4-FFF2-40B4-BE49-F238E27FC236}">
                <a16:creationId xmlns:a16="http://schemas.microsoft.com/office/drawing/2014/main" id="{FBA86F92-7161-4AD4-B06E-7B17FE7A1E93}"/>
              </a:ext>
            </a:extLst>
          </p:cNvPr>
          <p:cNvSpPr/>
          <p:nvPr/>
        </p:nvSpPr>
        <p:spPr>
          <a:xfrm>
            <a:off x="1057581" y="5431426"/>
            <a:ext cx="3409807" cy="670633"/>
          </a:xfrm>
          <a:prstGeom prst="rect">
            <a:avLst/>
          </a:prstGeom>
        </p:spPr>
        <p:txBody>
          <a:bodyPr wrap="square" anchor="t">
            <a:spAutoFit/>
          </a:bodyPr>
          <a:lstStyle/>
          <a:p>
            <a:pPr marL="168275" indent="-168275">
              <a:lnSpc>
                <a:spcPct val="107000"/>
              </a:lnSpc>
              <a:buFont typeface="Symbol" panose="05050102010706020507" pitchFamily="18" charset="2"/>
              <a:buChar char=""/>
            </a:pPr>
            <a:r>
              <a:rPr lang="en-US" sz="1200" b="1" i="1" dirty="0">
                <a:latin typeface="Segoe UI"/>
                <a:ea typeface="Calibri" panose="020F0502020204030204" pitchFamily="34" charset="0"/>
                <a:cs typeface="Segoe UI"/>
              </a:rPr>
              <a:t>Creating Data Informed Policy  </a:t>
            </a:r>
          </a:p>
          <a:p>
            <a:pPr marL="168275" indent="-168275">
              <a:lnSpc>
                <a:spcPct val="107000"/>
              </a:lnSpc>
              <a:buFont typeface="Symbol" panose="05050102010706020507" pitchFamily="18" charset="2"/>
              <a:buChar char=""/>
            </a:pPr>
            <a:r>
              <a:rPr lang="en-US" sz="1200" b="1" i="1" dirty="0">
                <a:latin typeface="Segoe UI"/>
                <a:ea typeface="Calibri" panose="020F0502020204030204" pitchFamily="34" charset="0"/>
                <a:cs typeface="Segoe UI"/>
              </a:rPr>
              <a:t>Protecting our Vulnerable Communities </a:t>
            </a:r>
          </a:p>
          <a:p>
            <a:pPr marL="168275" indent="-168275">
              <a:lnSpc>
                <a:spcPct val="107000"/>
              </a:lnSpc>
              <a:buFont typeface="Symbol" panose="05050102010706020507" pitchFamily="18" charset="2"/>
              <a:buChar char=""/>
            </a:pPr>
            <a:r>
              <a:rPr lang="en-US" sz="1200" b="1" i="1" dirty="0">
                <a:latin typeface="Segoe UI"/>
                <a:ea typeface="Calibri" panose="020F0502020204030204" pitchFamily="34" charset="0"/>
                <a:cs typeface="Segoe UI"/>
              </a:rPr>
              <a:t>Improving Communication </a:t>
            </a:r>
            <a:endParaRPr lang="en-US" sz="1200" b="1" i="1" dirty="0">
              <a:latin typeface="Segoe UI" panose="020B0502040204020203" pitchFamily="34" charset="0"/>
              <a:ea typeface="Calibri" panose="020F0502020204030204"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CE0F755E-4128-414A-AC30-F0BA0BA400E4}"/>
              </a:ext>
            </a:extLst>
          </p:cNvPr>
          <p:cNvSpPr/>
          <p:nvPr/>
        </p:nvSpPr>
        <p:spPr>
          <a:xfrm>
            <a:off x="4253745" y="5431426"/>
            <a:ext cx="3228303" cy="473015"/>
          </a:xfrm>
          <a:prstGeom prst="rect">
            <a:avLst/>
          </a:prstGeom>
        </p:spPr>
        <p:txBody>
          <a:bodyPr wrap="square" anchor="t">
            <a:spAutoFit/>
          </a:bodyPr>
          <a:lstStyle/>
          <a:p>
            <a:pPr marL="168275" indent="-168275">
              <a:lnSpc>
                <a:spcPct val="107000"/>
              </a:lnSpc>
              <a:buFont typeface="Symbol" panose="05050102010706020507" pitchFamily="18" charset="2"/>
              <a:buChar char=""/>
            </a:pPr>
            <a:r>
              <a:rPr lang="en-US" sz="1200" b="1" i="1" dirty="0">
                <a:latin typeface="Segoe UI"/>
                <a:ea typeface="Calibri" panose="020F0502020204030204" pitchFamily="34" charset="0"/>
                <a:cs typeface="Segoe UI"/>
              </a:rPr>
              <a:t>Improving Economic Performance  </a:t>
            </a:r>
            <a:endParaRPr lang="en-US" sz="1200" b="1" i="1" dirty="0">
              <a:latin typeface="Segoe UI" panose="020B0502040204020203" pitchFamily="34" charset="0"/>
              <a:ea typeface="Calibri" panose="020F0502020204030204" pitchFamily="34" charset="0"/>
              <a:cs typeface="Segoe UI" panose="020B0502040204020203" pitchFamily="34" charset="0"/>
            </a:endParaRPr>
          </a:p>
          <a:p>
            <a:pPr marL="168275" indent="-168275">
              <a:lnSpc>
                <a:spcPct val="107000"/>
              </a:lnSpc>
              <a:buFont typeface="Symbol" panose="05050102010706020507" pitchFamily="18" charset="2"/>
              <a:buChar char=""/>
            </a:pPr>
            <a:r>
              <a:rPr lang="en-US" sz="1200" b="1" i="1" dirty="0">
                <a:latin typeface="Segoe UI"/>
                <a:ea typeface="Calibri" panose="020F0502020204030204" pitchFamily="34" charset="0"/>
                <a:cs typeface="Segoe UI"/>
              </a:rPr>
              <a:t>Responding in a Timely Manner </a:t>
            </a:r>
          </a:p>
        </p:txBody>
      </p:sp>
      <p:sp>
        <p:nvSpPr>
          <p:cNvPr id="16" name="Rectangle: Rounded Corners 15">
            <a:extLst>
              <a:ext uri="{FF2B5EF4-FFF2-40B4-BE49-F238E27FC236}">
                <a16:creationId xmlns:a16="http://schemas.microsoft.com/office/drawing/2014/main" id="{E1536202-C279-4558-A883-5C33E93ACCF0}"/>
              </a:ext>
            </a:extLst>
          </p:cNvPr>
          <p:cNvSpPr/>
          <p:nvPr/>
        </p:nvSpPr>
        <p:spPr>
          <a:xfrm>
            <a:off x="2193949" y="6398486"/>
            <a:ext cx="6598221" cy="344350"/>
          </a:xfrm>
          <a:prstGeom prst="roundRect">
            <a:avLst/>
          </a:prstGeom>
          <a:noFill/>
        </p:spPr>
        <p:txBody>
          <a:bodyPr wrap="square" anchor="t">
            <a:spAutoFit/>
          </a:bodyPr>
          <a:lstStyle/>
          <a:p>
            <a:pPr marL="55245" algn="ctr">
              <a:lnSpc>
                <a:spcPct val="107000"/>
              </a:lnSpc>
            </a:pPr>
            <a:r>
              <a:rPr lang="en-US" sz="1400" b="1" i="1" dirty="0">
                <a:solidFill>
                  <a:srgbClr val="FF0000"/>
                </a:solidFill>
                <a:latin typeface="Segoe UI"/>
                <a:cs typeface="Segoe UI"/>
              </a:rPr>
              <a:t>Up Next: </a:t>
            </a:r>
            <a:r>
              <a:rPr lang="en-US" sz="1400" i="1" dirty="0">
                <a:solidFill>
                  <a:srgbClr val="FF0000"/>
                </a:solidFill>
                <a:latin typeface="Segoe UI"/>
                <a:cs typeface="Segoe UI"/>
              </a:rPr>
              <a:t>The inputs and outputs of our data model. </a:t>
            </a:r>
            <a:endParaRPr lang="en-US" sz="2000" i="1" dirty="0">
              <a:solidFill>
                <a:srgbClr val="FF0000"/>
              </a:solidFill>
            </a:endParaRPr>
          </a:p>
        </p:txBody>
      </p:sp>
      <p:sp>
        <p:nvSpPr>
          <p:cNvPr id="17" name="Rectangle 16">
            <a:extLst>
              <a:ext uri="{FF2B5EF4-FFF2-40B4-BE49-F238E27FC236}">
                <a16:creationId xmlns:a16="http://schemas.microsoft.com/office/drawing/2014/main" id="{83BE80AD-90CC-4CE6-AC44-44F2F98B3AB3}"/>
              </a:ext>
            </a:extLst>
          </p:cNvPr>
          <p:cNvSpPr/>
          <p:nvPr/>
        </p:nvSpPr>
        <p:spPr>
          <a:xfrm>
            <a:off x="3067741" y="704534"/>
            <a:ext cx="5825890" cy="369332"/>
          </a:xfrm>
          <a:prstGeom prst="rect">
            <a:avLst/>
          </a:prstGeom>
        </p:spPr>
        <p:txBody>
          <a:bodyPr wrap="none">
            <a:spAutoFit/>
          </a:bodyPr>
          <a:lstStyle/>
          <a:p>
            <a:pPr algn="r" eaLnBrk="0" hangingPunct="0">
              <a:defRPr/>
            </a:pPr>
            <a:r>
              <a:rPr lang="en-US" b="1" dirty="0">
                <a:solidFill>
                  <a:srgbClr val="002060"/>
                </a:solidFill>
                <a:latin typeface="Segoe UI" panose="020B0502040204020203" pitchFamily="34" charset="0"/>
                <a:ea typeface="Segoe UI" panose="020B0502040204020203" pitchFamily="34" charset="0"/>
                <a:cs typeface="Segoe UI" panose="020B0502040204020203" pitchFamily="34" charset="0"/>
              </a:rPr>
              <a:t>A Model for Data-Informed Policies – Our Challenge</a:t>
            </a:r>
            <a:endParaRPr lang="en-US"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471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42E1AB9-14B2-4BFA-90FC-F86195DDDC24}"/>
              </a:ext>
            </a:extLst>
          </p:cNvPr>
          <p:cNvSpPr/>
          <p:nvPr/>
        </p:nvSpPr>
        <p:spPr>
          <a:xfrm>
            <a:off x="3171851" y="1975190"/>
            <a:ext cx="2651760" cy="35835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Our Model</a:t>
            </a:r>
          </a:p>
        </p:txBody>
      </p:sp>
      <p:sp>
        <p:nvSpPr>
          <p:cNvPr id="17" name="Rectangle: Rounded Corners 16">
            <a:extLst>
              <a:ext uri="{FF2B5EF4-FFF2-40B4-BE49-F238E27FC236}">
                <a16:creationId xmlns:a16="http://schemas.microsoft.com/office/drawing/2014/main" id="{C0128C03-41C4-435D-A10B-1712B4CABC41}"/>
              </a:ext>
            </a:extLst>
          </p:cNvPr>
          <p:cNvSpPr/>
          <p:nvPr/>
        </p:nvSpPr>
        <p:spPr>
          <a:xfrm>
            <a:off x="252671" y="1985222"/>
            <a:ext cx="2651760" cy="35835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Inputs</a:t>
            </a:r>
          </a:p>
        </p:txBody>
      </p:sp>
      <p:sp>
        <p:nvSpPr>
          <p:cNvPr id="18" name="Rectangle: Rounded Corners 17">
            <a:extLst>
              <a:ext uri="{FF2B5EF4-FFF2-40B4-BE49-F238E27FC236}">
                <a16:creationId xmlns:a16="http://schemas.microsoft.com/office/drawing/2014/main" id="{EE95C276-53DB-4CD1-9F81-7BF383FBA19D}"/>
              </a:ext>
            </a:extLst>
          </p:cNvPr>
          <p:cNvSpPr/>
          <p:nvPr/>
        </p:nvSpPr>
        <p:spPr>
          <a:xfrm>
            <a:off x="6173153" y="1971374"/>
            <a:ext cx="2651760" cy="35835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Policy Decisions</a:t>
            </a:r>
          </a:p>
        </p:txBody>
      </p:sp>
      <p:sp>
        <p:nvSpPr>
          <p:cNvPr id="19" name="Rectangle 18">
            <a:extLst>
              <a:ext uri="{FF2B5EF4-FFF2-40B4-BE49-F238E27FC236}">
                <a16:creationId xmlns:a16="http://schemas.microsoft.com/office/drawing/2014/main" id="{5DC710AE-115A-4D91-B559-C26F85E24BBE}"/>
              </a:ext>
            </a:extLst>
          </p:cNvPr>
          <p:cNvSpPr/>
          <p:nvPr/>
        </p:nvSpPr>
        <p:spPr>
          <a:xfrm>
            <a:off x="210507" y="2414775"/>
            <a:ext cx="3140966" cy="4063035"/>
          </a:xfrm>
          <a:prstGeom prst="rect">
            <a:avLst/>
          </a:prstGeom>
        </p:spPr>
        <p:txBody>
          <a:bodyPr wrap="square" anchor="t">
            <a:spAutoFit/>
          </a:bodyPr>
          <a:lstStyle/>
          <a:p>
            <a:pPr marL="55245">
              <a:lnSpc>
                <a:spcPct val="107000"/>
              </a:lnSpc>
            </a:pPr>
            <a:r>
              <a:rPr lang="en-US" sz="1200" b="1" dirty="0">
                <a:latin typeface="Segoe UI"/>
                <a:cs typeface="Segoe UI"/>
              </a:rPr>
              <a:t>Pandemic Trend and Point-in-Time Data </a:t>
            </a:r>
            <a:endParaRPr lang="en-US" sz="1200" dirty="0"/>
          </a:p>
          <a:p>
            <a:pPr marL="55245">
              <a:lnSpc>
                <a:spcPct val="107000"/>
              </a:lnSpc>
            </a:pPr>
            <a:r>
              <a:rPr lang="en-US" sz="1200" dirty="0">
                <a:latin typeface="Segoe UI"/>
                <a:cs typeface="Segoe UI"/>
              </a:rPr>
              <a:t>Data sample we included; </a:t>
            </a:r>
            <a:endParaRPr lang="en-US" sz="1200" b="1" dirty="0">
              <a:latin typeface="Segoe UI" panose="020B0502040204020203" pitchFamily="34" charset="0"/>
              <a:cs typeface="Segoe UI" panose="020B0502040204020203" pitchFamily="34" charset="0"/>
            </a:endParaRPr>
          </a:p>
          <a:p>
            <a:pPr marL="344170" lvl="2" indent="-111125">
              <a:lnSpc>
                <a:spcPct val="107000"/>
              </a:lnSpc>
              <a:buFont typeface="Symbol" panose="05050102010706020507" pitchFamily="18" charset="2"/>
              <a:buChar char=""/>
            </a:pPr>
            <a:r>
              <a:rPr lang="en-US" sz="1200" dirty="0">
                <a:latin typeface="Segoe UI"/>
                <a:cs typeface="Segoe UI"/>
              </a:rPr>
              <a:t>Number of Confirmed Cases</a:t>
            </a:r>
          </a:p>
          <a:p>
            <a:pPr marL="344170" lvl="2" indent="-111125">
              <a:lnSpc>
                <a:spcPct val="107000"/>
              </a:lnSpc>
              <a:buFont typeface="Symbol" panose="05050102010706020507" pitchFamily="18" charset="2"/>
              <a:buChar char=""/>
            </a:pPr>
            <a:r>
              <a:rPr lang="en-US" sz="1200" dirty="0">
                <a:latin typeface="Segoe UI"/>
                <a:cs typeface="Segoe UI"/>
              </a:rPr>
              <a:t>World Population</a:t>
            </a:r>
            <a:endParaRPr lang="en-US" sz="1200" dirty="0">
              <a:latin typeface="Segoe UI" panose="020B0502040204020203" pitchFamily="34" charset="0"/>
              <a:cs typeface="Segoe UI" panose="020B0502040204020203" pitchFamily="34" charset="0"/>
            </a:endParaRPr>
          </a:p>
          <a:p>
            <a:pPr marL="168275" indent="-112395">
              <a:lnSpc>
                <a:spcPct val="107000"/>
              </a:lnSpc>
            </a:pPr>
            <a:endParaRPr lang="en-US" sz="600" dirty="0">
              <a:latin typeface="Segoe UI" panose="020B0502040204020203" pitchFamily="34" charset="0"/>
              <a:cs typeface="Segoe UI" panose="020B0502040204020203" pitchFamily="34" charset="0"/>
            </a:endParaRPr>
          </a:p>
          <a:p>
            <a:pPr marL="55245">
              <a:lnSpc>
                <a:spcPct val="107000"/>
              </a:lnSpc>
            </a:pPr>
            <a:r>
              <a:rPr lang="en-US" sz="1200" b="1" dirty="0">
                <a:latin typeface="Segoe UI"/>
                <a:cs typeface="Segoe UI"/>
              </a:rPr>
              <a:t>Movement Restriction Policy</a:t>
            </a:r>
          </a:p>
          <a:p>
            <a:pPr marL="55245">
              <a:lnSpc>
                <a:spcPct val="107000"/>
              </a:lnSpc>
            </a:pPr>
            <a:r>
              <a:rPr lang="en-US" sz="1200" dirty="0">
                <a:latin typeface="Segoe UI"/>
                <a:cs typeface="Segoe UI"/>
              </a:rPr>
              <a:t>Data sample we included; </a:t>
            </a:r>
            <a:endParaRPr lang="en-US" sz="1200" b="1" dirty="0">
              <a:latin typeface="Segoe UI" panose="020B0502040204020203" pitchFamily="34" charset="0"/>
              <a:cs typeface="Segoe UI" panose="020B0502040204020203" pitchFamily="34" charset="0"/>
            </a:endParaRPr>
          </a:p>
          <a:p>
            <a:pPr marL="344170" lvl="2" indent="-111125">
              <a:lnSpc>
                <a:spcPct val="107000"/>
              </a:lnSpc>
              <a:buFont typeface="Symbol" panose="05050102010706020507" pitchFamily="18" charset="2"/>
              <a:buChar char=""/>
            </a:pPr>
            <a:r>
              <a:rPr lang="en-US" sz="1200" dirty="0">
                <a:latin typeface="Segoe UI"/>
                <a:cs typeface="Segoe UI"/>
              </a:rPr>
              <a:t>Travel Into the Country</a:t>
            </a:r>
          </a:p>
          <a:p>
            <a:pPr marL="344170" lvl="2" indent="-111125">
              <a:lnSpc>
                <a:spcPct val="107000"/>
              </a:lnSpc>
              <a:buFont typeface="Symbol" panose="05050102010706020507" pitchFamily="18" charset="2"/>
              <a:buChar char=""/>
            </a:pPr>
            <a:r>
              <a:rPr lang="en-US" sz="1200" dirty="0">
                <a:latin typeface="Segoe UI"/>
                <a:cs typeface="Segoe UI"/>
              </a:rPr>
              <a:t>Travel Out of the Country	</a:t>
            </a:r>
          </a:p>
          <a:p>
            <a:pPr marL="344170" lvl="2" indent="-111125">
              <a:lnSpc>
                <a:spcPct val="107000"/>
              </a:lnSpc>
              <a:buFont typeface="Symbol" panose="05050102010706020507" pitchFamily="18" charset="2"/>
              <a:buChar char=""/>
            </a:pPr>
            <a:r>
              <a:rPr lang="en-US" sz="1200" dirty="0">
                <a:latin typeface="Segoe UI"/>
                <a:cs typeface="Segoe UI"/>
              </a:rPr>
              <a:t>Travel Within the Country	</a:t>
            </a:r>
          </a:p>
          <a:p>
            <a:pPr marL="344170" lvl="2" indent="-111125">
              <a:lnSpc>
                <a:spcPct val="107000"/>
              </a:lnSpc>
              <a:buFont typeface="Symbol" panose="05050102010706020507" pitchFamily="18" charset="2"/>
              <a:buChar char=""/>
            </a:pPr>
            <a:r>
              <a:rPr lang="en-US" sz="1200" dirty="0">
                <a:latin typeface="Segoe UI"/>
                <a:cs typeface="Segoe UI"/>
              </a:rPr>
              <a:t>Stay at Home Orders/Curfews	</a:t>
            </a:r>
          </a:p>
          <a:p>
            <a:pPr marL="344170" lvl="2" indent="-111125">
              <a:lnSpc>
                <a:spcPct val="107000"/>
              </a:lnSpc>
              <a:buFont typeface="Symbol" panose="05050102010706020507" pitchFamily="18" charset="2"/>
              <a:buChar char=""/>
            </a:pPr>
            <a:r>
              <a:rPr lang="en-US" sz="1200" dirty="0">
                <a:latin typeface="Segoe UI"/>
                <a:cs typeface="Segoe UI"/>
              </a:rPr>
              <a:t>Reopen Plans</a:t>
            </a:r>
          </a:p>
          <a:p>
            <a:pPr marL="168275" indent="-112395">
              <a:lnSpc>
                <a:spcPct val="107000"/>
              </a:lnSpc>
            </a:pPr>
            <a:endParaRPr lang="en-US" sz="700" dirty="0">
              <a:latin typeface="Segoe UI" panose="020B0502040204020203" pitchFamily="34" charset="0"/>
              <a:cs typeface="Segoe UI" panose="020B0502040204020203" pitchFamily="34" charset="0"/>
            </a:endParaRPr>
          </a:p>
          <a:p>
            <a:pPr marL="55245">
              <a:lnSpc>
                <a:spcPct val="107000"/>
              </a:lnSpc>
            </a:pPr>
            <a:r>
              <a:rPr lang="en-US" sz="1200" b="1" dirty="0">
                <a:latin typeface="Segoe UI"/>
                <a:cs typeface="Segoe UI"/>
              </a:rPr>
              <a:t>People Movement Data</a:t>
            </a:r>
          </a:p>
          <a:p>
            <a:pPr marL="55245">
              <a:lnSpc>
                <a:spcPct val="107000"/>
              </a:lnSpc>
            </a:pPr>
            <a:r>
              <a:rPr lang="en-US" sz="1200" dirty="0">
                <a:latin typeface="Segoe UI"/>
                <a:cs typeface="Segoe UI"/>
              </a:rPr>
              <a:t>Data sample we included; </a:t>
            </a:r>
            <a:endParaRPr lang="en-US" sz="1200" b="1" dirty="0">
              <a:latin typeface="Segoe UI" panose="020B0502040204020203" pitchFamily="34" charset="0"/>
              <a:cs typeface="Segoe UI" panose="020B0502040204020203" pitchFamily="34" charset="0"/>
            </a:endParaRPr>
          </a:p>
          <a:p>
            <a:pPr marL="344170" lvl="2" indent="-111125">
              <a:lnSpc>
                <a:spcPct val="107000"/>
              </a:lnSpc>
              <a:buFont typeface="Symbol" panose="05050102010706020507" pitchFamily="18" charset="2"/>
              <a:buChar char=""/>
            </a:pPr>
            <a:r>
              <a:rPr lang="en-US" sz="1200" dirty="0">
                <a:latin typeface="Segoe UI"/>
                <a:cs typeface="Segoe UI"/>
              </a:rPr>
              <a:t>Nitrogen Dioxide Troposphere Column using Giovanni Application</a:t>
            </a:r>
          </a:p>
          <a:p>
            <a:pPr marL="625475" lvl="1" indent="-112395">
              <a:lnSpc>
                <a:spcPct val="107000"/>
              </a:lnSpc>
              <a:buFont typeface="Symbol" panose="05050102010706020507" pitchFamily="18" charset="2"/>
              <a:buChar char=""/>
            </a:pPr>
            <a:endParaRPr lang="en-US" sz="600" dirty="0">
              <a:latin typeface="Segoe UI" panose="020B0502040204020203" pitchFamily="34" charset="0"/>
              <a:cs typeface="Segoe UI" panose="020B0502040204020203" pitchFamily="34" charset="0"/>
            </a:endParaRPr>
          </a:p>
          <a:p>
            <a:pPr marL="55245">
              <a:lnSpc>
                <a:spcPct val="107000"/>
              </a:lnSpc>
            </a:pPr>
            <a:r>
              <a:rPr lang="en-US" sz="1200" b="1" dirty="0">
                <a:latin typeface="Segoe UI"/>
                <a:cs typeface="Segoe UI"/>
              </a:rPr>
              <a:t>Economy (Industry Growth Rate)</a:t>
            </a:r>
          </a:p>
          <a:p>
            <a:pPr marL="55245">
              <a:lnSpc>
                <a:spcPct val="107000"/>
              </a:lnSpc>
            </a:pPr>
            <a:r>
              <a:rPr lang="en-US" sz="1200" dirty="0">
                <a:latin typeface="Segoe UI"/>
                <a:cs typeface="Segoe UI"/>
              </a:rPr>
              <a:t>Data sample we included; </a:t>
            </a:r>
            <a:endParaRPr lang="en-US" sz="1200" b="1" dirty="0">
              <a:latin typeface="Segoe UI" panose="020B0502040204020203" pitchFamily="34" charset="0"/>
              <a:cs typeface="Segoe UI" panose="020B0502040204020203" pitchFamily="34" charset="0"/>
            </a:endParaRPr>
          </a:p>
          <a:p>
            <a:pPr marL="344170" lvl="2" indent="-111125">
              <a:lnSpc>
                <a:spcPct val="107000"/>
              </a:lnSpc>
              <a:buFont typeface="Symbol" panose="05050102010706020507" pitchFamily="18" charset="2"/>
              <a:buChar char=""/>
            </a:pPr>
            <a:r>
              <a:rPr lang="en-US" sz="1200" dirty="0">
                <a:latin typeface="Segoe UI"/>
                <a:cs typeface="Segoe UI"/>
              </a:rPr>
              <a:t>IMF GDP Data</a:t>
            </a:r>
            <a:endParaRPr lang="en-US" sz="1200" dirty="0">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51D45F5-55F6-48C7-A998-AA97F2E9029E}"/>
              </a:ext>
            </a:extLst>
          </p:cNvPr>
          <p:cNvSpPr txBox="1"/>
          <p:nvPr/>
        </p:nvSpPr>
        <p:spPr>
          <a:xfrm>
            <a:off x="6146365" y="2371940"/>
            <a:ext cx="2651760" cy="3140965"/>
          </a:xfrm>
          <a:prstGeom prst="rect">
            <a:avLst/>
          </a:prstGeom>
          <a:noFill/>
        </p:spPr>
        <p:txBody>
          <a:bodyPr wrap="square" rtlCol="0" anchor="t">
            <a:noAutofit/>
          </a:bodyPr>
          <a:lstStyle/>
          <a:p>
            <a:r>
              <a:rPr lang="en-US" sz="1200" dirty="0">
                <a:latin typeface="Segoe UI"/>
                <a:cs typeface="Segoe UI"/>
              </a:rPr>
              <a:t>Quality of life can be better preserved through less restrictive or risk-based policy to </a:t>
            </a:r>
            <a:r>
              <a:rPr lang="en-US" sz="1200" b="1" i="1" dirty="0">
                <a:latin typeface="Segoe UI"/>
                <a:cs typeface="Segoe UI"/>
              </a:rPr>
              <a:t>restrict movement </a:t>
            </a:r>
            <a:r>
              <a:rPr lang="en-US" sz="1200" dirty="0">
                <a:latin typeface="Segoe UI"/>
                <a:cs typeface="Segoe UI"/>
              </a:rPr>
              <a:t>and</a:t>
            </a:r>
            <a:r>
              <a:rPr lang="en-US" sz="1200" b="1" i="1" dirty="0">
                <a:latin typeface="Segoe UI"/>
                <a:cs typeface="Segoe UI"/>
              </a:rPr>
              <a:t> improve economic outcomes. </a:t>
            </a:r>
          </a:p>
          <a:p>
            <a:endParaRPr lang="en-US" sz="1200" dirty="0">
              <a:latin typeface="Segoe UI"/>
              <a:cs typeface="Segoe UI"/>
            </a:endParaRPr>
          </a:p>
          <a:p>
            <a:pPr marL="171450" indent="-171450">
              <a:spcAft>
                <a:spcPts val="600"/>
              </a:spcAft>
              <a:buFont typeface="Arial" panose="020B0604020202020204" pitchFamily="34" charset="0"/>
              <a:buChar char="•"/>
            </a:pPr>
            <a:r>
              <a:rPr lang="en-US" sz="1200" dirty="0">
                <a:latin typeface="Segoe UI"/>
                <a:cs typeface="Segoe UI"/>
              </a:rPr>
              <a:t>Early implementation of policy makes a difference.</a:t>
            </a:r>
          </a:p>
          <a:p>
            <a:pPr marL="171450" indent="-171450">
              <a:spcAft>
                <a:spcPts val="600"/>
              </a:spcAft>
              <a:buFont typeface="Arial" panose="020B0604020202020204" pitchFamily="34" charset="0"/>
              <a:buChar char="•"/>
            </a:pPr>
            <a:r>
              <a:rPr lang="en-US" sz="1200" dirty="0">
                <a:latin typeface="Segoe UI"/>
                <a:cs typeface="Segoe UI"/>
              </a:rPr>
              <a:t>Less restrictive policy results in increased compliance.</a:t>
            </a:r>
          </a:p>
          <a:p>
            <a:pPr marL="171450" indent="-171450">
              <a:spcAft>
                <a:spcPts val="600"/>
              </a:spcAft>
              <a:buFont typeface="Arial" panose="020B0604020202020204" pitchFamily="34" charset="0"/>
              <a:buChar char="•"/>
            </a:pPr>
            <a:r>
              <a:rPr lang="en-US" sz="1200" dirty="0">
                <a:latin typeface="Segoe UI"/>
                <a:cs typeface="Segoe UI"/>
              </a:rPr>
              <a:t>Even smaller more-informed policy changes can have a significant impact on quality of life. </a:t>
            </a:r>
          </a:p>
          <a:p>
            <a:pPr marL="171450" indent="-171450">
              <a:spcAft>
                <a:spcPts val="600"/>
              </a:spcAft>
              <a:buFont typeface="Arial" panose="020B0604020202020204" pitchFamily="34" charset="0"/>
              <a:buChar char="•"/>
            </a:pPr>
            <a:r>
              <a:rPr lang="en-US" sz="1200" b="1" i="1" dirty="0">
                <a:latin typeface="Segoe UI"/>
                <a:cs typeface="Segoe UI"/>
              </a:rPr>
              <a:t>More effective policy results in better outcomes.  </a:t>
            </a:r>
          </a:p>
          <a:p>
            <a:endParaRPr lang="en-US" sz="1200" dirty="0">
              <a:latin typeface="Segoe UI"/>
              <a:cs typeface="Segoe UI"/>
            </a:endParaRPr>
          </a:p>
          <a:p>
            <a:endParaRPr lang="en-US" sz="1200" dirty="0">
              <a:latin typeface="Segoe UI"/>
              <a:cs typeface="Segoe UI"/>
            </a:endParaRPr>
          </a:p>
          <a:p>
            <a:endParaRPr lang="en-US" sz="1200" dirty="0">
              <a:latin typeface="Segoe UI"/>
              <a:cs typeface="Segoe UI"/>
            </a:endParaRPr>
          </a:p>
        </p:txBody>
      </p:sp>
      <p:sp>
        <p:nvSpPr>
          <p:cNvPr id="3" name="Rectangle 2">
            <a:extLst>
              <a:ext uri="{FF2B5EF4-FFF2-40B4-BE49-F238E27FC236}">
                <a16:creationId xmlns:a16="http://schemas.microsoft.com/office/drawing/2014/main" id="{09AE4C56-F1E4-46E5-89B5-4C9C488C5EBA}"/>
              </a:ext>
            </a:extLst>
          </p:cNvPr>
          <p:cNvSpPr/>
          <p:nvPr/>
        </p:nvSpPr>
        <p:spPr>
          <a:xfrm>
            <a:off x="252671" y="1155421"/>
            <a:ext cx="8493838" cy="738664"/>
          </a:xfrm>
          <a:prstGeom prst="rect">
            <a:avLst/>
          </a:prstGeom>
        </p:spPr>
        <p:txBody>
          <a:bodyPr wrap="square" anchor="t">
            <a:spAutoFit/>
          </a:bodyPr>
          <a:lstStyle/>
          <a:p>
            <a:r>
              <a:rPr lang="en-US" sz="1400" dirty="0">
                <a:latin typeface="Segoe UI"/>
                <a:cs typeface="Segoe UI"/>
              </a:rPr>
              <a:t>For this challenge, we used movement restriction policy data, people movement data, and pandemic spread trends to measure policy effectiveness. We also modeled the effect policy has on the pandemic spread trend and economic impact to assess a country's approach to government policy decisions. </a:t>
            </a:r>
            <a:endParaRPr lang="en-US" sz="1400" b="1" dirty="0">
              <a:solidFill>
                <a:srgbClr val="002060"/>
              </a:solidFill>
              <a:latin typeface="Segoe UI"/>
              <a:cs typeface="Segoe UI"/>
            </a:endParaRPr>
          </a:p>
        </p:txBody>
      </p:sp>
      <p:sp>
        <p:nvSpPr>
          <p:cNvPr id="12" name="Rectangle: Rounded Corners 11">
            <a:extLst>
              <a:ext uri="{FF2B5EF4-FFF2-40B4-BE49-F238E27FC236}">
                <a16:creationId xmlns:a16="http://schemas.microsoft.com/office/drawing/2014/main" id="{ECD21711-A22F-48EC-B45F-A7E18C24BC9A}"/>
              </a:ext>
            </a:extLst>
          </p:cNvPr>
          <p:cNvSpPr/>
          <p:nvPr/>
        </p:nvSpPr>
        <p:spPr>
          <a:xfrm>
            <a:off x="2888304" y="6412361"/>
            <a:ext cx="6045189" cy="338462"/>
          </a:xfrm>
          <a:prstGeom prst="roundRect">
            <a:avLst/>
          </a:prstGeom>
          <a:noFill/>
        </p:spPr>
        <p:txBody>
          <a:bodyPr wrap="square">
            <a:spAutoFit/>
          </a:bodyPr>
          <a:lstStyle/>
          <a:p>
            <a:pPr marL="55562" algn="ctr">
              <a:lnSpc>
                <a:spcPct val="107000"/>
              </a:lnSpc>
            </a:pPr>
            <a:r>
              <a:rPr lang="en-US" sz="1400" b="1" i="1" dirty="0">
                <a:solidFill>
                  <a:srgbClr val="FF0000"/>
                </a:solidFill>
                <a:latin typeface="Segoe UI" panose="020B0502040204020203" pitchFamily="34" charset="0"/>
                <a:cs typeface="Segoe UI" panose="020B0502040204020203" pitchFamily="34" charset="0"/>
              </a:rPr>
              <a:t>Up Next: </a:t>
            </a:r>
            <a:r>
              <a:rPr lang="en-US" sz="1400" i="1" dirty="0">
                <a:solidFill>
                  <a:srgbClr val="FF0000"/>
                </a:solidFill>
                <a:latin typeface="Segoe UI" panose="020B0502040204020203" pitchFamily="34" charset="0"/>
                <a:cs typeface="Segoe UI" panose="020B0502040204020203" pitchFamily="34" charset="0"/>
              </a:rPr>
              <a:t>An overview of our data model. </a:t>
            </a:r>
          </a:p>
        </p:txBody>
      </p:sp>
      <p:sp>
        <p:nvSpPr>
          <p:cNvPr id="13" name="Rectangle 12">
            <a:extLst>
              <a:ext uri="{FF2B5EF4-FFF2-40B4-BE49-F238E27FC236}">
                <a16:creationId xmlns:a16="http://schemas.microsoft.com/office/drawing/2014/main" id="{7372F47E-F30B-457D-96D2-9651864FD20E}"/>
              </a:ext>
            </a:extLst>
          </p:cNvPr>
          <p:cNvSpPr/>
          <p:nvPr/>
        </p:nvSpPr>
        <p:spPr>
          <a:xfrm>
            <a:off x="3351473" y="704534"/>
            <a:ext cx="5542158" cy="369332"/>
          </a:xfrm>
          <a:prstGeom prst="rect">
            <a:avLst/>
          </a:prstGeom>
        </p:spPr>
        <p:txBody>
          <a:bodyPr wrap="none">
            <a:spAutoFit/>
          </a:bodyPr>
          <a:lstStyle/>
          <a:p>
            <a:pPr algn="r" eaLnBrk="0" hangingPunct="0">
              <a:defRPr/>
            </a:pPr>
            <a:r>
              <a:rPr lang="en-US" b="1" dirty="0">
                <a:solidFill>
                  <a:srgbClr val="002060"/>
                </a:solidFill>
                <a:latin typeface="Segoe UI" panose="020B0502040204020203" pitchFamily="34" charset="0"/>
                <a:ea typeface="Segoe UI" panose="020B0502040204020203" pitchFamily="34" charset="0"/>
                <a:cs typeface="Segoe UI" panose="020B0502040204020203" pitchFamily="34" charset="0"/>
              </a:rPr>
              <a:t>A Model for Data-Informed Policies – Data Inputs</a:t>
            </a:r>
            <a:endParaRPr lang="en-US"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B6B09FA-88BB-421F-9877-55D79FA1A6A0}"/>
              </a:ext>
            </a:extLst>
          </p:cNvPr>
          <p:cNvPicPr>
            <a:picLocks noChangeAspect="1"/>
          </p:cNvPicPr>
          <p:nvPr/>
        </p:nvPicPr>
        <p:blipFill rotWithShape="1">
          <a:blip r:embed="rId2"/>
          <a:srcRect l="8018" t="2045" r="8066" b="1789"/>
          <a:stretch/>
        </p:blipFill>
        <p:spPr>
          <a:xfrm>
            <a:off x="2981585" y="2495749"/>
            <a:ext cx="3140967" cy="2962076"/>
          </a:xfrm>
          <a:prstGeom prst="rect">
            <a:avLst/>
          </a:prstGeom>
        </p:spPr>
      </p:pic>
      <p:pic>
        <p:nvPicPr>
          <p:cNvPr id="5" name="Picture 4">
            <a:extLst>
              <a:ext uri="{FF2B5EF4-FFF2-40B4-BE49-F238E27FC236}">
                <a16:creationId xmlns:a16="http://schemas.microsoft.com/office/drawing/2014/main" id="{913A48C1-A15A-4F8E-81C6-F38CEDC77199}"/>
              </a:ext>
            </a:extLst>
          </p:cNvPr>
          <p:cNvPicPr>
            <a:picLocks noChangeAspect="1"/>
          </p:cNvPicPr>
          <p:nvPr/>
        </p:nvPicPr>
        <p:blipFill>
          <a:blip r:embed="rId3"/>
          <a:stretch>
            <a:fillRect/>
          </a:stretch>
        </p:blipFill>
        <p:spPr>
          <a:xfrm>
            <a:off x="3246120" y="5493421"/>
            <a:ext cx="2651760" cy="820219"/>
          </a:xfrm>
          <a:prstGeom prst="rect">
            <a:avLst/>
          </a:prstGeom>
        </p:spPr>
      </p:pic>
    </p:spTree>
    <p:extLst>
      <p:ext uri="{BB962C8B-B14F-4D97-AF65-F5344CB8AC3E}">
        <p14:creationId xmlns:p14="http://schemas.microsoft.com/office/powerpoint/2010/main" val="397948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3315F8-89D8-4F62-B733-4F745C6E3CD2}"/>
              </a:ext>
            </a:extLst>
          </p:cNvPr>
          <p:cNvSpPr txBox="1"/>
          <p:nvPr/>
        </p:nvSpPr>
        <p:spPr>
          <a:xfrm>
            <a:off x="5390948" y="3418113"/>
            <a:ext cx="3150333" cy="1863958"/>
          </a:xfrm>
          <a:prstGeom prst="roundRect">
            <a:avLst>
              <a:gd name="adj" fmla="val 6863"/>
            </a:avLst>
          </a:prstGeom>
          <a:solidFill>
            <a:srgbClr val="002060"/>
          </a:solidFill>
          <a:ln>
            <a:noFill/>
          </a:ln>
        </p:spPr>
        <p:txBody>
          <a:bodyPr wrap="square" rtlCol="0" anchor="ctr">
            <a:noAutofit/>
          </a:bodyPr>
          <a:lstStyle/>
          <a:p>
            <a:pPr algn="ctr">
              <a:spcAft>
                <a:spcPts val="600"/>
              </a:spcAft>
            </a:pPr>
            <a:r>
              <a:rPr lang="en-US" sz="1200" b="1" dirty="0">
                <a:solidFill>
                  <a:schemeClr val="bg1"/>
                </a:solidFill>
                <a:latin typeface="Segoe UI"/>
                <a:cs typeface="Segoe UI"/>
              </a:rPr>
              <a:t>My Community's Vulnerability Index:</a:t>
            </a:r>
          </a:p>
          <a:p>
            <a:pPr marL="344170" indent="-231775">
              <a:buFont typeface="Arial" panose="020B0604020202020204" pitchFamily="34" charset="0"/>
              <a:buChar char="•"/>
            </a:pPr>
            <a:r>
              <a:rPr lang="en-US" sz="1200" dirty="0">
                <a:solidFill>
                  <a:schemeClr val="bg1"/>
                </a:solidFill>
                <a:latin typeface="Segoe UI"/>
                <a:cs typeface="Segoe UI"/>
              </a:rPr>
              <a:t>Age</a:t>
            </a:r>
          </a:p>
          <a:p>
            <a:pPr marL="344170" indent="-231775">
              <a:buFont typeface="Arial" panose="020B0604020202020204" pitchFamily="34" charset="0"/>
              <a:buChar char="•"/>
            </a:pPr>
            <a:r>
              <a:rPr lang="en-US" sz="1200" dirty="0">
                <a:solidFill>
                  <a:schemeClr val="bg1"/>
                </a:solidFill>
                <a:latin typeface="Segoe UI"/>
                <a:cs typeface="Segoe UI"/>
              </a:rPr>
              <a:t>Health Status</a:t>
            </a:r>
          </a:p>
          <a:p>
            <a:pPr marL="344170" indent="-231775">
              <a:buFont typeface="Arial" panose="020B0604020202020204" pitchFamily="34" charset="0"/>
              <a:buChar char="•"/>
            </a:pPr>
            <a:r>
              <a:rPr lang="en-US" sz="1200" dirty="0">
                <a:solidFill>
                  <a:schemeClr val="bg1"/>
                </a:solidFill>
                <a:latin typeface="Segoe UI"/>
                <a:cs typeface="Segoe UI"/>
              </a:rPr>
              <a:t>Economic Status</a:t>
            </a:r>
          </a:p>
          <a:p>
            <a:pPr marL="344170" indent="-231775">
              <a:buFont typeface="Arial" panose="020B0604020202020204" pitchFamily="34" charset="0"/>
              <a:buChar char="•"/>
            </a:pPr>
            <a:r>
              <a:rPr lang="en-US" sz="1200" dirty="0">
                <a:solidFill>
                  <a:schemeClr val="bg1"/>
                </a:solidFill>
                <a:latin typeface="Segoe UI"/>
                <a:cs typeface="Segoe UI"/>
              </a:rPr>
              <a:t>Supply Chain</a:t>
            </a:r>
          </a:p>
          <a:p>
            <a:pPr marL="344170" indent="-231775">
              <a:buFont typeface="Arial" panose="020B0604020202020204" pitchFamily="34" charset="0"/>
              <a:buChar char="•"/>
            </a:pPr>
            <a:r>
              <a:rPr lang="en-US" sz="1200" dirty="0">
                <a:solidFill>
                  <a:schemeClr val="bg1"/>
                </a:solidFill>
                <a:latin typeface="Segoe UI"/>
                <a:cs typeface="Segoe UI"/>
              </a:rPr>
              <a:t>Healthcare Stockpile and availability </a:t>
            </a:r>
          </a:p>
          <a:p>
            <a:pPr marL="344488" indent="-231775">
              <a:buFont typeface="Arial" panose="020B0604020202020204" pitchFamily="34" charset="0"/>
              <a:buChar char="•"/>
            </a:pPr>
            <a:r>
              <a:rPr lang="en-US" sz="1200" dirty="0">
                <a:solidFill>
                  <a:schemeClr val="bg1"/>
                </a:solidFill>
                <a:latin typeface="Segoe UI"/>
                <a:cs typeface="Segoe UI"/>
              </a:rPr>
              <a:t>Population Density </a:t>
            </a:r>
            <a:endParaRPr lang="en-US" sz="1200" dirty="0">
              <a:solidFill>
                <a:schemeClr val="bg1"/>
              </a:solidFill>
              <a:latin typeface="Segoe UI" panose="020B0502040204020203" pitchFamily="34" charset="0"/>
              <a:cs typeface="Segoe UI" panose="020B0502040204020203" pitchFamily="34" charset="0"/>
            </a:endParaRPr>
          </a:p>
          <a:p>
            <a:pPr marL="344170" indent="-231775">
              <a:buFont typeface="Arial" panose="020B0604020202020204" pitchFamily="34" charset="0"/>
              <a:buChar char="•"/>
            </a:pPr>
            <a:r>
              <a:rPr lang="en-US" sz="1200" dirty="0">
                <a:solidFill>
                  <a:schemeClr val="bg1"/>
                </a:solidFill>
                <a:latin typeface="Segoe UI"/>
                <a:cs typeface="Segoe UI"/>
              </a:rPr>
              <a:t>Consumer Resources</a:t>
            </a:r>
          </a:p>
        </p:txBody>
      </p:sp>
      <p:sp>
        <p:nvSpPr>
          <p:cNvPr id="11" name="TextBox 10">
            <a:extLst>
              <a:ext uri="{FF2B5EF4-FFF2-40B4-BE49-F238E27FC236}">
                <a16:creationId xmlns:a16="http://schemas.microsoft.com/office/drawing/2014/main" id="{36832082-F63A-405F-996B-A2923152E690}"/>
              </a:ext>
            </a:extLst>
          </p:cNvPr>
          <p:cNvSpPr txBox="1"/>
          <p:nvPr/>
        </p:nvSpPr>
        <p:spPr>
          <a:xfrm>
            <a:off x="294287" y="3285303"/>
            <a:ext cx="4788230" cy="2129579"/>
          </a:xfrm>
          <a:prstGeom prst="rect">
            <a:avLst/>
          </a:prstGeom>
          <a:noFill/>
        </p:spPr>
        <p:txBody>
          <a:bodyPr wrap="square" rtlCol="0" anchor="t">
            <a:noAutofit/>
          </a:bodyPr>
          <a:lstStyle/>
          <a:p>
            <a:pPr>
              <a:spcAft>
                <a:spcPts val="600"/>
              </a:spcAft>
            </a:pPr>
            <a:r>
              <a:rPr lang="en-US" sz="1400" b="1" i="1" dirty="0">
                <a:latin typeface="Segoe UI"/>
                <a:cs typeface="Segoe UI"/>
              </a:rPr>
              <a:t>During full implementation</a:t>
            </a:r>
            <a:r>
              <a:rPr lang="en-US" sz="1400" dirty="0">
                <a:latin typeface="Segoe UI"/>
                <a:cs typeface="Segoe UI"/>
              </a:rPr>
              <a:t>, this model can be scaled to:</a:t>
            </a:r>
          </a:p>
          <a:p>
            <a:pPr marL="457200" indent="-223520">
              <a:spcAft>
                <a:spcPts val="600"/>
              </a:spcAft>
              <a:buFont typeface="Arial" panose="020B0604020202020204" pitchFamily="34" charset="0"/>
              <a:buChar char="•"/>
            </a:pPr>
            <a:r>
              <a:rPr lang="en-US" sz="1400" dirty="0">
                <a:latin typeface="Segoe UI"/>
                <a:cs typeface="Segoe UI"/>
              </a:rPr>
              <a:t>Provide data at various levels (e.g. Internationally, Nationally, Regionally, or Locally)</a:t>
            </a:r>
          </a:p>
          <a:p>
            <a:pPr marL="457200" indent="-223520">
              <a:spcAft>
                <a:spcPts val="600"/>
              </a:spcAft>
              <a:buFont typeface="Arial" panose="020B0604020202020204" pitchFamily="34" charset="0"/>
              <a:buChar char="•"/>
            </a:pPr>
            <a:r>
              <a:rPr lang="en-US" sz="1400" dirty="0">
                <a:latin typeface="Segoe UI"/>
                <a:cs typeface="Segoe UI"/>
              </a:rPr>
              <a:t>Incorporate multiple risk factors that helps to provide decision support</a:t>
            </a:r>
          </a:p>
          <a:p>
            <a:pPr marL="457200" indent="-223520">
              <a:spcAft>
                <a:spcPts val="600"/>
              </a:spcAft>
              <a:buFont typeface="Arial" panose="020B0604020202020204" pitchFamily="34" charset="0"/>
              <a:buChar char="•"/>
            </a:pPr>
            <a:r>
              <a:rPr lang="en-US" sz="1400" dirty="0">
                <a:latin typeface="Segoe UI"/>
                <a:cs typeface="Segoe UI"/>
              </a:rPr>
              <a:t>Integrate unique data to address community-specific vulnerabilities (e.g. an older population, dense housing situations such as a prison, lack of medical facilities) </a:t>
            </a:r>
          </a:p>
          <a:p>
            <a:pPr marL="457200" indent="-223520">
              <a:spcAft>
                <a:spcPts val="600"/>
              </a:spcAft>
              <a:buFont typeface="Arial" panose="020B0604020202020204" pitchFamily="34" charset="0"/>
              <a:buChar char="•"/>
            </a:pPr>
            <a:r>
              <a:rPr lang="en-US" sz="1400" dirty="0">
                <a:latin typeface="Segoe UI"/>
                <a:cs typeface="Segoe UI"/>
              </a:rPr>
              <a:t>Implement risk-based policy decisions</a:t>
            </a:r>
            <a:endParaRPr lang="en-US" sz="1400" dirty="0">
              <a:latin typeface="Segoe UI" panose="020B0502040204020203" pitchFamily="34" charset="0"/>
              <a:cs typeface="Segoe UI" panose="020B0502040204020203" pitchFamily="34" charset="0"/>
            </a:endParaRPr>
          </a:p>
          <a:p>
            <a:pPr>
              <a:spcAft>
                <a:spcPts val="600"/>
              </a:spcAft>
            </a:pPr>
            <a:endParaRPr lang="en-US" sz="14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F2CD451-29C8-4B9F-9B2B-D135FB448049}"/>
              </a:ext>
            </a:extLst>
          </p:cNvPr>
          <p:cNvSpPr txBox="1"/>
          <p:nvPr/>
        </p:nvSpPr>
        <p:spPr>
          <a:xfrm>
            <a:off x="294287" y="1233523"/>
            <a:ext cx="8555426" cy="2129579"/>
          </a:xfrm>
          <a:prstGeom prst="rect">
            <a:avLst/>
          </a:prstGeom>
          <a:noFill/>
        </p:spPr>
        <p:txBody>
          <a:bodyPr wrap="square" rtlCol="0">
            <a:noAutofit/>
          </a:bodyPr>
          <a:lstStyle/>
          <a:p>
            <a:r>
              <a:rPr lang="en-US" sz="1400" dirty="0">
                <a:latin typeface="Segoe UI"/>
                <a:cs typeface="Segoe UI"/>
              </a:rPr>
              <a:t>For this challenge, we scoped our data down to 10 countries and focused on decision making at a macro level. The 10 countries selected represent the Top 5 and Bottom 5 countries for cases per million infection rate.  Countries must have a population of more than 4 million people and 5,000 cases. </a:t>
            </a:r>
          </a:p>
          <a:p>
            <a:endParaRPr lang="en-US" sz="2000" dirty="0">
              <a:latin typeface="Segoe UI" panose="020B0502040204020203" pitchFamily="34" charset="0"/>
              <a:cs typeface="Segoe UI" panose="020B0502040204020203" pitchFamily="34" charset="0"/>
            </a:endParaRPr>
          </a:p>
          <a:p>
            <a:r>
              <a:rPr lang="en-US" sz="1400" b="1" i="1" dirty="0">
                <a:latin typeface="Segoe UI" panose="020B0502040204020203" pitchFamily="34" charset="0"/>
                <a:cs typeface="Segoe UI" panose="020B0502040204020203" pitchFamily="34" charset="0"/>
              </a:rPr>
              <a:t>When viewing our data model, put yourself in the shoes of a policy maker. </a:t>
            </a:r>
          </a:p>
          <a:p>
            <a:r>
              <a:rPr lang="en-US" sz="1400" dirty="0">
                <a:latin typeface="Segoe UI" panose="020B0502040204020203" pitchFamily="34" charset="0"/>
                <a:cs typeface="Segoe UI" panose="020B0502040204020203" pitchFamily="34" charset="0"/>
              </a:rPr>
              <a:t>You know your community’s vulnerability index, what you need is data to make informed and effective decisions about when and how to impose movement restrictions through policy.  </a:t>
            </a:r>
          </a:p>
        </p:txBody>
      </p:sp>
      <p:sp>
        <p:nvSpPr>
          <p:cNvPr id="10" name="Rectangle: Rounded Corners 9">
            <a:extLst>
              <a:ext uri="{FF2B5EF4-FFF2-40B4-BE49-F238E27FC236}">
                <a16:creationId xmlns:a16="http://schemas.microsoft.com/office/drawing/2014/main" id="{E5E61B41-466E-4E7E-BB90-3373017AA59A}"/>
              </a:ext>
            </a:extLst>
          </p:cNvPr>
          <p:cNvSpPr/>
          <p:nvPr/>
        </p:nvSpPr>
        <p:spPr>
          <a:xfrm>
            <a:off x="1910088" y="6343482"/>
            <a:ext cx="6816853" cy="344350"/>
          </a:xfrm>
          <a:prstGeom prst="roundRect">
            <a:avLst/>
          </a:prstGeom>
          <a:noFill/>
        </p:spPr>
        <p:txBody>
          <a:bodyPr wrap="square" anchor="t">
            <a:spAutoFit/>
          </a:bodyPr>
          <a:lstStyle/>
          <a:p>
            <a:pPr marL="55245" algn="ctr">
              <a:lnSpc>
                <a:spcPct val="107000"/>
              </a:lnSpc>
            </a:pPr>
            <a:r>
              <a:rPr lang="en-US" sz="1400" b="1" i="1" dirty="0">
                <a:solidFill>
                  <a:srgbClr val="FF0000"/>
                </a:solidFill>
                <a:latin typeface="Segoe UI"/>
                <a:cs typeface="Segoe UI"/>
              </a:rPr>
              <a:t>Up Next: </a:t>
            </a:r>
            <a:r>
              <a:rPr lang="en-US" sz="1400" i="1" dirty="0">
                <a:solidFill>
                  <a:srgbClr val="FF0000"/>
                </a:solidFill>
                <a:latin typeface="Segoe UI"/>
                <a:cs typeface="Segoe UI"/>
              </a:rPr>
              <a:t>Our model to measure policy effectiveness. </a:t>
            </a:r>
            <a:endParaRPr lang="en-US" sz="2000" i="1" dirty="0">
              <a:solidFill>
                <a:srgbClr val="FF0000"/>
              </a:solidFill>
            </a:endParaRPr>
          </a:p>
        </p:txBody>
      </p:sp>
      <p:sp>
        <p:nvSpPr>
          <p:cNvPr id="13" name="Rectangle 12">
            <a:extLst>
              <a:ext uri="{FF2B5EF4-FFF2-40B4-BE49-F238E27FC236}">
                <a16:creationId xmlns:a16="http://schemas.microsoft.com/office/drawing/2014/main" id="{E28D68FE-E6B2-4A63-818E-472A83ED77EA}"/>
              </a:ext>
            </a:extLst>
          </p:cNvPr>
          <p:cNvSpPr/>
          <p:nvPr/>
        </p:nvSpPr>
        <p:spPr>
          <a:xfrm>
            <a:off x="2976370" y="704534"/>
            <a:ext cx="5917261" cy="369332"/>
          </a:xfrm>
          <a:prstGeom prst="rect">
            <a:avLst/>
          </a:prstGeom>
        </p:spPr>
        <p:txBody>
          <a:bodyPr wrap="none">
            <a:spAutoFit/>
          </a:bodyPr>
          <a:lstStyle/>
          <a:p>
            <a:pPr algn="r" eaLnBrk="0" hangingPunct="0">
              <a:defRPr/>
            </a:pPr>
            <a:r>
              <a:rPr lang="en-US" b="1" dirty="0">
                <a:solidFill>
                  <a:srgbClr val="002060"/>
                </a:solidFill>
                <a:latin typeface="Segoe UI" panose="020B0502040204020203" pitchFamily="34" charset="0"/>
                <a:ea typeface="Segoe UI" panose="020B0502040204020203" pitchFamily="34" charset="0"/>
                <a:cs typeface="Segoe UI" panose="020B0502040204020203" pitchFamily="34" charset="0"/>
              </a:rPr>
              <a:t>A Model for Data-Informed Policies – Model Scoping</a:t>
            </a:r>
            <a:endParaRPr lang="en-US"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080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C12943-F97D-4649-8367-7E0173FE8327}"/>
              </a:ext>
            </a:extLst>
          </p:cNvPr>
          <p:cNvPicPr>
            <a:picLocks noChangeAspect="1"/>
          </p:cNvPicPr>
          <p:nvPr/>
        </p:nvPicPr>
        <p:blipFill>
          <a:blip r:embed="rId2"/>
          <a:stretch>
            <a:fillRect/>
          </a:stretch>
        </p:blipFill>
        <p:spPr>
          <a:xfrm>
            <a:off x="4517416" y="2901221"/>
            <a:ext cx="3758873" cy="1778514"/>
          </a:xfrm>
          <a:prstGeom prst="rect">
            <a:avLst/>
          </a:prstGeom>
          <a:ln>
            <a:solidFill>
              <a:schemeClr val="bg1">
                <a:lumMod val="65000"/>
              </a:schemeClr>
            </a:solidFill>
          </a:ln>
        </p:spPr>
      </p:pic>
      <p:pic>
        <p:nvPicPr>
          <p:cNvPr id="6" name="Picture 5">
            <a:extLst>
              <a:ext uri="{FF2B5EF4-FFF2-40B4-BE49-F238E27FC236}">
                <a16:creationId xmlns:a16="http://schemas.microsoft.com/office/drawing/2014/main" id="{59E55DFE-A77A-4851-9EEF-556E4CA07354}"/>
              </a:ext>
            </a:extLst>
          </p:cNvPr>
          <p:cNvPicPr>
            <a:picLocks noChangeAspect="1"/>
          </p:cNvPicPr>
          <p:nvPr/>
        </p:nvPicPr>
        <p:blipFill rotWithShape="1">
          <a:blip r:embed="rId3"/>
          <a:srcRect r="25726"/>
          <a:stretch/>
        </p:blipFill>
        <p:spPr>
          <a:xfrm>
            <a:off x="6530724" y="4100830"/>
            <a:ext cx="1551305" cy="1342681"/>
          </a:xfrm>
          <a:prstGeom prst="rect">
            <a:avLst/>
          </a:prstGeom>
          <a:ln w="28575">
            <a:solidFill>
              <a:schemeClr val="bg1"/>
            </a:solidFill>
          </a:ln>
        </p:spPr>
      </p:pic>
      <p:pic>
        <p:nvPicPr>
          <p:cNvPr id="5" name="Picture 4">
            <a:extLst>
              <a:ext uri="{FF2B5EF4-FFF2-40B4-BE49-F238E27FC236}">
                <a16:creationId xmlns:a16="http://schemas.microsoft.com/office/drawing/2014/main" id="{F21634F2-0630-46F4-A10A-38E6A59FBF63}"/>
              </a:ext>
            </a:extLst>
          </p:cNvPr>
          <p:cNvPicPr>
            <a:picLocks noChangeAspect="1"/>
          </p:cNvPicPr>
          <p:nvPr/>
        </p:nvPicPr>
        <p:blipFill rotWithShape="1">
          <a:blip r:embed="rId4"/>
          <a:srcRect l="2166" t="7082" r="4933" b="3496"/>
          <a:stretch/>
        </p:blipFill>
        <p:spPr>
          <a:xfrm>
            <a:off x="7992487" y="3453813"/>
            <a:ext cx="898683" cy="1339574"/>
          </a:xfrm>
          <a:prstGeom prst="rect">
            <a:avLst/>
          </a:prstGeom>
          <a:ln>
            <a:solidFill>
              <a:schemeClr val="tx1"/>
            </a:solidFill>
          </a:ln>
        </p:spPr>
      </p:pic>
      <p:sp>
        <p:nvSpPr>
          <p:cNvPr id="9" name="Rectangle 8">
            <a:extLst>
              <a:ext uri="{FF2B5EF4-FFF2-40B4-BE49-F238E27FC236}">
                <a16:creationId xmlns:a16="http://schemas.microsoft.com/office/drawing/2014/main" id="{BF2ECB37-0101-4D0C-B553-BCC3CA79DD3B}"/>
              </a:ext>
            </a:extLst>
          </p:cNvPr>
          <p:cNvSpPr/>
          <p:nvPr/>
        </p:nvSpPr>
        <p:spPr>
          <a:xfrm>
            <a:off x="450243" y="3200553"/>
            <a:ext cx="714375" cy="73699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7E4FDC63-2CDD-44A4-8914-1E6CC42A4C59}"/>
              </a:ext>
            </a:extLst>
          </p:cNvPr>
          <p:cNvCxnSpPr>
            <a:cxnSpLocks/>
          </p:cNvCxnSpPr>
          <p:nvPr/>
        </p:nvCxnSpPr>
        <p:spPr>
          <a:xfrm flipV="1">
            <a:off x="7674800" y="4295718"/>
            <a:ext cx="317687" cy="56004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CE62EB5-0286-42D1-8F6B-E6FE51DC587C}"/>
              </a:ext>
            </a:extLst>
          </p:cNvPr>
          <p:cNvSpPr txBox="1"/>
          <p:nvPr/>
        </p:nvSpPr>
        <p:spPr>
          <a:xfrm>
            <a:off x="203047" y="1285571"/>
            <a:ext cx="8737753" cy="870623"/>
          </a:xfrm>
          <a:prstGeom prst="rect">
            <a:avLst/>
          </a:prstGeom>
          <a:noFill/>
        </p:spPr>
        <p:txBody>
          <a:bodyPr wrap="square" rtlCol="0" anchor="t">
            <a:noAutofit/>
          </a:bodyPr>
          <a:lstStyle/>
          <a:p>
            <a:r>
              <a:rPr lang="en-US" sz="1400" b="1" i="1" dirty="0">
                <a:latin typeface="Segoe UI"/>
                <a:cs typeface="Segoe UI"/>
              </a:rPr>
              <a:t>Strict Policy does not appear effective</a:t>
            </a:r>
            <a:r>
              <a:rPr lang="en-US" sz="1400" dirty="0">
                <a:latin typeface="Segoe UI"/>
                <a:cs typeface="Segoe UI"/>
              </a:rPr>
              <a:t>. Policy is </a:t>
            </a:r>
            <a:r>
              <a:rPr lang="en-US" sz="1400" b="1" i="1" dirty="0">
                <a:latin typeface="Segoe UI"/>
                <a:cs typeface="Segoe UI"/>
              </a:rPr>
              <a:t>more effective and sustainable </a:t>
            </a:r>
            <a:r>
              <a:rPr lang="en-US" sz="1400" dirty="0">
                <a:latin typeface="Segoe UI"/>
                <a:cs typeface="Segoe UI"/>
              </a:rPr>
              <a:t>when implemented early using a more balanced and risk-based approach (e.g., curfews, travel restrictions). Countries with </a:t>
            </a:r>
            <a:r>
              <a:rPr lang="en-US" sz="1400" b="1" i="1" dirty="0">
                <a:latin typeface="Segoe UI"/>
                <a:cs typeface="Segoe UI"/>
              </a:rPr>
              <a:t>GDP risk would most benefit </a:t>
            </a:r>
            <a:r>
              <a:rPr lang="en-US" sz="1400" dirty="0">
                <a:latin typeface="Segoe UI"/>
                <a:cs typeface="Segoe UI"/>
              </a:rPr>
              <a:t>from balanced, risk-based policies.  For example, Spain could potentially improve its projected 2020 GDP by 2.313 percent using a more balanced approach. </a:t>
            </a:r>
            <a:endParaRPr lang="en-US" sz="1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B2B86F4-E534-4CB6-BC79-9727594D566B}"/>
              </a:ext>
            </a:extLst>
          </p:cNvPr>
          <p:cNvSpPr txBox="1"/>
          <p:nvPr/>
        </p:nvSpPr>
        <p:spPr>
          <a:xfrm>
            <a:off x="4270621" y="5510995"/>
            <a:ext cx="337520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Segoe UI" panose="020B0502040204020203" pitchFamily="34" charset="0"/>
                <a:cs typeface="Segoe UI" panose="020B0502040204020203" pitchFamily="34" charset="0"/>
              </a:rPr>
              <a:t>Our model demonstrates the effect of informed policy as it relates to the economic impact of affected countries. Higher GDP risk is indicated </a:t>
            </a:r>
          </a:p>
          <a:p>
            <a:r>
              <a:rPr lang="en-US" sz="1100" dirty="0">
                <a:latin typeface="Segoe UI" panose="020B0502040204020203" pitchFamily="34" charset="0"/>
                <a:cs typeface="Segoe UI" panose="020B0502040204020203" pitchFamily="34" charset="0"/>
              </a:rPr>
              <a:t>by a darker color for each country (i.e., red illustrates the highest risk, yellow indicates the  lowest risk). </a:t>
            </a:r>
          </a:p>
        </p:txBody>
      </p:sp>
      <p:sp>
        <p:nvSpPr>
          <p:cNvPr id="12" name="Rectangle 11">
            <a:extLst>
              <a:ext uri="{FF2B5EF4-FFF2-40B4-BE49-F238E27FC236}">
                <a16:creationId xmlns:a16="http://schemas.microsoft.com/office/drawing/2014/main" id="{B492A85F-01E6-45F0-9484-9AC5010AFB95}"/>
              </a:ext>
            </a:extLst>
          </p:cNvPr>
          <p:cNvSpPr/>
          <p:nvPr/>
        </p:nvSpPr>
        <p:spPr>
          <a:xfrm>
            <a:off x="4630307" y="3200553"/>
            <a:ext cx="527192" cy="6131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A5E9EA11-7EF8-4E6F-9833-5B7B3B4C13A0}"/>
              </a:ext>
            </a:extLst>
          </p:cNvPr>
          <p:cNvCxnSpPr>
            <a:cxnSpLocks/>
          </p:cNvCxnSpPr>
          <p:nvPr/>
        </p:nvCxnSpPr>
        <p:spPr>
          <a:xfrm>
            <a:off x="5223156" y="3409733"/>
            <a:ext cx="1249436" cy="71386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35B6EF-C4EE-4477-9D44-3E204953F6C2}"/>
              </a:ext>
            </a:extLst>
          </p:cNvPr>
          <p:cNvSpPr txBox="1"/>
          <p:nvPr/>
        </p:nvSpPr>
        <p:spPr>
          <a:xfrm>
            <a:off x="203047" y="5510995"/>
            <a:ext cx="41745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Segoe UI" panose="020B0502040204020203" pitchFamily="34" charset="0"/>
                <a:cs typeface="Segoe UI" panose="020B0502040204020203" pitchFamily="34" charset="0"/>
              </a:rPr>
              <a:t>Our dashboard aligns population movement data utilizing </a:t>
            </a:r>
          </a:p>
          <a:p>
            <a:r>
              <a:rPr lang="en-US" sz="1100" dirty="0">
                <a:latin typeface="Segoe UI" panose="020B0502040204020203" pitchFamily="34" charset="0"/>
                <a:cs typeface="Segoe UI" panose="020B0502040204020203" pitchFamily="34" charset="0"/>
              </a:rPr>
              <a:t>NO2 delta (2019 – 2020), confirmed cases per capita, and methodology-based Policy Index Score to better understand </a:t>
            </a:r>
          </a:p>
          <a:p>
            <a:r>
              <a:rPr lang="en-US" sz="1100" dirty="0">
                <a:latin typeface="Segoe UI" panose="020B0502040204020203" pitchFamily="34" charset="0"/>
                <a:cs typeface="Segoe UI" panose="020B0502040204020203" pitchFamily="34" charset="0"/>
              </a:rPr>
              <a:t>the effectiveness of current policies. </a:t>
            </a:r>
          </a:p>
        </p:txBody>
      </p:sp>
      <p:sp>
        <p:nvSpPr>
          <p:cNvPr id="17" name="TextBox 16">
            <a:extLst>
              <a:ext uri="{FF2B5EF4-FFF2-40B4-BE49-F238E27FC236}">
                <a16:creationId xmlns:a16="http://schemas.microsoft.com/office/drawing/2014/main" id="{B2759719-ACAE-4978-821C-7A4D6D543EE6}"/>
              </a:ext>
            </a:extLst>
          </p:cNvPr>
          <p:cNvSpPr txBox="1"/>
          <p:nvPr/>
        </p:nvSpPr>
        <p:spPr>
          <a:xfrm>
            <a:off x="148618" y="2521057"/>
            <a:ext cx="4104640" cy="330097"/>
          </a:xfrm>
          <a:prstGeom prst="roundRect">
            <a:avLst/>
          </a:prstGeom>
          <a:solidFill>
            <a:srgbClr val="002060"/>
          </a:solidFill>
        </p:spPr>
        <p:txBody>
          <a:bodyPr wrap="square" rtlCol="0" anchor="t">
            <a:noAutofit/>
          </a:bodyPr>
          <a:lstStyle/>
          <a:p>
            <a:pPr algn="ctr"/>
            <a:r>
              <a:rPr lang="en-US" sz="1400" b="1" dirty="0">
                <a:solidFill>
                  <a:schemeClr val="bg1"/>
                </a:solidFill>
                <a:latin typeface="Segoe UI"/>
                <a:cs typeface="Segoe UI"/>
              </a:rPr>
              <a:t>Tableau Data Model (Click </a:t>
            </a:r>
            <a:r>
              <a:rPr lang="en-US" sz="1400" b="1" dirty="0">
                <a:solidFill>
                  <a:schemeClr val="bg1"/>
                </a:solidFill>
                <a:latin typeface="Segoe UI"/>
                <a:cs typeface="Segoe UI"/>
                <a:hlinkClick r:id="rId5">
                  <a:extLst>
                    <a:ext uri="{A12FA001-AC4F-418D-AE19-62706E023703}">
                      <ahyp:hlinkClr xmlns:ahyp="http://schemas.microsoft.com/office/drawing/2018/hyperlinkcolor" val="tx"/>
                    </a:ext>
                  </a:extLst>
                </a:hlinkClick>
              </a:rPr>
              <a:t>here</a:t>
            </a:r>
            <a:r>
              <a:rPr lang="en-US" sz="1400" b="1" dirty="0">
                <a:solidFill>
                  <a:schemeClr val="bg1"/>
                </a:solidFill>
                <a:latin typeface="Segoe UI"/>
                <a:cs typeface="Segoe UI"/>
              </a:rPr>
              <a:t>.)</a:t>
            </a:r>
            <a:endParaRPr lang="en-US" sz="1400" b="1"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1DDD8B14-BEBE-4106-94BF-41FC69FCA997}"/>
              </a:ext>
            </a:extLst>
          </p:cNvPr>
          <p:cNvSpPr txBox="1"/>
          <p:nvPr/>
        </p:nvSpPr>
        <p:spPr>
          <a:xfrm>
            <a:off x="4517416" y="2527310"/>
            <a:ext cx="4368801" cy="332725"/>
          </a:xfrm>
          <a:prstGeom prst="roundRect">
            <a:avLst/>
          </a:prstGeom>
          <a:solidFill>
            <a:srgbClr val="002060"/>
          </a:solidFill>
        </p:spPr>
        <p:txBody>
          <a:bodyPr wrap="square" rtlCol="0" anchor="t">
            <a:noAutofit/>
          </a:bodyPr>
          <a:lstStyle/>
          <a:p>
            <a:pPr algn="ctr"/>
            <a:r>
              <a:rPr lang="en-US" sz="1400" b="1" dirty="0">
                <a:solidFill>
                  <a:schemeClr val="bg1"/>
                </a:solidFill>
                <a:latin typeface="Segoe UI"/>
                <a:cs typeface="Segoe UI"/>
              </a:rPr>
              <a:t>ARC GIS Data Model (Click </a:t>
            </a:r>
            <a:r>
              <a:rPr lang="en-US" sz="1400" b="1" dirty="0">
                <a:solidFill>
                  <a:schemeClr val="bg1"/>
                </a:solidFill>
                <a:latin typeface="Segoe UI"/>
                <a:cs typeface="Segoe UI"/>
                <a:hlinkClick r:id="rId6">
                  <a:extLst>
                    <a:ext uri="{A12FA001-AC4F-418D-AE19-62706E023703}">
                      <ahyp:hlinkClr xmlns:ahyp="http://schemas.microsoft.com/office/drawing/2018/hyperlinkcolor" val="tx"/>
                    </a:ext>
                  </a:extLst>
                </a:hlinkClick>
              </a:rPr>
              <a:t>here</a:t>
            </a:r>
            <a:r>
              <a:rPr lang="en-US" sz="1400" b="1" dirty="0">
                <a:solidFill>
                  <a:schemeClr val="bg1"/>
                </a:solidFill>
                <a:latin typeface="Segoe UI"/>
                <a:cs typeface="Segoe UI"/>
              </a:rPr>
              <a:t>.)</a:t>
            </a:r>
            <a:endParaRPr lang="en-US" sz="1400" b="1" dirty="0">
              <a:solidFill>
                <a:schemeClr val="bg1"/>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68485E43-0AB9-44B9-8149-415392ECBD23}"/>
              </a:ext>
            </a:extLst>
          </p:cNvPr>
          <p:cNvPicPr>
            <a:picLocks noChangeAspect="1"/>
          </p:cNvPicPr>
          <p:nvPr/>
        </p:nvPicPr>
        <p:blipFill>
          <a:blip r:embed="rId7"/>
          <a:stretch>
            <a:fillRect/>
          </a:stretch>
        </p:blipFill>
        <p:spPr>
          <a:xfrm>
            <a:off x="20432" y="2917700"/>
            <a:ext cx="4082047" cy="2581773"/>
          </a:xfrm>
          <a:prstGeom prst="rect">
            <a:avLst/>
          </a:prstGeom>
        </p:spPr>
      </p:pic>
      <p:sp>
        <p:nvSpPr>
          <p:cNvPr id="21" name="Rectangle 20">
            <a:extLst>
              <a:ext uri="{FF2B5EF4-FFF2-40B4-BE49-F238E27FC236}">
                <a16:creationId xmlns:a16="http://schemas.microsoft.com/office/drawing/2014/main" id="{53C60898-2899-4A12-8752-527A80B3CB64}"/>
              </a:ext>
            </a:extLst>
          </p:cNvPr>
          <p:cNvSpPr/>
          <p:nvPr/>
        </p:nvSpPr>
        <p:spPr>
          <a:xfrm>
            <a:off x="2733675" y="704534"/>
            <a:ext cx="6159956" cy="369332"/>
          </a:xfrm>
          <a:prstGeom prst="rect">
            <a:avLst/>
          </a:prstGeom>
        </p:spPr>
        <p:txBody>
          <a:bodyPr wrap="none">
            <a:spAutoFit/>
          </a:bodyPr>
          <a:lstStyle/>
          <a:p>
            <a:pPr algn="r" eaLnBrk="0" hangingPunct="0">
              <a:defRPr/>
            </a:pPr>
            <a:r>
              <a:rPr lang="en-US" b="1" dirty="0">
                <a:solidFill>
                  <a:srgbClr val="002060"/>
                </a:solidFill>
                <a:latin typeface="Segoe UI" panose="020B0502040204020203" pitchFamily="34" charset="0"/>
                <a:ea typeface="Segoe UI" panose="020B0502040204020203" pitchFamily="34" charset="0"/>
                <a:cs typeface="Segoe UI" panose="020B0502040204020203" pitchFamily="34" charset="0"/>
              </a:rPr>
              <a:t>A Model for Data-Informed Policies – Modeling Results</a:t>
            </a:r>
            <a:endParaRPr lang="en-US" b="1" dirty="0">
              <a:solidFill>
                <a:srgbClr val="002060"/>
              </a:solidFill>
              <a:highlight>
                <a:srgbClr val="FFFF00"/>
              </a:highligh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71965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1081</Words>
  <Application>Microsoft Office PowerPoint</Application>
  <PresentationFormat>On-screen Show (4:3)</PresentationFormat>
  <Paragraphs>104</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vt:lpstr>
      <vt:lpstr>Symbol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Berk</dc:creator>
  <cp:lastModifiedBy>Caroline Berk</cp:lastModifiedBy>
  <cp:revision>2</cp:revision>
  <dcterms:created xsi:type="dcterms:W3CDTF">2020-05-31T13:45:56Z</dcterms:created>
  <dcterms:modified xsi:type="dcterms:W3CDTF">2020-06-01T02:31:03Z</dcterms:modified>
</cp:coreProperties>
</file>