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ato Black"/>
      <p:bold r:id="rId21"/>
      <p:boldItalic r:id="rId22"/>
    </p:embeddedFon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atoBlack-boldItalic.fntdata"/><Relationship Id="rId21" Type="http://schemas.openxmlformats.org/officeDocument/2006/relationships/font" Target="fonts/LatoBlack-bold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25237a5c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25237a5c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e25237a5c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5237a5c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25237a5c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25237a5c4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5237a5c4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5237a5c4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e25237a5c4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6.png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0.jpg"/><Relationship Id="rId7" Type="http://schemas.openxmlformats.org/officeDocument/2006/relationships/image" Target="../media/image2.jpg"/><Relationship Id="rId8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eople posing for the camera&#10;&#10;Description generated with very high confidence" id="98" name="Google Shape;98;p13"/>
          <p:cNvPicPr preferRelativeResize="0"/>
          <p:nvPr/>
        </p:nvPicPr>
        <p:blipFill rotWithShape="1">
          <a:blip r:embed="rId3">
            <a:alphaModFix/>
          </a:blip>
          <a:srcRect b="15373" l="0" r="-3" t="15378"/>
          <a:stretch/>
        </p:blipFill>
        <p:spPr>
          <a:xfrm>
            <a:off x="3649321" y="3"/>
            <a:ext cx="4609359" cy="2426373"/>
          </a:xfrm>
          <a:custGeom>
            <a:rect b="b" l="l" r="r" t="t"/>
            <a:pathLst>
              <a:path extrusionOk="0" h="2130473" w="4609359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large sign above the front of a building&#10;&#10;Description generated with very high confidence" id="99" name="Google Shape;99;p13"/>
          <p:cNvPicPr preferRelativeResize="0"/>
          <p:nvPr/>
        </p:nvPicPr>
        <p:blipFill rotWithShape="1">
          <a:blip r:embed="rId4">
            <a:alphaModFix/>
          </a:blip>
          <a:srcRect b="17274" l="0" r="2" t="35118"/>
          <a:stretch/>
        </p:blipFill>
        <p:spPr>
          <a:xfrm>
            <a:off x="20" y="-6954"/>
            <a:ext cx="4475120" cy="2426373"/>
          </a:xfrm>
          <a:custGeom>
            <a:rect b="b" l="l" r="r" t="t"/>
            <a:pathLst>
              <a:path extrusionOk="0" h="2130473" w="447514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group of people sitting at a table&#10;&#10;Description generated with very high confidence" id="100" name="Google Shape;100;p13"/>
          <p:cNvPicPr preferRelativeResize="0"/>
          <p:nvPr/>
        </p:nvPicPr>
        <p:blipFill rotWithShape="1">
          <a:blip r:embed="rId5">
            <a:alphaModFix/>
          </a:blip>
          <a:srcRect b="10194" l="0" r="3" t="30138"/>
          <a:stretch/>
        </p:blipFill>
        <p:spPr>
          <a:xfrm>
            <a:off x="7431341" y="1"/>
            <a:ext cx="4760659" cy="2426373"/>
          </a:xfrm>
          <a:custGeom>
            <a:rect b="b" l="l" r="r" t="t"/>
            <a:pathLst>
              <a:path extrusionOk="0" h="2130473" w="4760659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group of people looking at the camera&#10;&#10;Description generated with very high confidence" id="101" name="Google Shape;101;p13"/>
          <p:cNvPicPr preferRelativeResize="0"/>
          <p:nvPr/>
        </p:nvPicPr>
        <p:blipFill rotWithShape="1">
          <a:blip r:embed="rId6">
            <a:alphaModFix/>
          </a:blip>
          <a:srcRect b="27199" l="0" r="1" t="0"/>
          <a:stretch/>
        </p:blipFill>
        <p:spPr>
          <a:xfrm>
            <a:off x="7716860" y="4438580"/>
            <a:ext cx="4475140" cy="2419419"/>
          </a:xfrm>
          <a:custGeom>
            <a:rect b="b" l="l" r="r" t="t"/>
            <a:pathLst>
              <a:path extrusionOk="0" h="2174680" w="447514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group of people standing in a room&#10;&#10;Description generated with very high confidence" id="102" name="Google Shape;102;p13"/>
          <p:cNvPicPr preferRelativeResize="0"/>
          <p:nvPr/>
        </p:nvPicPr>
        <p:blipFill rotWithShape="1">
          <a:blip r:embed="rId7">
            <a:alphaModFix/>
          </a:blip>
          <a:srcRect b="27961" l="0" r="-1" t="0"/>
          <a:stretch/>
        </p:blipFill>
        <p:spPr>
          <a:xfrm>
            <a:off x="4039737" y="4438045"/>
            <a:ext cx="4523640" cy="2419953"/>
          </a:xfrm>
          <a:custGeom>
            <a:rect b="b" l="l" r="r" t="t"/>
            <a:pathLst>
              <a:path extrusionOk="0" h="2175160" w="452364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group of people sitting at a table&#10;&#10;Description generated with very high confidence" id="103" name="Google Shape;103;p13"/>
          <p:cNvPicPr preferRelativeResize="0"/>
          <p:nvPr/>
        </p:nvPicPr>
        <p:blipFill rotWithShape="1">
          <a:blip r:embed="rId8">
            <a:alphaModFix/>
          </a:blip>
          <a:srcRect b="530" l="0" r="0" t="33084"/>
          <a:stretch/>
        </p:blipFill>
        <p:spPr>
          <a:xfrm>
            <a:off x="-2" y="4445000"/>
            <a:ext cx="4908824" cy="2419953"/>
          </a:xfrm>
          <a:custGeom>
            <a:rect b="b" l="l" r="r" t="t"/>
            <a:pathLst>
              <a:path extrusionOk="0" h="2175160" w="4908824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 Based Model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8100274" cy="3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 flipH="1">
            <a:off x="7832325" y="1794299"/>
            <a:ext cx="3944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033550" y="1841475"/>
            <a:ext cx="306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Function :-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get_similar_items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15086" r="31088" t="0"/>
          <a:stretch/>
        </p:blipFill>
        <p:spPr>
          <a:xfrm>
            <a:off x="2433575" y="551350"/>
            <a:ext cx="5690100" cy="56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75177" r="543" t="0"/>
          <a:stretch/>
        </p:blipFill>
        <p:spPr>
          <a:xfrm>
            <a:off x="8123675" y="551350"/>
            <a:ext cx="2566675" cy="56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838200" y="411850"/>
            <a:ext cx="105156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Keras Models - Collaborative and Popularity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16250" y="1235550"/>
            <a:ext cx="10870200" cy="5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5" y="1235550"/>
            <a:ext cx="6324199" cy="496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6893800" y="2023375"/>
            <a:ext cx="51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7395175" y="1360738"/>
            <a:ext cx="36348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u="sng">
                <a:latin typeface="Calibri"/>
                <a:ea typeface="Calibri"/>
                <a:cs typeface="Calibri"/>
                <a:sym typeface="Calibri"/>
              </a:rPr>
              <a:t>Steps </a:t>
            </a:r>
            <a:endParaRPr sz="3900" u="sng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map user_id to user vec.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map song_id to song vec.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compute dot products by using above two.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Train embeddings </a:t>
            </a:r>
            <a:r>
              <a:rPr lang="en-US" sz="2150">
                <a:solidFill>
                  <a:srgbClr val="212529"/>
                </a:solidFill>
                <a:highlight>
                  <a:srgbClr val="FFFFFF"/>
                </a:highlight>
              </a:rPr>
              <a:t>via gradient descent using all known user-song pairs.</a:t>
            </a:r>
            <a:endParaRPr sz="34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838200" y="232775"/>
            <a:ext cx="10515600" cy="62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Creation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838200" y="1110175"/>
            <a:ext cx="10515600" cy="50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25" y="1217600"/>
            <a:ext cx="5497124" cy="482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6553575" y="1718950"/>
            <a:ext cx="461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AutoNum type="arabicPeriod"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Collaborative</a:t>
            </a: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 and top n no. of songs recommendations.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6643100" y="3706525"/>
            <a:ext cx="479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Factorization based             song recommendation to user.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 &amp; Conclusion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explain a basic metadata-based model and two popular music recommender approaches: collaborative ﬁltering and content-based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Though they have achieved great success, their drawbacks such as popularity bias and human eﬀorts are obvious.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Moreover, the use of hybrid model would outperform a single model since it incorporates the advantages of both methods. Its complexity is not fully studied yet.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Due to the subjective nature in music and the issues existing in the previous methods, two approaches are proposed.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By considering aﬀective and social information, collaborative-based model and content-based model largely improved the quality of recommendation.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One of the best recommendation engine by Spotify, it uses Collaborative Filtering, NLP and Audio modeling(overcomes cold-start-problem).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265625" y="1186300"/>
            <a:ext cx="3995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VRUSHABH CHAUHAN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MSc. BDA &amp; Data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different types of data interests 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Work Experience.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teaching is awesome.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565679" y="321663"/>
            <a:ext cx="6099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ato Black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 </a:t>
            </a:r>
            <a:r>
              <a:rPr lang="en-US" sz="32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Team Members</a:t>
            </a:r>
            <a:endParaRPr sz="3200">
              <a:solidFill>
                <a:schemeClr val="accent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141300" y="1139350"/>
            <a:ext cx="378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MANISHA BOORLA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M.Sc.(Applied Statistics)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 improve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solving skills.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Experience.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Teaching Part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7922200" y="1093900"/>
            <a:ext cx="42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3. BOREDDY SAI KIRAN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REDDY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B.Tech(ECE)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Exploring new thoughts of  solving.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Experience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way of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teaching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excellent.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1603925" y="3379325"/>
            <a:ext cx="49788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SHUBHAM SHELKE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MSc.  Data Science &amp; BIg Data Analytics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 different data and finding new  insight.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work Experience.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 of teaching ,mentors guidance is excellent.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4959950" y="3379325"/>
            <a:ext cx="34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6451675" y="3263500"/>
            <a:ext cx="413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SUMIT K. SUDALKAR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 engineer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 to work with data and also like to work in fullstack data science.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work Experience.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 of teaching ,mentors guidance is       excellent and my concepts are cleared like crystal.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US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Music Recommender System</a:t>
            </a:r>
            <a:endParaRPr/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Presentation by Team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38200" y="365125"/>
            <a:ext cx="10515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 and Data Preparation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48050" y="1786250"/>
            <a:ext cx="10452600" cy="4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Understanding the Data :-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100"/>
              <a:t>To Build Music Recommendation System, we used the </a:t>
            </a:r>
            <a:r>
              <a:rPr b="1" lang="en-US" sz="2100"/>
              <a:t>Million Songs Dataset</a:t>
            </a:r>
            <a:r>
              <a:rPr lang="en-US" sz="2100"/>
              <a:t>. This Dataset contains five files - </a:t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   </a:t>
            </a:r>
            <a:r>
              <a:rPr b="1" lang="en-US" sz="2100"/>
              <a:t>kaggle_users </a:t>
            </a:r>
            <a:r>
              <a:rPr lang="en-US" sz="2100"/>
              <a:t>- contains the list of user_ids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           </a:t>
            </a:r>
            <a:r>
              <a:rPr b="1" lang="en-US" sz="2100"/>
              <a:t>kaggle_songs</a:t>
            </a:r>
            <a:r>
              <a:rPr lang="en-US" sz="2100"/>
              <a:t> - contains list of song_ids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          </a:t>
            </a:r>
            <a:r>
              <a:rPr b="1" lang="en-US" sz="2100"/>
              <a:t> kaggle_visible_evaluation_triplets</a:t>
            </a:r>
            <a:r>
              <a:rPr lang="en-US" sz="2100"/>
              <a:t> - contains user_id,song_id and freq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           </a:t>
            </a:r>
            <a:r>
              <a:rPr b="1" lang="en-US" sz="2100"/>
              <a:t>unique_tracks - </a:t>
            </a:r>
            <a:r>
              <a:rPr lang="en-US" sz="2100"/>
              <a:t>contains track_id,song_id,artist_name and release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           </a:t>
            </a:r>
            <a:r>
              <a:rPr b="1" lang="en-US" sz="2100"/>
              <a:t>taste_profile_songs_to_tracks</a:t>
            </a:r>
            <a:endParaRPr b="1"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          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492625" y="3348875"/>
            <a:ext cx="113538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Combining the two files i.e., triplets and unique_tracks(over here eval_data and unique_data).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Total record found was 1,450,933. Including unique users(110,000), unique songs(163,206) and unique artists(28,361).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Analysis of Song Popularity, we found “Sehr kosmisch” was most famous song in the data which was streamed by more than 5000 users.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Analysis of Popularity of an Artist, we found “Coldplay” was the most famous artist in the data. Streamed by more than 7000 users.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How much days the most obsessed user can be the fan of a unique song: 2.</a:t>
            </a:r>
            <a:r>
              <a:rPr lang="en-US" sz="2000"/>
              <a:t>2.</a:t>
            </a:r>
            <a:r>
              <a:rPr lang="en-US" sz="2000"/>
              <a:t> </a:t>
            </a:r>
            <a:endParaRPr sz="2000"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25" y="152400"/>
            <a:ext cx="11295975" cy="28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Popularity Based Model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015025" y="1825625"/>
            <a:ext cx="3338700" cy="4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Class -</a:t>
            </a:r>
            <a:endParaRPr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/>
              <a:t>popularity_recommender_py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Functions - </a:t>
            </a:r>
            <a:endParaRPr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/>
              <a:t>create</a:t>
            </a:r>
            <a:endParaRPr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/>
              <a:t>recommend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36"/>
            <a:ext cx="6780050" cy="422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9087875" y="437600"/>
            <a:ext cx="2688900" cy="5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Loading the class into a variable pop_model to create popularity based model.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Later creating a model using train_data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Predictions made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00" y="437600"/>
            <a:ext cx="8457376" cy="56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Collaborative Based Model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8611075" y="1587700"/>
            <a:ext cx="3155700" cy="4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Class - item_similarity_recommender_py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Functions -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/>
              <a:t>init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/>
              <a:t>get_user_items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25" y="1587700"/>
            <a:ext cx="7615300" cy="45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8863500" y="290775"/>
            <a:ext cx="2490300" cy="5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Function -</a:t>
            </a:r>
            <a:endParaRPr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/>
              <a:t>create</a:t>
            </a:r>
            <a:endParaRPr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/>
              <a:t>recommend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25" y="290775"/>
            <a:ext cx="8229599" cy="5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75" y="96300"/>
            <a:ext cx="5750701" cy="34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600" y="96300"/>
            <a:ext cx="6030550" cy="33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30525"/>
            <a:ext cx="5906201" cy="29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