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5" r:id="rId3"/>
    <p:sldId id="296" r:id="rId4"/>
    <p:sldId id="297" r:id="rId5"/>
    <p:sldId id="298" r:id="rId6"/>
    <p:sldId id="299" r:id="rId7"/>
    <p:sldId id="300" r:id="rId8"/>
    <p:sldId id="301" r:id="rId9"/>
    <p:sldId id="302" r:id="rId10"/>
    <p:sldId id="303" r:id="rId11"/>
    <p:sldId id="304" r:id="rId12"/>
    <p:sldId id="306" r:id="rId13"/>
    <p:sldId id="311" r:id="rId14"/>
    <p:sldId id="312" r:id="rId15"/>
    <p:sldId id="313" r:id="rId16"/>
    <p:sldId id="314" r:id="rId17"/>
    <p:sldId id="315" r:id="rId18"/>
    <p:sldId id="316" r:id="rId19"/>
    <p:sldId id="330" r:id="rId20"/>
    <p:sldId id="33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497F0F9-4353-4AB4-BB80-33A233D1486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B15C2-FD57-436F-8174-AEB1BD1DFF15}" type="slidenum">
              <a:rPr lang="en-IN" smtClean="0"/>
              <a:t>‹#›</a:t>
            </a:fld>
            <a:endParaRPr lang="en-IN"/>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9996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97F0F9-4353-4AB4-BB80-33A233D1486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281826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97F0F9-4353-4AB4-BB80-33A233D1486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123167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97F0F9-4353-4AB4-BB80-33A233D14868}"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341785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600" y="4463568"/>
            <a:ext cx="110744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497F0F9-4353-4AB4-BB80-33A233D14868}" type="datetimeFigureOut">
              <a:rPr lang="en-IN" smtClean="0"/>
              <a:t>20-09-2022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3307453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97F0F9-4353-4AB4-BB80-33A233D1486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94157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97F0F9-4353-4AB4-BB80-33A233D14868}"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366143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97F0F9-4353-4AB4-BB80-33A233D14868}"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196454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7F0F9-4353-4AB4-BB80-33A233D14868}"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B15C2-FD57-436F-8174-AEB1BD1DFF15}" type="slidenum">
              <a:rPr lang="en-IN" smtClean="0"/>
              <a:t>‹#›</a:t>
            </a:fld>
            <a:endParaRPr lang="en-IN"/>
          </a:p>
        </p:txBody>
      </p:sp>
    </p:spTree>
    <p:extLst>
      <p:ext uri="{BB962C8B-B14F-4D97-AF65-F5344CB8AC3E}">
        <p14:creationId xmlns:p14="http://schemas.microsoft.com/office/powerpoint/2010/main" val="29533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7F0F9-4353-4AB4-BB80-33A233D1486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B15C2-FD57-436F-8174-AEB1BD1DFF15}" type="slidenum">
              <a:rPr lang="en-IN" smtClean="0"/>
              <a:t>‹#›</a:t>
            </a:fld>
            <a:endParaRPr lang="en-IN"/>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250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497F0F9-4353-4AB4-BB80-33A233D14868}"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B15C2-FD57-436F-8174-AEB1BD1DFF15}" type="slidenum">
              <a:rPr lang="en-IN" smtClean="0"/>
              <a:t>‹#›</a:t>
            </a:fld>
            <a:endParaRPr lang="en-IN"/>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803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4497F0F9-4353-4AB4-BB80-33A233D14868}" type="datetimeFigureOut">
              <a:rPr lang="en-IN" smtClean="0"/>
              <a:t>20-09-2022</a:t>
            </a:fld>
            <a:endParaRPr lang="en-IN"/>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C01B15C2-FD57-436F-8174-AEB1BD1DFF15}" type="slidenum">
              <a:rPr lang="en-IN" smtClean="0"/>
              <a:t>‹#›</a:t>
            </a:fld>
            <a:endParaRPr lang="en-IN"/>
          </a:p>
        </p:txBody>
      </p:sp>
    </p:spTree>
    <p:extLst>
      <p:ext uri="{BB962C8B-B14F-4D97-AF65-F5344CB8AC3E}">
        <p14:creationId xmlns:p14="http://schemas.microsoft.com/office/powerpoint/2010/main" val="1035307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4" Type="http://schemas.openxmlformats.org/officeDocument/2006/relationships/hyperlink" Target="https://docs.pyth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A99EDF-689F-47F5-9EBD-35FD559383F9}"/>
              </a:ext>
            </a:extLst>
          </p:cNvPr>
          <p:cNvSpPr txBox="1"/>
          <p:nvPr/>
        </p:nvSpPr>
        <p:spPr>
          <a:xfrm>
            <a:off x="1443293" y="602877"/>
            <a:ext cx="9168384" cy="5088957"/>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SINHGAD INSTITUTE OF MANAGEMENT</a:t>
            </a:r>
            <a:endParaRPr kumimoji="0" lang="en-IN" sz="2400"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2400" b="1"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                                              PUNE – 411041</a:t>
            </a:r>
            <a:endParaRPr kumimoji="0" lang="en-IN" sz="2400"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MCA-III   </a:t>
            </a:r>
            <a:r>
              <a:rPr kumimoji="0" lang="en-US" sz="2800" b="1" i="0" u="none" strike="noStrike" kern="1200" cap="none" spc="0" normalizeH="0" baseline="0" noProof="0" dirty="0" err="1" smtClean="0">
                <a:ln>
                  <a:noFill/>
                </a:ln>
                <a:solidFill>
                  <a:prstClr val="white"/>
                </a:solidFill>
                <a:effectLst/>
                <a:uLnTx/>
                <a:uFillTx/>
                <a:latin typeface="Times New Roman" panose="02020603050405020304" pitchFamily="18" charset="0"/>
                <a:ea typeface="+mn-ea"/>
                <a:cs typeface="Times New Roman" panose="02020603050405020304" pitchFamily="18" charset="0"/>
              </a:rPr>
              <a:t>Sem</a:t>
            </a:r>
            <a:r>
              <a:rPr kumimoji="0" lang="en-US" sz="2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-VI</a:t>
            </a:r>
            <a:endParaRPr kumimoji="0" lang="en-US"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srgbClr val="002060"/>
              </a:solidFill>
              <a:effectLst/>
              <a:uLnTx/>
              <a:uFillTx/>
              <a:latin typeface="Tw Cen M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Tw Cen MT"/>
                <a:ea typeface="+mn-ea"/>
                <a:cs typeface="+mn-cs"/>
              </a:rPr>
              <a:t>  </a:t>
            </a:r>
            <a:r>
              <a:rPr kumimoji="0" lang="en-US" sz="2800" b="0" i="0" u="none" strike="noStrike" kern="1200" cap="none" spc="0" normalizeH="0" baseline="0" noProof="0" dirty="0" smtClean="0">
                <a:ln>
                  <a:noFill/>
                </a:ln>
                <a:solidFill>
                  <a:prstClr val="white"/>
                </a:solidFill>
                <a:effectLst/>
                <a:uLnTx/>
                <a:uFillTx/>
                <a:latin typeface="Tw Cen MT"/>
                <a:ea typeface="+mn-ea"/>
                <a:cs typeface="+mn-cs"/>
              </a:rPr>
              <a:t>Face Recognition Based Attendance</a:t>
            </a:r>
            <a:r>
              <a:rPr kumimoji="0" lang="en-US" sz="2800" b="0" i="0" u="none" strike="noStrike" kern="1200" cap="none" spc="0" normalizeH="0" noProof="0" dirty="0" smtClean="0">
                <a:ln>
                  <a:noFill/>
                </a:ln>
                <a:solidFill>
                  <a:prstClr val="white"/>
                </a:solidFill>
                <a:effectLst/>
                <a:uLnTx/>
                <a:uFillTx/>
                <a:latin typeface="Tw Cen MT"/>
                <a:ea typeface="+mn-ea"/>
                <a:cs typeface="+mn-cs"/>
              </a:rPr>
              <a:t> System</a:t>
            </a:r>
            <a:endParaRPr kumimoji="0" lang="en-US" sz="3600" b="0" i="0" u="none" strike="noStrike" kern="1200" cap="none" spc="0" normalizeH="0" baseline="0" noProof="0" dirty="0" smtClean="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white"/>
                </a:solidFill>
                <a:effectLst/>
                <a:uLnTx/>
                <a:uFillTx/>
                <a:latin typeface="Tw Cen MT"/>
                <a:ea typeface="+mn-ea"/>
                <a:cs typeface="+mn-cs"/>
              </a:rPr>
              <a:t>                                      (Website)</a:t>
            </a:r>
            <a:endParaRPr kumimoji="0" lang="en-US" sz="2800" b="0" i="0" u="none" strike="noStrike" kern="1200" cap="none" spc="0" normalizeH="0" baseline="0" noProof="0" dirty="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w Cen MT"/>
                <a:ea typeface="+mn-ea"/>
                <a:cs typeface="+mn-cs"/>
              </a:rPr>
              <a:t>           </a:t>
            </a:r>
            <a:r>
              <a:rPr kumimoji="0" lang="en-US" sz="2400" b="0" i="0" u="none" strike="noStrike" kern="1200" cap="none" spc="0" normalizeH="0" baseline="0" noProof="0" dirty="0" smtClean="0">
                <a:ln>
                  <a:noFill/>
                </a:ln>
                <a:solidFill>
                  <a:prstClr val="white"/>
                </a:solidFill>
                <a:effectLst/>
                <a:uLnTx/>
                <a:uFillTx/>
                <a:latin typeface="Tw Cen MT"/>
                <a:ea typeface="+mn-ea"/>
                <a:cs typeface="+mn-cs"/>
              </a:rPr>
              <a:t>                                     </a:t>
            </a:r>
            <a:r>
              <a:rPr kumimoji="0" lang="en-US" sz="2800" b="1" i="0" u="none" strike="noStrike" kern="1200" cap="none" spc="0" normalizeH="0" baseline="0" noProof="0" dirty="0" smtClean="0">
                <a:ln>
                  <a:noFill/>
                </a:ln>
                <a:solidFill>
                  <a:prstClr val="white"/>
                </a:solidFill>
                <a:effectLst/>
                <a:uLnTx/>
                <a:uFillTx/>
                <a:latin typeface="Tw Cen MT"/>
                <a:ea typeface="+mn-ea"/>
                <a:cs typeface="+mn-cs"/>
              </a:rPr>
              <a:t> By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Tw Cen MT"/>
                <a:ea typeface="+mn-ea"/>
                <a:cs typeface="+mn-cs"/>
              </a:rPr>
              <a:t>                         Mr. </a:t>
            </a:r>
            <a:r>
              <a:rPr lang="en-US" sz="2800" b="1" dirty="0" err="1" smtClean="0">
                <a:solidFill>
                  <a:prstClr val="white"/>
                </a:solidFill>
                <a:latin typeface="Tw Cen MT"/>
              </a:rPr>
              <a:t>Vrushabh</a:t>
            </a:r>
            <a:r>
              <a:rPr lang="en-US" sz="2800" b="1" dirty="0" smtClean="0">
                <a:solidFill>
                  <a:prstClr val="white"/>
                </a:solidFill>
                <a:latin typeface="Tw Cen MT"/>
              </a:rPr>
              <a:t> </a:t>
            </a:r>
            <a:r>
              <a:rPr lang="en-US" sz="2800" b="1" dirty="0" err="1" smtClean="0">
                <a:solidFill>
                  <a:prstClr val="white"/>
                </a:solidFill>
                <a:latin typeface="Tw Cen MT"/>
              </a:rPr>
              <a:t>Hanmant</a:t>
            </a:r>
            <a:r>
              <a:rPr lang="en-US" sz="2800" b="1" dirty="0" smtClean="0">
                <a:solidFill>
                  <a:prstClr val="white"/>
                </a:solidFill>
                <a:latin typeface="Tw Cen MT"/>
              </a:rPr>
              <a:t> </a:t>
            </a:r>
            <a:r>
              <a:rPr lang="en-US" sz="2800" b="1" dirty="0" err="1" smtClean="0">
                <a:solidFill>
                  <a:prstClr val="white"/>
                </a:solidFill>
                <a:latin typeface="Tw Cen MT"/>
              </a:rPr>
              <a:t>Lnadage</a:t>
            </a:r>
            <a:r>
              <a:rPr kumimoji="0" lang="en-US" sz="2800" b="1" i="0" u="none" strike="noStrike" kern="1200" cap="none" spc="0" normalizeH="0" baseline="0" noProof="0" dirty="0" smtClean="0">
                <a:ln>
                  <a:noFill/>
                </a:ln>
                <a:solidFill>
                  <a:prstClr val="white"/>
                </a:solidFill>
                <a:effectLst/>
                <a:uLnTx/>
                <a:uFillTx/>
                <a:latin typeface="Tw Cen MT"/>
                <a:ea typeface="+mn-ea"/>
                <a:cs typeface="+mn-cs"/>
              </a:rPr>
              <a:t>  - 353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Tw Cen MT"/>
                <a:ea typeface="+mn-ea"/>
                <a:cs typeface="+mn-cs"/>
              </a:rPr>
              <a:t>                               </a:t>
            </a:r>
            <a:r>
              <a:rPr kumimoji="0" lang="en-US" sz="2800" b="1" i="0" u="none" strike="noStrike" kern="1200" cap="none" spc="0" normalizeH="0" baseline="0" noProof="0" dirty="0" smtClean="0">
                <a:ln>
                  <a:noFill/>
                </a:ln>
                <a:solidFill>
                  <a:prstClr val="white"/>
                </a:solidFill>
                <a:effectLst/>
                <a:uLnTx/>
                <a:uFillTx/>
                <a:latin typeface="Tw Cen MT"/>
                <a:ea typeface="+mn-ea"/>
                <a:cs typeface="+mn-cs"/>
              </a:rPr>
              <a:t>  </a:t>
            </a:r>
            <a:endParaRPr kumimoji="0" lang="en-US" sz="2800" b="1" i="0" u="none" strike="noStrike" kern="1200" cap="none" spc="0" normalizeH="0" baseline="0" noProof="0" dirty="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Tw Cen MT"/>
                <a:ea typeface="+mn-ea"/>
                <a:cs typeface="+mn-cs"/>
              </a:rPr>
              <a:t>                    </a:t>
            </a:r>
            <a:r>
              <a:rPr kumimoji="0" lang="en-US" sz="2800" b="1" i="0" u="none" strike="noStrike" kern="1200" cap="none" spc="0" normalizeH="0" baseline="0" noProof="0" dirty="0" smtClean="0">
                <a:ln>
                  <a:noFill/>
                </a:ln>
                <a:solidFill>
                  <a:prstClr val="white"/>
                </a:solidFill>
                <a:effectLst/>
                <a:uLnTx/>
                <a:uFillTx/>
                <a:latin typeface="Tw Cen MT"/>
                <a:ea typeface="+mn-ea"/>
                <a:cs typeface="+mn-cs"/>
              </a:rPr>
              <a:t>      Guide Name : Prof. Rahul </a:t>
            </a:r>
            <a:r>
              <a:rPr kumimoji="0" lang="en-US" sz="2800" b="1" i="0" u="none" strike="noStrike" kern="1200" cap="none" spc="0" normalizeH="0" baseline="0" noProof="0" dirty="0" err="1" smtClean="0">
                <a:ln>
                  <a:noFill/>
                </a:ln>
                <a:solidFill>
                  <a:prstClr val="white"/>
                </a:solidFill>
                <a:effectLst/>
                <a:uLnTx/>
                <a:uFillTx/>
                <a:latin typeface="Tw Cen MT"/>
                <a:ea typeface="+mn-ea"/>
                <a:cs typeface="+mn-cs"/>
              </a:rPr>
              <a:t>Navle</a:t>
            </a:r>
            <a:endParaRPr kumimoji="0" lang="en-US" sz="2800" b="1" i="0" u="none" strike="noStrike" kern="1200" cap="none" spc="0" normalizeH="0" baseline="0" noProof="0" dirty="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w Cen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a:ea typeface="+mn-ea"/>
                <a:cs typeface="+mn-cs"/>
              </a:rPr>
              <a:t>                                              </a:t>
            </a:r>
            <a:endParaRPr kumimoji="0" lang="en-IN" sz="180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530462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898900" cy="792162"/>
          </a:xfrm>
        </p:spPr>
        <p:txBody>
          <a:bodyPr/>
          <a:lstStyle/>
          <a:p>
            <a:r>
              <a:rPr lang="en-US" dirty="0" smtClean="0"/>
              <a:t>Use Case Diagram</a:t>
            </a:r>
            <a:endParaRPr lang="en-IN" dirty="0"/>
          </a:p>
        </p:txBody>
      </p:sp>
      <p:pic>
        <p:nvPicPr>
          <p:cNvPr id="5" name="Picture 4" descr="C:\Users\HP\Downloads\diagram\use case (1).png"/>
          <p:cNvPicPr/>
          <p:nvPr/>
        </p:nvPicPr>
        <p:blipFill>
          <a:blip r:embed="rId2">
            <a:extLst>
              <a:ext uri="{28A0092B-C50C-407E-A947-70E740481C1C}">
                <a14:useLocalDpi xmlns:a14="http://schemas.microsoft.com/office/drawing/2010/main" val="0"/>
              </a:ext>
            </a:extLst>
          </a:blip>
          <a:srcRect/>
          <a:stretch>
            <a:fillRect/>
          </a:stretch>
        </p:blipFill>
        <p:spPr bwMode="auto">
          <a:xfrm>
            <a:off x="3733800" y="697832"/>
            <a:ext cx="4724400" cy="5690936"/>
          </a:xfrm>
          <a:prstGeom prst="rect">
            <a:avLst/>
          </a:prstGeom>
          <a:noFill/>
          <a:ln>
            <a:noFill/>
          </a:ln>
        </p:spPr>
      </p:pic>
    </p:spTree>
    <p:extLst>
      <p:ext uri="{BB962C8B-B14F-4D97-AF65-F5344CB8AC3E}">
        <p14:creationId xmlns:p14="http://schemas.microsoft.com/office/powerpoint/2010/main" val="4004254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889500" cy="461962"/>
          </a:xfrm>
        </p:spPr>
        <p:txBody>
          <a:bodyPr>
            <a:normAutofit fontScale="90000"/>
          </a:bodyPr>
          <a:lstStyle/>
          <a:p>
            <a:r>
              <a:rPr lang="en-US" dirty="0" smtClean="0"/>
              <a:t>Activity Diagram</a:t>
            </a:r>
            <a:endParaRPr lang="en-IN" dirty="0"/>
          </a:p>
        </p:txBody>
      </p:sp>
      <p:pic>
        <p:nvPicPr>
          <p:cNvPr id="5" name="Picture 4" descr="C:\Users\HP\Downloads\diagram\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4778291" y="409075"/>
            <a:ext cx="2466975" cy="5943599"/>
          </a:xfrm>
          <a:prstGeom prst="rect">
            <a:avLst/>
          </a:prstGeom>
          <a:noFill/>
          <a:ln>
            <a:noFill/>
          </a:ln>
        </p:spPr>
      </p:pic>
    </p:spTree>
    <p:extLst>
      <p:ext uri="{BB962C8B-B14F-4D97-AF65-F5344CB8AC3E}">
        <p14:creationId xmlns:p14="http://schemas.microsoft.com/office/powerpoint/2010/main" val="1173551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2575969"/>
              </p:ext>
            </p:extLst>
          </p:nvPr>
        </p:nvGraphicFramePr>
        <p:xfrm>
          <a:off x="1407696" y="1756611"/>
          <a:ext cx="9384630" cy="4054640"/>
        </p:xfrm>
        <a:graphic>
          <a:graphicData uri="http://schemas.openxmlformats.org/drawingml/2006/table">
            <a:tbl>
              <a:tblPr firstRow="1" firstCol="1" bandRow="1">
                <a:tableStyleId>{5C22544A-7EE6-4342-B048-85BDC9FD1C3A}</a:tableStyleId>
              </a:tblPr>
              <a:tblGrid>
                <a:gridCol w="1901155">
                  <a:extLst>
                    <a:ext uri="{9D8B030D-6E8A-4147-A177-3AD203B41FA5}">
                      <a16:colId xmlns:a16="http://schemas.microsoft.com/office/drawing/2014/main" val="3242648777"/>
                    </a:ext>
                  </a:extLst>
                </a:gridCol>
                <a:gridCol w="2162001">
                  <a:extLst>
                    <a:ext uri="{9D8B030D-6E8A-4147-A177-3AD203B41FA5}">
                      <a16:colId xmlns:a16="http://schemas.microsoft.com/office/drawing/2014/main" val="3642634528"/>
                    </a:ext>
                  </a:extLst>
                </a:gridCol>
                <a:gridCol w="1902131">
                  <a:extLst>
                    <a:ext uri="{9D8B030D-6E8A-4147-A177-3AD203B41FA5}">
                      <a16:colId xmlns:a16="http://schemas.microsoft.com/office/drawing/2014/main" val="1457153453"/>
                    </a:ext>
                  </a:extLst>
                </a:gridCol>
                <a:gridCol w="3419343">
                  <a:extLst>
                    <a:ext uri="{9D8B030D-6E8A-4147-A177-3AD203B41FA5}">
                      <a16:colId xmlns:a16="http://schemas.microsoft.com/office/drawing/2014/main" val="1083843620"/>
                    </a:ext>
                  </a:extLst>
                </a:gridCol>
              </a:tblGrid>
              <a:tr h="810928">
                <a:tc>
                  <a:txBody>
                    <a:bodyPr/>
                    <a:lstStyle/>
                    <a:p>
                      <a:pPr marL="0" marR="0" algn="just">
                        <a:lnSpc>
                          <a:spcPct val="150000"/>
                        </a:lnSpc>
                        <a:spcBef>
                          <a:spcPts val="0"/>
                        </a:spcBef>
                        <a:spcAft>
                          <a:spcPts val="0"/>
                        </a:spcAft>
                      </a:pPr>
                      <a:r>
                        <a:rPr lang="en-IN" sz="1200">
                          <a:effectLst/>
                        </a:rPr>
                        <a:t>Name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Data type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dirty="0">
                          <a:effectLst/>
                        </a:rPr>
                        <a:t>Key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Description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extLst>
                  <a:ext uri="{0D108BD9-81ED-4DB2-BD59-A6C34878D82A}">
                    <a16:rowId xmlns:a16="http://schemas.microsoft.com/office/drawing/2014/main" val="3821178435"/>
                  </a:ext>
                </a:extLst>
              </a:tr>
              <a:tr h="810928">
                <a:tc>
                  <a:txBody>
                    <a:bodyPr/>
                    <a:lstStyle/>
                    <a:p>
                      <a:pPr marL="0" marR="0" algn="just">
                        <a:lnSpc>
                          <a:spcPct val="150000"/>
                        </a:lnSpc>
                        <a:spcBef>
                          <a:spcPts val="0"/>
                        </a:spcBef>
                        <a:spcAft>
                          <a:spcPts val="0"/>
                        </a:spcAft>
                      </a:pPr>
                      <a:r>
                        <a:rPr lang="en-IN" sz="1200">
                          <a:effectLst/>
                        </a:rPr>
                        <a:t>Id</a:t>
                      </a:r>
                      <a:endParaRPr lang="en-US" sz="1100">
                        <a:effectLst/>
                      </a:endParaRPr>
                    </a:p>
                    <a:p>
                      <a:pPr marL="0" marR="0" algn="just">
                        <a:lnSpc>
                          <a:spcPct val="150000"/>
                        </a:lnSpc>
                        <a:spcBef>
                          <a:spcPts val="0"/>
                        </a:spcBef>
                        <a:spcAft>
                          <a:spcPts val="0"/>
                        </a:spcAft>
                      </a:pPr>
                      <a:r>
                        <a:rPr lang="en-IN"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100">
                          <a:effectLst/>
                        </a:rPr>
                        <a:t>Integer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 Not Null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Date of trading day.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extLst>
                  <a:ext uri="{0D108BD9-81ED-4DB2-BD59-A6C34878D82A}">
                    <a16:rowId xmlns:a16="http://schemas.microsoft.com/office/drawing/2014/main" val="2789162989"/>
                  </a:ext>
                </a:extLst>
              </a:tr>
              <a:tr h="810928">
                <a:tc>
                  <a:txBody>
                    <a:bodyPr/>
                    <a:lstStyle/>
                    <a:p>
                      <a:pPr marL="0" marR="0" algn="just">
                        <a:lnSpc>
                          <a:spcPct val="150000"/>
                        </a:lnSpc>
                        <a:spcBef>
                          <a:spcPts val="0"/>
                        </a:spcBef>
                        <a:spcAft>
                          <a:spcPts val="0"/>
                        </a:spcAft>
                      </a:pPr>
                      <a:r>
                        <a:rPr lang="en-IN" sz="1200">
                          <a:effectLst/>
                        </a:rPr>
                        <a:t>Name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Text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Not Null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Highest value of that day.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extLst>
                  <a:ext uri="{0D108BD9-81ED-4DB2-BD59-A6C34878D82A}">
                    <a16:rowId xmlns:a16="http://schemas.microsoft.com/office/drawing/2014/main" val="2292784552"/>
                  </a:ext>
                </a:extLst>
              </a:tr>
              <a:tr h="810928">
                <a:tc>
                  <a:txBody>
                    <a:bodyPr/>
                    <a:lstStyle/>
                    <a:p>
                      <a:pPr marL="0" marR="0" algn="just">
                        <a:lnSpc>
                          <a:spcPct val="150000"/>
                        </a:lnSpc>
                        <a:spcBef>
                          <a:spcPts val="0"/>
                        </a:spcBef>
                        <a:spcAft>
                          <a:spcPts val="0"/>
                        </a:spcAft>
                      </a:pPr>
                      <a:r>
                        <a:rPr lang="en-IN" sz="1200">
                          <a:effectLst/>
                        </a:rPr>
                        <a:t>Date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Date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Not Null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Date of  Present.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extLst>
                  <a:ext uri="{0D108BD9-81ED-4DB2-BD59-A6C34878D82A}">
                    <a16:rowId xmlns:a16="http://schemas.microsoft.com/office/drawing/2014/main" val="2562372782"/>
                  </a:ext>
                </a:extLst>
              </a:tr>
              <a:tr h="810928">
                <a:tc>
                  <a:txBody>
                    <a:bodyPr/>
                    <a:lstStyle/>
                    <a:p>
                      <a:pPr marL="0" marR="0" algn="just">
                        <a:lnSpc>
                          <a:spcPct val="150000"/>
                        </a:lnSpc>
                        <a:spcBef>
                          <a:spcPts val="0"/>
                        </a:spcBef>
                        <a:spcAft>
                          <a:spcPts val="0"/>
                        </a:spcAft>
                      </a:pPr>
                      <a:r>
                        <a:rPr lang="en-IN" sz="1200">
                          <a:effectLst/>
                        </a:rPr>
                        <a:t>Time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Time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a:effectLst/>
                        </a:rPr>
                        <a:t>Not Null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tc>
                  <a:txBody>
                    <a:bodyPr/>
                    <a:lstStyle/>
                    <a:p>
                      <a:pPr marL="0" marR="0" algn="just">
                        <a:lnSpc>
                          <a:spcPct val="150000"/>
                        </a:lnSpc>
                        <a:spcBef>
                          <a:spcPts val="0"/>
                        </a:spcBef>
                        <a:spcAft>
                          <a:spcPts val="0"/>
                        </a:spcAft>
                      </a:pPr>
                      <a:r>
                        <a:rPr lang="en-IN" sz="1200" dirty="0">
                          <a:effectLst/>
                        </a:rPr>
                        <a:t>Time of Present.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tc>
                <a:extLst>
                  <a:ext uri="{0D108BD9-81ED-4DB2-BD59-A6C34878D82A}">
                    <a16:rowId xmlns:a16="http://schemas.microsoft.com/office/drawing/2014/main" val="2383832907"/>
                  </a:ext>
                </a:extLst>
              </a:tr>
            </a:tbl>
          </a:graphicData>
        </a:graphic>
      </p:graphicFrame>
      <p:sp>
        <p:nvSpPr>
          <p:cNvPr id="4" name="Rectangle 1"/>
          <p:cNvSpPr>
            <a:spLocks noGrp="1" noChangeArrowheads="1"/>
          </p:cNvSpPr>
          <p:nvPr>
            <p:ph type="title"/>
          </p:nvPr>
        </p:nvSpPr>
        <p:spPr bwMode="auto">
          <a:xfrm>
            <a:off x="609600" y="274638"/>
            <a:ext cx="5588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Data Table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06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835400" cy="627062"/>
          </a:xfrm>
        </p:spPr>
        <p:txBody>
          <a:bodyPr>
            <a:normAutofit fontScale="90000"/>
          </a:bodyPr>
          <a:lstStyle/>
          <a:p>
            <a:r>
              <a:rPr lang="en-US" dirty="0" smtClean="0"/>
              <a:t>Data Dictionary</a:t>
            </a:r>
            <a:endParaRPr lang="en-IN" dirty="0"/>
          </a:p>
        </p:txBody>
      </p:sp>
      <p:sp>
        <p:nvSpPr>
          <p:cNvPr id="3" name="Content Placeholder 2"/>
          <p:cNvSpPr>
            <a:spLocks noGrp="1"/>
          </p:cNvSpPr>
          <p:nvPr>
            <p:ph idx="1"/>
          </p:nvPr>
        </p:nvSpPr>
        <p:spPr>
          <a:xfrm>
            <a:off x="609600" y="901699"/>
            <a:ext cx="10972800" cy="5224465"/>
          </a:xfrm>
        </p:spPr>
        <p:txBody>
          <a:bodyPr>
            <a:normAutofit fontScale="92500" lnSpcReduction="20000"/>
          </a:bodyPr>
          <a:lstStyle/>
          <a:p>
            <a:pPr marL="0" indent="0">
              <a:buNone/>
            </a:pPr>
            <a:r>
              <a:rPr lang="en-US" b="1" dirty="0" smtClean="0"/>
              <a:t>1.Id</a:t>
            </a:r>
            <a:r>
              <a:rPr lang="en-US" dirty="0"/>
              <a:t> </a:t>
            </a:r>
          </a:p>
          <a:p>
            <a:pPr marL="0" indent="0">
              <a:buNone/>
            </a:pPr>
            <a:r>
              <a:rPr lang="en-US" dirty="0"/>
              <a:t>ID is identification number of Employee which is taken by slicing first four-digits of employee image data provided by user. Datatype of date is INTEGER.</a:t>
            </a:r>
          </a:p>
          <a:p>
            <a:pPr marL="0" indent="0">
              <a:buNone/>
            </a:pPr>
            <a:r>
              <a:rPr lang="en-US" dirty="0"/>
              <a:t> </a:t>
            </a:r>
          </a:p>
          <a:p>
            <a:pPr marL="0" indent="0">
              <a:buNone/>
            </a:pPr>
            <a:r>
              <a:rPr lang="en-US" b="1" dirty="0"/>
              <a:t>2. </a:t>
            </a:r>
            <a:r>
              <a:rPr lang="en-US" b="1" dirty="0" smtClean="0"/>
              <a:t>Name</a:t>
            </a:r>
            <a:r>
              <a:rPr lang="en-US" dirty="0"/>
              <a:t> </a:t>
            </a:r>
          </a:p>
          <a:p>
            <a:pPr marL="0" indent="0">
              <a:buNone/>
            </a:pPr>
            <a:r>
              <a:rPr lang="en-US" dirty="0"/>
              <a:t>Name is name of Employee which is taken by slicing from fifth character from name of employee image data provided by user. Datatype of date is TEXT.</a:t>
            </a:r>
          </a:p>
          <a:p>
            <a:pPr marL="0" indent="0">
              <a:buNone/>
            </a:pPr>
            <a:r>
              <a:rPr lang="en-US" b="1" dirty="0"/>
              <a:t> </a:t>
            </a:r>
            <a:endParaRPr lang="en-US" dirty="0"/>
          </a:p>
          <a:p>
            <a:pPr marL="0" indent="0">
              <a:buNone/>
            </a:pPr>
            <a:r>
              <a:rPr lang="en-US" b="1" dirty="0"/>
              <a:t> </a:t>
            </a:r>
            <a:endParaRPr lang="en-US" dirty="0"/>
          </a:p>
          <a:p>
            <a:pPr marL="0" indent="0">
              <a:buNone/>
            </a:pPr>
            <a:r>
              <a:rPr lang="en-US" b="1" dirty="0"/>
              <a:t>3. Date </a:t>
            </a:r>
            <a:r>
              <a:rPr lang="en-US" dirty="0"/>
              <a:t> </a:t>
            </a:r>
          </a:p>
          <a:p>
            <a:pPr marL="0" indent="0">
              <a:buNone/>
            </a:pPr>
            <a:r>
              <a:rPr lang="en-US" dirty="0"/>
              <a:t>Date is date on which presence of employee recorded. Datatype of date is DATE</a:t>
            </a:r>
          </a:p>
          <a:p>
            <a:pPr marL="0" indent="0">
              <a:buNone/>
            </a:pPr>
            <a:r>
              <a:rPr lang="en-US" dirty="0"/>
              <a:t> </a:t>
            </a:r>
          </a:p>
          <a:p>
            <a:pPr marL="0" indent="0">
              <a:buNone/>
            </a:pPr>
            <a:r>
              <a:rPr lang="en-US" b="1" dirty="0"/>
              <a:t>4.Time</a:t>
            </a:r>
            <a:endParaRPr lang="en-US" dirty="0"/>
          </a:p>
          <a:p>
            <a:pPr marL="0" indent="0">
              <a:buNone/>
            </a:pPr>
            <a:r>
              <a:rPr lang="en-US" dirty="0"/>
              <a:t>Time is time on which presence of employee recorded. Datatype of date is TIME.</a:t>
            </a:r>
          </a:p>
          <a:p>
            <a:pPr marL="0" indent="0">
              <a:buNone/>
            </a:pPr>
            <a:r>
              <a:rPr lang="en-US" b="1" dirty="0"/>
              <a:t> </a:t>
            </a:r>
            <a:endParaRPr lang="en-US" dirty="0"/>
          </a:p>
          <a:p>
            <a:pPr marL="0" indent="0">
              <a:buNone/>
            </a:pPr>
            <a:endParaRPr lang="en-IN" dirty="0"/>
          </a:p>
        </p:txBody>
      </p:sp>
    </p:spTree>
    <p:extLst>
      <p:ext uri="{BB962C8B-B14F-4D97-AF65-F5344CB8AC3E}">
        <p14:creationId xmlns:p14="http://schemas.microsoft.com/office/powerpoint/2010/main" val="3073148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7095" y="387065"/>
            <a:ext cx="6223000" cy="881062"/>
          </a:xfrm>
        </p:spPr>
        <p:txBody>
          <a:bodyPr>
            <a:normAutofit fontScale="90000"/>
          </a:bodyPr>
          <a:lstStyle/>
          <a:p>
            <a:r>
              <a:rPr lang="en-US" dirty="0" smtClean="0"/>
              <a:t>Input / Output Screens</a:t>
            </a:r>
            <a:r>
              <a:rPr lang="en-IN" dirty="0"/>
              <a:t/>
            </a:r>
            <a:br>
              <a:rPr lang="en-IN" dirty="0"/>
            </a:br>
            <a:r>
              <a:rPr lang="en-IN" dirty="0" smtClean="0"/>
              <a:t>Home </a:t>
            </a:r>
            <a:endParaRPr lang="en-IN" dirty="0"/>
          </a:p>
        </p:txBody>
      </p:sp>
      <p:pic>
        <p:nvPicPr>
          <p:cNvPr id="5" name="Picture 4" descr="C:\Users\HP\Desktop\face detection\fr home.png"/>
          <p:cNvPicPr/>
          <p:nvPr/>
        </p:nvPicPr>
        <p:blipFill>
          <a:blip r:embed="rId2">
            <a:extLst>
              <a:ext uri="{28A0092B-C50C-407E-A947-70E740481C1C}">
                <a14:useLocalDpi xmlns:a14="http://schemas.microsoft.com/office/drawing/2010/main" val="0"/>
              </a:ext>
            </a:extLst>
          </a:blip>
          <a:srcRect/>
          <a:stretch>
            <a:fillRect/>
          </a:stretch>
        </p:blipFill>
        <p:spPr bwMode="auto">
          <a:xfrm>
            <a:off x="3124517" y="1866900"/>
            <a:ext cx="5942965" cy="3124200"/>
          </a:xfrm>
          <a:prstGeom prst="rect">
            <a:avLst/>
          </a:prstGeom>
          <a:noFill/>
          <a:ln>
            <a:noFill/>
          </a:ln>
        </p:spPr>
      </p:pic>
    </p:spTree>
    <p:extLst>
      <p:ext uri="{BB962C8B-B14F-4D97-AF65-F5344CB8AC3E}">
        <p14:creationId xmlns:p14="http://schemas.microsoft.com/office/powerpoint/2010/main" val="3428069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5" name="Rectangle 4"/>
          <p:cNvSpPr/>
          <p:nvPr/>
        </p:nvSpPr>
        <p:spPr>
          <a:xfrm>
            <a:off x="512762" y="537229"/>
            <a:ext cx="1517147"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Mangal" panose="02040503050203030202" pitchFamily="18" charset="0"/>
              </a:rPr>
              <a:t>Face Detected</a:t>
            </a:r>
            <a:endParaRPr lang="en-US" dirty="0"/>
          </a:p>
        </p:txBody>
      </p:sp>
      <p:pic>
        <p:nvPicPr>
          <p:cNvPr id="6" name="Picture 5" descr="C:\Users\HP\Desktop\face detection\fr detected1.pn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58315"/>
            <a:ext cx="5943600" cy="3341370"/>
          </a:xfrm>
          <a:prstGeom prst="rect">
            <a:avLst/>
          </a:prstGeom>
          <a:noFill/>
          <a:ln>
            <a:noFill/>
          </a:ln>
        </p:spPr>
      </p:pic>
    </p:spTree>
    <p:extLst>
      <p:ext uri="{BB962C8B-B14F-4D97-AF65-F5344CB8AC3E}">
        <p14:creationId xmlns:p14="http://schemas.microsoft.com/office/powerpoint/2010/main" val="299204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505200" cy="601662"/>
          </a:xfrm>
        </p:spPr>
        <p:txBody>
          <a:bodyPr>
            <a:normAutofit fontScale="90000"/>
          </a:bodyPr>
          <a:lstStyle/>
          <a:p>
            <a:r>
              <a:rPr lang="en-US" dirty="0"/>
              <a:t>Attendance Mark</a:t>
            </a:r>
            <a:endParaRPr lang="en-IN" dirty="0"/>
          </a:p>
        </p:txBody>
      </p:sp>
      <p:pic>
        <p:nvPicPr>
          <p:cNvPr id="4" name="Picture 3"/>
          <p:cNvPicPr/>
          <p:nvPr/>
        </p:nvPicPr>
        <p:blipFill>
          <a:blip r:embed="rId2"/>
          <a:stretch>
            <a:fillRect/>
          </a:stretch>
        </p:blipFill>
        <p:spPr>
          <a:xfrm>
            <a:off x="3124200" y="2047073"/>
            <a:ext cx="5943600" cy="3341370"/>
          </a:xfrm>
          <a:prstGeom prst="rect">
            <a:avLst/>
          </a:prstGeom>
        </p:spPr>
      </p:pic>
    </p:spTree>
    <p:extLst>
      <p:ext uri="{BB962C8B-B14F-4D97-AF65-F5344CB8AC3E}">
        <p14:creationId xmlns:p14="http://schemas.microsoft.com/office/powerpoint/2010/main" val="2731414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517232" cy="576262"/>
          </a:xfrm>
        </p:spPr>
        <p:txBody>
          <a:bodyPr>
            <a:normAutofit fontScale="90000"/>
          </a:bodyPr>
          <a:lstStyle/>
          <a:p>
            <a:r>
              <a:rPr lang="en-US" dirty="0"/>
              <a:t>Attendance </a:t>
            </a:r>
            <a:r>
              <a:rPr lang="en-US" dirty="0" smtClean="0"/>
              <a:t>Report</a:t>
            </a:r>
            <a:endParaRPr lang="en-IN" dirty="0"/>
          </a:p>
        </p:txBody>
      </p:sp>
      <p:pic>
        <p:nvPicPr>
          <p:cNvPr id="5" name="Picture 4" descr="C:\Users\HP\Desktop\face detection\fr attendence report.png"/>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58315"/>
            <a:ext cx="5943600" cy="3341370"/>
          </a:xfrm>
          <a:prstGeom prst="rect">
            <a:avLst/>
          </a:prstGeom>
          <a:noFill/>
          <a:ln>
            <a:noFill/>
          </a:ln>
        </p:spPr>
      </p:pic>
    </p:spTree>
    <p:extLst>
      <p:ext uri="{BB962C8B-B14F-4D97-AF65-F5344CB8AC3E}">
        <p14:creationId xmlns:p14="http://schemas.microsoft.com/office/powerpoint/2010/main" val="2506827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3594100" cy="699920"/>
          </a:xfrm>
        </p:spPr>
        <p:txBody>
          <a:bodyPr>
            <a:normAutofit/>
          </a:bodyPr>
          <a:lstStyle/>
          <a:p>
            <a:r>
              <a:rPr lang="en-IN" dirty="0" smtClean="0"/>
              <a:t>Image Upload</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024062"/>
            <a:ext cx="5943600" cy="2809875"/>
          </a:xfrm>
          <a:prstGeom prst="rect">
            <a:avLst/>
          </a:prstGeom>
          <a:noFill/>
          <a:ln>
            <a:noFill/>
          </a:ln>
        </p:spPr>
      </p:pic>
    </p:spTree>
    <p:extLst>
      <p:ext uri="{BB962C8B-B14F-4D97-AF65-F5344CB8AC3E}">
        <p14:creationId xmlns:p14="http://schemas.microsoft.com/office/powerpoint/2010/main" val="1801219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Bibliography</a:t>
            </a:r>
            <a:endParaRPr lang="en-IN" dirty="0"/>
          </a:p>
        </p:txBody>
      </p:sp>
      <p:sp>
        <p:nvSpPr>
          <p:cNvPr id="3" name="Content Placeholder 2"/>
          <p:cNvSpPr>
            <a:spLocks noGrp="1"/>
          </p:cNvSpPr>
          <p:nvPr>
            <p:ph idx="1"/>
          </p:nvPr>
        </p:nvSpPr>
        <p:spPr>
          <a:xfrm>
            <a:off x="609600" y="1600201"/>
            <a:ext cx="8382000" cy="4525963"/>
          </a:xfrm>
        </p:spPr>
        <p:txBody>
          <a:bodyPr>
            <a:normAutofit fontScale="92500" lnSpcReduction="20000"/>
          </a:bodyPr>
          <a:lstStyle/>
          <a:p>
            <a:r>
              <a:rPr lang="en-US" b="1" dirty="0"/>
              <a:t>Limitations</a:t>
            </a:r>
            <a:endParaRPr lang="en-US" dirty="0"/>
          </a:p>
          <a:p>
            <a:r>
              <a:rPr lang="en-IN" dirty="0"/>
              <a:t>1. This application can’t differ between photo and actual person.</a:t>
            </a:r>
            <a:endParaRPr lang="en-US" dirty="0"/>
          </a:p>
          <a:p>
            <a:r>
              <a:rPr lang="en-IN" dirty="0"/>
              <a:t>2. There is no any alternative method provided when it fails.</a:t>
            </a:r>
            <a:endParaRPr lang="en-US" dirty="0"/>
          </a:p>
          <a:p>
            <a:r>
              <a:rPr lang="en-US" dirty="0"/>
              <a:t> </a:t>
            </a:r>
          </a:p>
          <a:p>
            <a:r>
              <a:rPr lang="en-US" dirty="0"/>
              <a:t> </a:t>
            </a:r>
          </a:p>
          <a:p>
            <a:r>
              <a:rPr lang="en-US" b="1" dirty="0"/>
              <a:t>Bibliography</a:t>
            </a:r>
            <a:endParaRPr lang="en-US" dirty="0"/>
          </a:p>
          <a:p>
            <a:r>
              <a:rPr lang="en-IN" b="1" dirty="0"/>
              <a:t>1. </a:t>
            </a:r>
            <a:r>
              <a:rPr lang="en-IN" b="1" u="sng" dirty="0">
                <a:hlinkClick r:id="rId2"/>
              </a:rPr>
              <a:t>www.stackoverflow.com</a:t>
            </a:r>
            <a:endParaRPr lang="en-US" dirty="0"/>
          </a:p>
          <a:p>
            <a:r>
              <a:rPr lang="en-IN" b="1" dirty="0"/>
              <a:t>2. </a:t>
            </a:r>
            <a:r>
              <a:rPr lang="en-IN" b="1" u="sng" dirty="0">
                <a:hlinkClick r:id="rId3"/>
              </a:rPr>
              <a:t>www.w3schools.com</a:t>
            </a:r>
            <a:endParaRPr lang="en-US" dirty="0"/>
          </a:p>
          <a:p>
            <a:r>
              <a:rPr lang="en-IN" b="1" dirty="0"/>
              <a:t>3. </a:t>
            </a:r>
            <a:r>
              <a:rPr lang="en-IN" b="1" u="sng" dirty="0">
                <a:hlinkClick r:id="rId4"/>
              </a:rPr>
              <a:t>https://docs.python.org</a:t>
            </a:r>
            <a:endParaRPr lang="en-US" dirty="0"/>
          </a:p>
          <a:p>
            <a:r>
              <a:rPr lang="en-IN" b="1" dirty="0"/>
              <a:t>4. </a:t>
            </a:r>
            <a:r>
              <a:rPr lang="en-US" b="1" dirty="0"/>
              <a:t>https://docs.streamlit.io</a:t>
            </a:r>
            <a:endParaRPr lang="en-US" dirty="0"/>
          </a:p>
          <a:p>
            <a:r>
              <a:rPr lang="en-US" b="1" dirty="0"/>
              <a:t>5</a:t>
            </a:r>
            <a:r>
              <a:rPr lang="en-IN" b="1" u="sng" dirty="0"/>
              <a:t>.https://www.youtube.com</a:t>
            </a:r>
            <a:endParaRPr lang="en-US" dirty="0"/>
          </a:p>
          <a:p>
            <a:r>
              <a:rPr lang="en-US" b="1" dirty="0"/>
              <a:t> </a:t>
            </a:r>
            <a:endParaRPr lang="en-US" dirty="0"/>
          </a:p>
          <a:p>
            <a:pPr marL="0" indent="0">
              <a:buNone/>
            </a:pPr>
            <a:r>
              <a:rPr lang="en-IN" b="1" dirty="0"/>
              <a:t> </a:t>
            </a:r>
            <a:endParaRPr lang="en-IN" dirty="0"/>
          </a:p>
        </p:txBody>
      </p:sp>
    </p:spTree>
    <p:extLst>
      <p:ext uri="{BB962C8B-B14F-4D97-AF65-F5344CB8AC3E}">
        <p14:creationId xmlns:p14="http://schemas.microsoft.com/office/powerpoint/2010/main" val="64003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4900" dirty="0"/>
              <a:t>Introduction:</a:t>
            </a:r>
            <a:endParaRPr lang="en-US" dirty="0"/>
          </a:p>
        </p:txBody>
      </p:sp>
      <p:sp>
        <p:nvSpPr>
          <p:cNvPr id="3" name="Content Placeholder 2"/>
          <p:cNvSpPr>
            <a:spLocks noGrp="1"/>
          </p:cNvSpPr>
          <p:nvPr>
            <p:ph idx="1"/>
          </p:nvPr>
        </p:nvSpPr>
        <p:spPr>
          <a:xfrm>
            <a:off x="609600" y="1417638"/>
            <a:ext cx="10972800" cy="4525963"/>
          </a:xfrm>
        </p:spPr>
        <p:txBody>
          <a:bodyPr/>
          <a:lstStyle/>
          <a:p>
            <a:pPr marL="0" indent="0">
              <a:buNone/>
            </a:pPr>
            <a:endParaRPr lang="en-IN" dirty="0"/>
          </a:p>
          <a:p>
            <a:pPr marL="0" indent="0">
              <a:buNone/>
            </a:pPr>
            <a:r>
              <a:rPr lang="en-IN" dirty="0" smtClean="0"/>
              <a:t> </a:t>
            </a:r>
            <a:r>
              <a:rPr lang="en-US" sz="2800" dirty="0"/>
              <a:t>For every organization, today attendance is the most important thing to record the presence of employee. The presence of employee in an organization is a sign that the person is carrying out their obligations to come to the agency or organization. Usually, attendance is done manually. It can be signed or called one by one. We can use face recognition to record attendance from everyone. In this face recognition, many algorithms are performed to detect face of employee. The system can recognize a person's face and record attendance from that person so that attendance activities are more efficient and faster</a:t>
            </a:r>
            <a:endParaRPr lang="en-IN" sz="3600" dirty="0"/>
          </a:p>
          <a:p>
            <a:pPr marL="0" indent="0">
              <a:buNone/>
            </a:pPr>
            <a:endParaRPr lang="en-US" sz="3200" dirty="0"/>
          </a:p>
        </p:txBody>
      </p:sp>
    </p:spTree>
    <p:extLst>
      <p:ext uri="{BB962C8B-B14F-4D97-AF65-F5344CB8AC3E}">
        <p14:creationId xmlns:p14="http://schemas.microsoft.com/office/powerpoint/2010/main" val="3560957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8300" y="2941638"/>
            <a:ext cx="10972800" cy="1143000"/>
          </a:xfrm>
        </p:spPr>
        <p:txBody>
          <a:bodyPr>
            <a:noAutofit/>
          </a:bodyPr>
          <a:lstStyle/>
          <a:p>
            <a:r>
              <a:rPr lang="en-US" sz="9600" dirty="0" smtClean="0"/>
              <a:t>Thank You…!</a:t>
            </a:r>
            <a:endParaRPr lang="en-IN" sz="9600" dirty="0"/>
          </a:p>
        </p:txBody>
      </p:sp>
    </p:spTree>
    <p:extLst>
      <p:ext uri="{BB962C8B-B14F-4D97-AF65-F5344CB8AC3E}">
        <p14:creationId xmlns:p14="http://schemas.microsoft.com/office/powerpoint/2010/main" val="166589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765CF-896E-477A-957B-2F376352E61B}"/>
              </a:ext>
            </a:extLst>
          </p:cNvPr>
          <p:cNvSpPr txBox="1"/>
          <p:nvPr/>
        </p:nvSpPr>
        <p:spPr>
          <a:xfrm>
            <a:off x="573364" y="835396"/>
            <a:ext cx="11045271" cy="4524315"/>
          </a:xfrm>
          <a:prstGeom prst="rect">
            <a:avLst/>
          </a:prstGeom>
          <a:noFill/>
        </p:spPr>
        <p:txBody>
          <a:bodyPr wrap="square">
            <a:spAutoFit/>
          </a:bodyPr>
          <a:lstStyle/>
          <a:p>
            <a:pPr lvl="1"/>
            <a:r>
              <a:rPr kumimoji="0" lang="en-US" sz="28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r>
              <a:rPr lang="en-IN" sz="3200" b="1" dirty="0"/>
              <a:t>Existing System and Need for </a:t>
            </a:r>
            <a:r>
              <a:rPr lang="en-IN" sz="3200" b="1" dirty="0" smtClean="0"/>
              <a:t>System</a:t>
            </a:r>
          </a:p>
          <a:p>
            <a:pPr lvl="1"/>
            <a:endParaRPr lang="en-US" sz="3200" b="1" dirty="0"/>
          </a:p>
          <a:p>
            <a:r>
              <a:rPr lang="en-US" sz="2800" dirty="0"/>
              <a:t>Speaking about manual attendance systems, these are traditional systems that require employees to fill in their attendance sheets manually. These are generally used by small scale companies where there is less number of employees. However, such attendance systems require fair and consistent execution. Besides, HR managers face enormous pressure when it comes to collecting details about employees’ working hours with these systems. For better understanding, let’s have a look at the pros and cons of such a system. </a:t>
            </a:r>
            <a:endParaRPr lang="en-US" sz="2400" dirty="0"/>
          </a:p>
        </p:txBody>
      </p:sp>
    </p:spTree>
    <p:extLst>
      <p:ext uri="{BB962C8B-B14F-4D97-AF65-F5344CB8AC3E}">
        <p14:creationId xmlns:p14="http://schemas.microsoft.com/office/powerpoint/2010/main" val="4076630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EBF623-CEF4-448D-811D-163922644804}"/>
              </a:ext>
            </a:extLst>
          </p:cNvPr>
          <p:cNvSpPr txBox="1"/>
          <p:nvPr/>
        </p:nvSpPr>
        <p:spPr>
          <a:xfrm>
            <a:off x="771719" y="305911"/>
            <a:ext cx="10417649" cy="5650842"/>
          </a:xfrm>
          <a:prstGeom prst="rect">
            <a:avLst/>
          </a:prstGeom>
          <a:gradFill>
            <a:gsLst>
              <a:gs pos="0">
                <a:schemeClr val="bg2">
                  <a:tint val="83000"/>
                  <a:shade val="97000"/>
                  <a:satMod val="230000"/>
                </a:schemeClr>
              </a:gs>
              <a:gs pos="0">
                <a:schemeClr val="bg2">
                  <a:shade val="35000"/>
                  <a:satMod val="250000"/>
                </a:schemeClr>
              </a:gs>
            </a:gsLst>
            <a:path path="circle">
              <a:fillToRect l="15000" t="50000" r="85000" b="60000"/>
            </a:path>
          </a:grad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2400" b="0" i="0" u="none" strike="noStrike" kern="1200" cap="none" spc="1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Operating </a:t>
            </a:r>
            <a:r>
              <a:rPr kumimoji="0" lang="en-IN" sz="2400" b="1" i="0" u="none" strike="noStrike" kern="1200" cap="none" spc="0" normalizeH="0" baseline="0" noProof="0" dirty="0" smtClean="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Environment- </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400" b="0" i="0" u="none" strike="noStrike" kern="1200" cap="none" spc="0" normalizeH="0" baseline="0" noProof="0" dirty="0" smtClean="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Hardware </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Processor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Core I7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RAM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8GB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ram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Hard disk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driver    :  256GB SSD</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Keyboard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104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keys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Mouse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Logitech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Mouse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Monitor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Laptop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Display Type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LCD</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Software:</a:t>
            </a: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Operating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System    :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Windows 10 (Home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Basic</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Designing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Tool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Pycharm</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Frontend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IN" sz="2400" b="0" i="0" u="none" strike="noStrike" kern="1200" cap="none" spc="0" normalizeH="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Python</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Streamlit</a:t>
            </a:r>
            <a:r>
              <a:rPr kumimoji="0" lang="en-IN" sz="2400" b="0" i="0" u="none" strike="noStrike" kern="1200" cap="none" spc="0" normalizeH="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Framework</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Backend                   : </a:t>
            </a:r>
            <a:r>
              <a:rPr kumimoji="0" lang="en-IN" sz="24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sqlite</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ts val="165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25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Advantages:</a:t>
            </a:r>
            <a:endParaRPr lang="en-US" sz="4400" dirty="0"/>
          </a:p>
        </p:txBody>
      </p:sp>
      <p:sp>
        <p:nvSpPr>
          <p:cNvPr id="3" name="Content Placeholder 2"/>
          <p:cNvSpPr>
            <a:spLocks noGrp="1"/>
          </p:cNvSpPr>
          <p:nvPr>
            <p:ph idx="1"/>
          </p:nvPr>
        </p:nvSpPr>
        <p:spPr/>
        <p:txBody>
          <a:bodyPr>
            <a:normAutofit fontScale="92500" lnSpcReduction="20000"/>
          </a:bodyPr>
          <a:lstStyle/>
          <a:p>
            <a:pPr marL="0" indent="0">
              <a:lnSpc>
                <a:spcPct val="110000"/>
              </a:lnSpc>
              <a:buNone/>
            </a:pPr>
            <a:r>
              <a:rPr lang="en-IN" dirty="0" smtClean="0"/>
              <a:t> </a:t>
            </a:r>
            <a:endParaRPr lang="en-IN" dirty="0"/>
          </a:p>
          <a:p>
            <a:pPr>
              <a:lnSpc>
                <a:spcPct val="110000"/>
              </a:lnSpc>
              <a:buFont typeface="Wingdings" pitchFamily="2" charset="2"/>
              <a:buChar char="Ø"/>
            </a:pPr>
            <a:r>
              <a:rPr lang="en-IN" dirty="0"/>
              <a:t>       </a:t>
            </a:r>
            <a:r>
              <a:rPr lang="en-IN" dirty="0" smtClean="0"/>
              <a:t>  </a:t>
            </a:r>
            <a:r>
              <a:rPr lang="en-US" dirty="0"/>
              <a:t>Easy to </a:t>
            </a:r>
            <a:r>
              <a:rPr lang="en-US" dirty="0" smtClean="0"/>
              <a:t>operate</a:t>
            </a:r>
            <a:r>
              <a:rPr lang="en-IN" b="1" dirty="0" smtClean="0"/>
              <a:t>.</a:t>
            </a:r>
            <a:endParaRPr lang="en-IN" b="1" dirty="0"/>
          </a:p>
          <a:p>
            <a:pPr>
              <a:lnSpc>
                <a:spcPct val="110000"/>
              </a:lnSpc>
              <a:buFont typeface="Wingdings" pitchFamily="2" charset="2"/>
              <a:buChar char="Ø"/>
            </a:pPr>
            <a:endParaRPr lang="en-IN" b="1" dirty="0"/>
          </a:p>
          <a:p>
            <a:pPr>
              <a:lnSpc>
                <a:spcPct val="110000"/>
              </a:lnSpc>
              <a:buFont typeface="Wingdings" pitchFamily="2" charset="2"/>
              <a:buChar char="Ø"/>
            </a:pPr>
            <a:r>
              <a:rPr lang="en-IN" b="1" dirty="0"/>
              <a:t>        </a:t>
            </a:r>
            <a:r>
              <a:rPr lang="en-IN" b="1" dirty="0" smtClean="0"/>
              <a:t> </a:t>
            </a:r>
            <a:r>
              <a:rPr lang="en-US" dirty="0"/>
              <a:t>Quick access </a:t>
            </a:r>
            <a:r>
              <a:rPr lang="en-US" dirty="0" smtClean="0"/>
              <a:t>to records</a:t>
            </a:r>
            <a:r>
              <a:rPr lang="en-IN" b="1" dirty="0" smtClean="0"/>
              <a:t>.</a:t>
            </a:r>
            <a:endParaRPr lang="en-IN" b="1" dirty="0"/>
          </a:p>
          <a:p>
            <a:pPr>
              <a:lnSpc>
                <a:spcPct val="110000"/>
              </a:lnSpc>
              <a:buFont typeface="Wingdings" pitchFamily="2" charset="2"/>
              <a:buChar char="Ø"/>
            </a:pPr>
            <a:endParaRPr lang="en-IN" b="1" dirty="0"/>
          </a:p>
          <a:p>
            <a:pPr>
              <a:lnSpc>
                <a:spcPct val="110000"/>
              </a:lnSpc>
              <a:buFont typeface="Wingdings" pitchFamily="2" charset="2"/>
              <a:buChar char="Ø"/>
            </a:pPr>
            <a:r>
              <a:rPr lang="en-IN" b="1" dirty="0"/>
              <a:t>         </a:t>
            </a:r>
            <a:r>
              <a:rPr lang="en-US" dirty="0"/>
              <a:t>Display records of selected date</a:t>
            </a:r>
            <a:r>
              <a:rPr lang="en-IN" b="1" dirty="0" smtClean="0"/>
              <a:t>.</a:t>
            </a:r>
            <a:endParaRPr lang="en-IN" b="1" dirty="0"/>
          </a:p>
          <a:p>
            <a:pPr>
              <a:lnSpc>
                <a:spcPct val="110000"/>
              </a:lnSpc>
              <a:buFont typeface="Wingdings" pitchFamily="2" charset="2"/>
              <a:buChar char="Ø"/>
            </a:pPr>
            <a:endParaRPr lang="en-IN" b="1" dirty="0"/>
          </a:p>
          <a:p>
            <a:pPr>
              <a:lnSpc>
                <a:spcPct val="110000"/>
              </a:lnSpc>
              <a:buFont typeface="Wingdings" pitchFamily="2" charset="2"/>
              <a:buChar char="Ø"/>
            </a:pPr>
            <a:r>
              <a:rPr lang="en-IN" b="1" dirty="0"/>
              <a:t>         </a:t>
            </a:r>
            <a:r>
              <a:rPr lang="en-US" dirty="0"/>
              <a:t>Less time consuming</a:t>
            </a:r>
            <a:r>
              <a:rPr lang="en-IN" b="1" dirty="0" smtClean="0"/>
              <a:t>.</a:t>
            </a:r>
            <a:endParaRPr lang="en-IN" b="1" dirty="0"/>
          </a:p>
          <a:p>
            <a:pPr>
              <a:lnSpc>
                <a:spcPct val="110000"/>
              </a:lnSpc>
              <a:buFont typeface="Wingdings" pitchFamily="2" charset="2"/>
              <a:buChar char="Ø"/>
            </a:pPr>
            <a:endParaRPr lang="en-IN" b="1" dirty="0"/>
          </a:p>
          <a:p>
            <a:pPr>
              <a:lnSpc>
                <a:spcPct val="110000"/>
              </a:lnSpc>
              <a:buFont typeface="Wingdings" pitchFamily="2" charset="2"/>
              <a:buChar char="Ø"/>
            </a:pPr>
            <a:r>
              <a:rPr lang="en-IN" b="1" dirty="0"/>
              <a:t>         </a:t>
            </a:r>
            <a:r>
              <a:rPr lang="en-US" dirty="0" smtClean="0"/>
              <a:t>Manage </a:t>
            </a:r>
            <a:r>
              <a:rPr lang="en-US" dirty="0"/>
              <a:t>Image data</a:t>
            </a:r>
            <a:r>
              <a:rPr lang="en-IN" b="1" dirty="0" smtClean="0"/>
              <a:t>.</a:t>
            </a:r>
            <a:endParaRPr lang="en-IN" b="1" dirty="0"/>
          </a:p>
          <a:p>
            <a:pPr>
              <a:lnSpc>
                <a:spcPct val="110000"/>
              </a:lnSpc>
              <a:buFont typeface="Wingdings" pitchFamily="2" charset="2"/>
              <a:buChar char="Ø"/>
            </a:pPr>
            <a:endParaRPr lang="en-IN" b="1" dirty="0"/>
          </a:p>
          <a:p>
            <a:pPr>
              <a:lnSpc>
                <a:spcPct val="110000"/>
              </a:lnSpc>
              <a:buFont typeface="Wingdings" pitchFamily="2" charset="2"/>
              <a:buChar char="Ø"/>
            </a:pPr>
            <a:r>
              <a:rPr lang="en-IN" b="1" dirty="0"/>
              <a:t>         </a:t>
            </a:r>
            <a:r>
              <a:rPr lang="en-US" dirty="0"/>
              <a:t>Increase the efficiency of managing Records</a:t>
            </a:r>
            <a:r>
              <a:rPr lang="en-IN" b="1" dirty="0" smtClean="0"/>
              <a:t>.</a:t>
            </a:r>
            <a:endParaRPr lang="en-IN" b="1" dirty="0"/>
          </a:p>
          <a:p>
            <a:endParaRPr lang="en-US" dirty="0"/>
          </a:p>
        </p:txBody>
      </p:sp>
    </p:spTree>
    <p:extLst>
      <p:ext uri="{BB962C8B-B14F-4D97-AF65-F5344CB8AC3E}">
        <p14:creationId xmlns:p14="http://schemas.microsoft.com/office/powerpoint/2010/main" val="3416271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sz="4400" dirty="0"/>
              <a:t>Disadvantages:</a:t>
            </a:r>
            <a:endParaRPr lang="en-US" dirty="0"/>
          </a:p>
        </p:txBody>
      </p:sp>
      <p:sp>
        <p:nvSpPr>
          <p:cNvPr id="3" name="Content Placeholder 2"/>
          <p:cNvSpPr>
            <a:spLocks noGrp="1"/>
          </p:cNvSpPr>
          <p:nvPr>
            <p:ph idx="1"/>
          </p:nvPr>
        </p:nvSpPr>
        <p:spPr/>
        <p:txBody>
          <a:bodyPr>
            <a:normAutofit/>
          </a:bodyPr>
          <a:lstStyle/>
          <a:p>
            <a:pPr marL="0" indent="0">
              <a:buNone/>
            </a:pPr>
            <a:r>
              <a:rPr lang="en-IN" b="1" dirty="0"/>
              <a:t> </a:t>
            </a:r>
          </a:p>
          <a:p>
            <a:pPr marL="285750" indent="-285750">
              <a:buFont typeface="Wingdings" panose="05000000000000000000" pitchFamily="2" charset="2"/>
              <a:buChar char="v"/>
            </a:pPr>
            <a:r>
              <a:rPr lang="en-IN" dirty="0" smtClean="0"/>
              <a:t>      </a:t>
            </a:r>
            <a:r>
              <a:rPr lang="en-IN" dirty="0"/>
              <a:t>This application can’t differ between photo and actual </a:t>
            </a:r>
            <a:r>
              <a:rPr lang="en-IN" dirty="0" smtClean="0"/>
              <a:t>person.</a:t>
            </a:r>
            <a:endParaRPr lang="en-IN" b="1" dirty="0"/>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      </a:t>
            </a:r>
            <a:r>
              <a:rPr lang="en-IN" dirty="0"/>
              <a:t>There is no any alternative method provided when it </a:t>
            </a:r>
            <a:r>
              <a:rPr lang="en-IN" dirty="0" smtClean="0"/>
              <a:t>fails.</a:t>
            </a:r>
            <a:endParaRPr lang="en-US" b="1" dirty="0"/>
          </a:p>
        </p:txBody>
      </p:sp>
    </p:spTree>
    <p:extLst>
      <p:ext uri="{BB962C8B-B14F-4D97-AF65-F5344CB8AC3E}">
        <p14:creationId xmlns:p14="http://schemas.microsoft.com/office/powerpoint/2010/main" val="4024974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lstStyle/>
          <a:p>
            <a:r>
              <a:rPr lang="en-US" dirty="0" smtClean="0"/>
              <a:t>Module Specification</a:t>
            </a:r>
            <a:endParaRPr lang="en-IN" dirty="0"/>
          </a:p>
        </p:txBody>
      </p:sp>
      <p:sp>
        <p:nvSpPr>
          <p:cNvPr id="3" name="Content Placeholder 2"/>
          <p:cNvSpPr>
            <a:spLocks noGrp="1"/>
          </p:cNvSpPr>
          <p:nvPr>
            <p:ph idx="1"/>
          </p:nvPr>
        </p:nvSpPr>
        <p:spPr>
          <a:xfrm>
            <a:off x="609600" y="990600"/>
            <a:ext cx="10972800" cy="5435599"/>
          </a:xfrm>
        </p:spPr>
        <p:txBody>
          <a:bodyPr>
            <a:normAutofit fontScale="77500" lnSpcReduction="20000"/>
          </a:bodyPr>
          <a:lstStyle/>
          <a:p>
            <a:pPr marL="0" indent="0">
              <a:buNone/>
            </a:pPr>
            <a:r>
              <a:rPr lang="en-US" dirty="0"/>
              <a:t> </a:t>
            </a:r>
            <a:r>
              <a:rPr lang="en-IN" dirty="0"/>
              <a:t> </a:t>
            </a:r>
            <a:r>
              <a:rPr lang="en-IN" b="1" dirty="0" smtClean="0"/>
              <a:t>Image </a:t>
            </a:r>
            <a:r>
              <a:rPr lang="en-IN" b="1" dirty="0"/>
              <a:t>Upload (Gathering data): </a:t>
            </a:r>
            <a:r>
              <a:rPr lang="en-IN" dirty="0"/>
              <a:t> 	</a:t>
            </a:r>
            <a:endParaRPr lang="en-US" b="1" dirty="0"/>
          </a:p>
          <a:p>
            <a:pPr marL="0" indent="0">
              <a:buNone/>
            </a:pPr>
            <a:r>
              <a:rPr lang="en-US" dirty="0"/>
              <a:t>The first module </a:t>
            </a:r>
            <a:r>
              <a:rPr lang="en-IN" dirty="0"/>
              <a:t>in Face recognition based attendance system is </a:t>
            </a:r>
            <a:r>
              <a:rPr lang="en-US" dirty="0"/>
              <a:t>‘image upload’. In this module user upload image data with name as first four letter as identity number and followed by his name like “0001Vrushabh”. User can also able to see what data he or she is uploaded on the website.</a:t>
            </a:r>
          </a:p>
          <a:p>
            <a:pPr marL="0" indent="0">
              <a:buNone/>
            </a:pPr>
            <a:r>
              <a:rPr lang="en-IN" dirty="0"/>
              <a:t> </a:t>
            </a:r>
            <a:endParaRPr lang="en-US" dirty="0"/>
          </a:p>
          <a:p>
            <a:pPr marL="0" indent="0">
              <a:buNone/>
            </a:pPr>
            <a:r>
              <a:rPr lang="en-IN" dirty="0"/>
              <a:t> </a:t>
            </a:r>
            <a:r>
              <a:rPr lang="en-IN" b="1" dirty="0"/>
              <a:t>Image Encoding (Process data): </a:t>
            </a:r>
            <a:endParaRPr lang="en-US" b="1" dirty="0"/>
          </a:p>
          <a:p>
            <a:pPr marL="0" indent="0">
              <a:buNone/>
            </a:pPr>
            <a:r>
              <a:rPr lang="en-US" dirty="0"/>
              <a:t>The second module </a:t>
            </a:r>
            <a:r>
              <a:rPr lang="en-IN" dirty="0"/>
              <a:t>in Face recognition based attendance system </a:t>
            </a:r>
            <a:r>
              <a:rPr lang="en-US" dirty="0"/>
              <a:t>is ‘image encoding’. In this module, system extract image data and store for comparison with image data getting from camera while detecting and marking attendance. </a:t>
            </a:r>
          </a:p>
          <a:p>
            <a:pPr marL="0" indent="0">
              <a:buNone/>
            </a:pPr>
            <a:r>
              <a:rPr lang="en-US" dirty="0"/>
              <a:t> </a:t>
            </a:r>
          </a:p>
          <a:p>
            <a:pPr marL="0" indent="0">
              <a:buNone/>
            </a:pPr>
            <a:r>
              <a:rPr lang="en-IN" dirty="0"/>
              <a:t> </a:t>
            </a:r>
            <a:r>
              <a:rPr lang="en-IN" b="1" dirty="0"/>
              <a:t>Face Detection and Recognition: </a:t>
            </a:r>
            <a:endParaRPr lang="en-US" b="1" dirty="0"/>
          </a:p>
          <a:p>
            <a:pPr marL="0" indent="0">
              <a:buNone/>
            </a:pPr>
            <a:r>
              <a:rPr lang="en-US" dirty="0"/>
              <a:t>The third module </a:t>
            </a:r>
            <a:r>
              <a:rPr lang="en-IN" dirty="0"/>
              <a:t>in Face recognition based attendance system is </a:t>
            </a:r>
            <a:r>
              <a:rPr lang="en-US" dirty="0"/>
              <a:t>‘Face Detection and Recognition’. In this module</a:t>
            </a:r>
            <a:r>
              <a:rPr lang="en-IN" dirty="0"/>
              <a:t> system detect the face from camera input and extract the features rom it and compare it with available image data which is uploaded in images folder and if it matches with one of them then system will recognize the face on camera and show message and mark the attendance with current time stamp.</a:t>
            </a:r>
            <a:endParaRPr lang="en-US" dirty="0"/>
          </a:p>
          <a:p>
            <a:pPr marL="0" indent="0">
              <a:buNone/>
            </a:pPr>
            <a:r>
              <a:rPr lang="en-IN" dirty="0"/>
              <a:t> </a:t>
            </a:r>
            <a:endParaRPr lang="en-US" dirty="0"/>
          </a:p>
          <a:p>
            <a:pPr marL="0" indent="0">
              <a:buNone/>
            </a:pPr>
            <a:r>
              <a:rPr lang="en-IN" dirty="0"/>
              <a:t> </a:t>
            </a:r>
            <a:r>
              <a:rPr lang="en-IN" b="1" dirty="0"/>
              <a:t>Attendance Report: </a:t>
            </a:r>
            <a:r>
              <a:rPr lang="en-IN" dirty="0"/>
              <a:t> </a:t>
            </a:r>
            <a:endParaRPr lang="en-US" b="1" dirty="0"/>
          </a:p>
          <a:p>
            <a:pPr marL="0" indent="0">
              <a:buNone/>
            </a:pPr>
            <a:r>
              <a:rPr lang="en-US" dirty="0"/>
              <a:t>The first module </a:t>
            </a:r>
            <a:r>
              <a:rPr lang="en-IN" dirty="0"/>
              <a:t>in Face recognition based attendance is ‘</a:t>
            </a:r>
            <a:r>
              <a:rPr lang="en-US" dirty="0"/>
              <a:t>Attendance Report’. In this module user can</a:t>
            </a:r>
            <a:r>
              <a:rPr lang="en-IN" dirty="0"/>
              <a:t> view attendance in tabular format of selected date in given checkbox.</a:t>
            </a:r>
            <a:endParaRPr lang="en-US" dirty="0"/>
          </a:p>
          <a:p>
            <a:pPr marL="0" indent="0">
              <a:buNone/>
            </a:pPr>
            <a:r>
              <a:rPr lang="en-US" dirty="0"/>
              <a:t> </a:t>
            </a:r>
          </a:p>
        </p:txBody>
      </p:sp>
    </p:spTree>
    <p:extLst>
      <p:ext uri="{BB962C8B-B14F-4D97-AF65-F5344CB8AC3E}">
        <p14:creationId xmlns:p14="http://schemas.microsoft.com/office/powerpoint/2010/main" val="281151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3" name="Rectangle 2"/>
          <p:cNvSpPr/>
          <p:nvPr/>
        </p:nvSpPr>
        <p:spPr>
          <a:xfrm>
            <a:off x="607651" y="564233"/>
            <a:ext cx="1640193" cy="458074"/>
          </a:xfrm>
          <a:prstGeom prst="rect">
            <a:avLst/>
          </a:prstGeom>
        </p:spPr>
        <p:txBody>
          <a:bodyPr wrap="none">
            <a:spAutoFit/>
          </a:bodyPr>
          <a:lstStyle/>
          <a:p>
            <a:pPr indent="-6350" algn="just">
              <a:lnSpc>
                <a:spcPct val="150000"/>
              </a:lnSpc>
              <a:spcBef>
                <a:spcPts val="0"/>
              </a:spcBef>
              <a:spcAft>
                <a:spcPts val="955"/>
              </a:spcAft>
            </a:pPr>
            <a:r>
              <a:rPr lang="en-IN" b="1" dirty="0">
                <a:latin typeface="Times New Roman" panose="02020603050405020304" pitchFamily="18" charset="0"/>
                <a:ea typeface="Times New Roman" panose="02020603050405020304" pitchFamily="18" charset="0"/>
              </a:rPr>
              <a:t>Block diagram</a:t>
            </a:r>
            <a:endParaRPr lang="en-US" b="1" dirty="0">
              <a:latin typeface="Times New Roman" panose="02020603050405020304" pitchFamily="18" charset="0"/>
              <a:ea typeface="Times New Roman" panose="02020603050405020304" pitchFamily="18" charset="0"/>
            </a:endParaRPr>
          </a:p>
        </p:txBody>
      </p:sp>
      <p:pic>
        <p:nvPicPr>
          <p:cNvPr id="6" name="Content Placeholder 5" descr="See the source im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4642" y="564233"/>
            <a:ext cx="3636795" cy="5908756"/>
          </a:xfrm>
          <a:prstGeom prst="rect">
            <a:avLst/>
          </a:prstGeom>
          <a:noFill/>
          <a:ln>
            <a:noFill/>
          </a:ln>
        </p:spPr>
      </p:pic>
    </p:spTree>
    <p:extLst>
      <p:ext uri="{BB962C8B-B14F-4D97-AF65-F5344CB8AC3E}">
        <p14:creationId xmlns:p14="http://schemas.microsoft.com/office/powerpoint/2010/main" val="4277416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3000"/>
                <a:shade val="97000"/>
                <a:satMod val="230000"/>
              </a:schemeClr>
            </a:gs>
            <a:gs pos="0">
              <a:schemeClr val="bg2">
                <a:shade val="35000"/>
                <a:satMod val="250000"/>
              </a:schemeClr>
            </a:gs>
          </a:gsLst>
          <a:path path="circle">
            <a:fillToRect l="15000" t="50000" r="85000" b="6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2241884" cy="690562"/>
          </a:xfrm>
        </p:spPr>
        <p:txBody>
          <a:bodyPr>
            <a:normAutofit/>
          </a:bodyPr>
          <a:lstStyle/>
          <a:p>
            <a:r>
              <a:rPr lang="en-US" dirty="0"/>
              <a:t>Flowchart</a:t>
            </a:r>
            <a:endParaRPr lang="en-IN" dirty="0"/>
          </a:p>
        </p:txBody>
      </p:sp>
      <p:pic>
        <p:nvPicPr>
          <p:cNvPr id="5" name="Content Placeholder 4" descr="C:\Users\HP\Downloads\diagram\flowchar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3063" y="463216"/>
            <a:ext cx="3212431" cy="5931568"/>
          </a:xfrm>
          <a:prstGeom prst="rect">
            <a:avLst/>
          </a:prstGeom>
          <a:noFill/>
          <a:ln>
            <a:noFill/>
          </a:ln>
        </p:spPr>
      </p:pic>
    </p:spTree>
    <p:extLst>
      <p:ext uri="{BB962C8B-B14F-4D97-AF65-F5344CB8AC3E}">
        <p14:creationId xmlns:p14="http://schemas.microsoft.com/office/powerpoint/2010/main" val="2123889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419</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Mangal</vt:lpstr>
      <vt:lpstr>Times New Roman</vt:lpstr>
      <vt:lpstr>Tw Cen MT</vt:lpstr>
      <vt:lpstr>Wingdings</vt:lpstr>
      <vt:lpstr>Thatch</vt:lpstr>
      <vt:lpstr>PowerPoint Presentation</vt:lpstr>
      <vt:lpstr> Introduction:</vt:lpstr>
      <vt:lpstr>PowerPoint Presentation</vt:lpstr>
      <vt:lpstr>PowerPoint Presentation</vt:lpstr>
      <vt:lpstr>Advantages:</vt:lpstr>
      <vt:lpstr> Disadvantages:</vt:lpstr>
      <vt:lpstr>Module Specification</vt:lpstr>
      <vt:lpstr>PowerPoint Presentation</vt:lpstr>
      <vt:lpstr>Flowchart</vt:lpstr>
      <vt:lpstr>Use Case Diagram</vt:lpstr>
      <vt:lpstr>Activity Diagram</vt:lpstr>
      <vt:lpstr>Data Table  </vt:lpstr>
      <vt:lpstr>Data Dictionary</vt:lpstr>
      <vt:lpstr>Input / Output Screens Home </vt:lpstr>
      <vt:lpstr>PowerPoint Presentation</vt:lpstr>
      <vt:lpstr>Attendance Mark</vt:lpstr>
      <vt:lpstr>Attendance Report</vt:lpstr>
      <vt:lpstr>Image Upload</vt:lpstr>
      <vt:lpstr>Limitations and 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VRUSHABH</dc:creator>
  <cp:lastModifiedBy>VRUSHABH</cp:lastModifiedBy>
  <cp:revision>20</cp:revision>
  <dcterms:created xsi:type="dcterms:W3CDTF">2022-03-20T07:03:45Z</dcterms:created>
  <dcterms:modified xsi:type="dcterms:W3CDTF">2022-09-20T06:21:23Z</dcterms:modified>
</cp:coreProperties>
</file>