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6" r:id="rId11"/>
    <p:sldId id="267"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CACEAD-6A5D-47B8-9C71-1A6E4DA32A58}"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CACEAD-6A5D-47B8-9C71-1A6E4DA32A58}" type="datetimeFigureOut">
              <a:rPr lang="en-US" smtClean="0"/>
              <a:pPr/>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CACEAD-6A5D-47B8-9C71-1A6E4DA32A58}"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CACEAD-6A5D-47B8-9C71-1A6E4DA32A58}" type="datetimeFigureOut">
              <a:rPr lang="en-US" smtClean="0"/>
              <a:pPr/>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CACEAD-6A5D-47B8-9C71-1A6E4DA32A58}" type="datetimeFigureOut">
              <a:rPr lang="en-US" smtClean="0"/>
              <a:pPr/>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CACEAD-6A5D-47B8-9C71-1A6E4DA32A58}" type="datetimeFigureOut">
              <a:rPr lang="en-US" smtClean="0"/>
              <a:pPr/>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CEAD-6A5D-47B8-9C71-1A6E4DA32A58}"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CACEAD-6A5D-47B8-9C71-1A6E4DA32A58}" type="datetimeFigureOut">
              <a:rPr lang="en-US" smtClean="0"/>
              <a:pPr/>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8078F-2A8A-4A04-996F-A676993B08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ACEAD-6A5D-47B8-9C71-1A6E4DA32A58}" type="datetimeFigureOut">
              <a:rPr lang="en-US" smtClean="0"/>
              <a:pPr/>
              <a:t>7/26/2017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078F-2A8A-4A04-996F-A676993B08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Design Principles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sp>
        <p:nvSpPr>
          <p:cNvPr id="3" name="Subtitle 2"/>
          <p:cNvSpPr>
            <a:spLocks noGrp="1"/>
          </p:cNvSpPr>
          <p:nvPr>
            <p:ph type="subTitle" idx="1"/>
          </p:nvPr>
        </p:nvSpPr>
        <p:spPr>
          <a:xfrm>
            <a:off x="0" y="685800"/>
            <a:ext cx="9144000" cy="6172200"/>
          </a:xfrm>
        </p:spPr>
        <p:txBody>
          <a:bodyPr>
            <a:normAutofit/>
          </a:bodyPr>
          <a:lstStyle/>
          <a:p>
            <a:pPr algn="l"/>
            <a:r>
              <a:rPr lang="en-US" b="1" dirty="0" smtClean="0"/>
              <a:t>Example: </a:t>
            </a:r>
            <a:r>
              <a:rPr lang="en-US" dirty="0" smtClean="0"/>
              <a:t>A program depends on Reader and Writer interfaces that are abstractions, and Keyboard and Printer are details that depend on those abstractions by implementing those interfaces. Here </a:t>
            </a:r>
            <a:r>
              <a:rPr lang="en-US" dirty="0" err="1" smtClean="0"/>
              <a:t>CharCopier</a:t>
            </a:r>
            <a:r>
              <a:rPr lang="en-US" dirty="0" smtClean="0"/>
              <a:t> is oblivious to the low-level details of Reader and Writer implementations and thus you can pass in any Device that implements the Reader and Writer interface and </a:t>
            </a:r>
            <a:r>
              <a:rPr lang="en-US" dirty="0" err="1" smtClean="0"/>
              <a:t>CharCopier</a:t>
            </a:r>
            <a:r>
              <a:rPr lang="en-US" dirty="0" smtClean="0"/>
              <a:t> would still work correctly.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609600"/>
            <a:ext cx="6526106" cy="3124200"/>
          </a:xfrm>
          <a:prstGeom prst="rect">
            <a:avLst/>
          </a:prstGeom>
          <a:noFill/>
          <a:ln w="9525">
            <a:noFill/>
            <a:miter lim="800000"/>
            <a:headEnd/>
            <a:tailEnd/>
          </a:ln>
          <a:effectLst/>
        </p:spPr>
      </p:pic>
      <p:sp>
        <p:nvSpPr>
          <p:cNvPr id="6" name="Rectangle 5"/>
          <p:cNvSpPr/>
          <p:nvPr/>
        </p:nvSpPr>
        <p:spPr>
          <a:xfrm>
            <a:off x="228600" y="3810000"/>
            <a:ext cx="8686800" cy="2308324"/>
          </a:xfrm>
          <a:prstGeom prst="rect">
            <a:avLst/>
          </a:prstGeom>
        </p:spPr>
        <p:txBody>
          <a:bodyPr wrap="square">
            <a:spAutoFit/>
          </a:bodyPr>
          <a:lstStyle/>
          <a:p>
            <a:r>
              <a:rPr lang="en-US" sz="2400" dirty="0" smtClean="0">
                <a:solidFill>
                  <a:schemeClr val="tx1">
                    <a:tint val="75000"/>
                  </a:schemeClr>
                </a:solidFill>
              </a:rPr>
              <a:t>Introducing a layer of abstraction between promotes </a:t>
            </a:r>
            <a:r>
              <a:rPr lang="en-US" sz="2400" b="1" dirty="0" smtClean="0">
                <a:solidFill>
                  <a:schemeClr val="tx1">
                    <a:tint val="75000"/>
                  </a:schemeClr>
                </a:solidFill>
              </a:rPr>
              <a:t>Loose Coupling</a:t>
            </a:r>
            <a:r>
              <a:rPr lang="en-US" sz="2400" dirty="0" smtClean="0">
                <a:solidFill>
                  <a:schemeClr val="tx1">
                    <a:tint val="75000"/>
                  </a:schemeClr>
                </a:solidFill>
              </a:rPr>
              <a:t>. So, the higher-level layers, rather than depending directly on the lower-level layers, instead depend on a common abstraction. The lower-level layer can then vary(be modified or extended) without the fear of disturbing higher-level layers depending on it, as long as it obeys the contract of the abstract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dirty="0" smtClean="0"/>
              <a:t>Summary</a:t>
            </a:r>
            <a:endParaRPr lang="en-US" dirty="0"/>
          </a:p>
        </p:txBody>
      </p:sp>
      <p:graphicFrame>
        <p:nvGraphicFramePr>
          <p:cNvPr id="4" name="Table 3"/>
          <p:cNvGraphicFramePr>
            <a:graphicFrameLocks noGrp="1"/>
          </p:cNvGraphicFramePr>
          <p:nvPr/>
        </p:nvGraphicFramePr>
        <p:xfrm>
          <a:off x="228600" y="1143000"/>
          <a:ext cx="8686800" cy="5334000"/>
        </p:xfrm>
        <a:graphic>
          <a:graphicData uri="http://schemas.openxmlformats.org/drawingml/2006/table">
            <a:tbl>
              <a:tblPr firstRow="1" bandRow="1">
                <a:tableStyleId>{5C22544A-7EE6-4342-B048-85BDC9FD1C3A}</a:tableStyleId>
              </a:tblPr>
              <a:tblGrid>
                <a:gridCol w="1195431"/>
                <a:gridCol w="3905075"/>
                <a:gridCol w="3586294"/>
              </a:tblGrid>
              <a:tr h="732118">
                <a:tc>
                  <a:txBody>
                    <a:bodyPr/>
                    <a:lstStyle/>
                    <a:p>
                      <a:endParaRPr lang="en-US" dirty="0"/>
                    </a:p>
                  </a:txBody>
                  <a:tcPr/>
                </a:tc>
                <a:tc>
                  <a:txBody>
                    <a:bodyPr/>
                    <a:lstStyle/>
                    <a:p>
                      <a:r>
                        <a:rPr lang="en-US" dirty="0" smtClean="0"/>
                        <a:t>Design Principle</a:t>
                      </a:r>
                      <a:endParaRPr lang="en-US" dirty="0"/>
                    </a:p>
                  </a:txBody>
                  <a:tcPr/>
                </a:tc>
                <a:tc>
                  <a:txBody>
                    <a:bodyPr/>
                    <a:lstStyle/>
                    <a:p>
                      <a:r>
                        <a:rPr lang="en-US" dirty="0" smtClean="0"/>
                        <a:t>Brief</a:t>
                      </a:r>
                      <a:endParaRPr lang="en-US" dirty="0"/>
                    </a:p>
                  </a:txBody>
                  <a:tcPr/>
                </a:tc>
              </a:tr>
              <a:tr h="732118">
                <a:tc>
                  <a:txBody>
                    <a:bodyPr/>
                    <a:lstStyle/>
                    <a:p>
                      <a:r>
                        <a:rPr lang="en-US" dirty="0" smtClean="0"/>
                        <a:t>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Single Responsibility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class should have one, and only one, reason to change.</a:t>
                      </a:r>
                    </a:p>
                  </a:txBody>
                  <a:tcPr/>
                </a:tc>
              </a:tr>
              <a:tr h="1045882">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Open Closed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should be able to extend a classes behavior, without modifying it.</a:t>
                      </a:r>
                    </a:p>
                  </a:txBody>
                  <a:tcPr/>
                </a:tc>
              </a:tr>
              <a:tr h="1045882">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err="1" smtClean="0"/>
                        <a:t>Liskov</a:t>
                      </a:r>
                      <a:r>
                        <a:rPr lang="en-US" b="1" u="sng" dirty="0" smtClean="0"/>
                        <a:t> Substitution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Derived classes must be substitutable for their base classes.</a:t>
                      </a:r>
                    </a:p>
                  </a:txBody>
                  <a:tcPr/>
                </a:tc>
              </a:tr>
              <a:tr h="732118">
                <a:tc>
                  <a:txBody>
                    <a:bodyPr/>
                    <a:lstStyle/>
                    <a:p>
                      <a:r>
                        <a:rPr lang="en-US" dirty="0" smtClean="0"/>
                        <a:t>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Interface Segregation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Make fine grained interfaces that are client specific.</a:t>
                      </a:r>
                    </a:p>
                  </a:txBody>
                  <a:tcPr/>
                </a:tc>
              </a:tr>
              <a:tr h="1045882">
                <a:tc>
                  <a:txBody>
                    <a:bodyPr/>
                    <a:lstStyle/>
                    <a:p>
                      <a:r>
                        <a:rPr lang="en-US" dirty="0" smtClean="0"/>
                        <a:t>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u="sng" dirty="0" smtClean="0"/>
                        <a:t>Dependency Inversion Principle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Depend on abstractions, not on concretions.</a:t>
                      </a:r>
                    </a:p>
                    <a:p>
                      <a:endParaRPr lang="en-US" dirty="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lstStyle/>
          <a:p>
            <a:r>
              <a:rPr lang="en-US" dirty="0" smtClean="0"/>
              <a:t>What is SOLID and Why?</a:t>
            </a:r>
            <a:endParaRPr lang="en-US" dirty="0"/>
          </a:p>
        </p:txBody>
      </p:sp>
      <p:sp>
        <p:nvSpPr>
          <p:cNvPr id="3" name="Subtitle 2"/>
          <p:cNvSpPr>
            <a:spLocks noGrp="1"/>
          </p:cNvSpPr>
          <p:nvPr>
            <p:ph type="subTitle" idx="1"/>
          </p:nvPr>
        </p:nvSpPr>
        <p:spPr>
          <a:xfrm>
            <a:off x="0" y="914400"/>
            <a:ext cx="8915400" cy="5715000"/>
          </a:xfrm>
        </p:spPr>
        <p:txBody>
          <a:bodyPr>
            <a:normAutofit/>
          </a:bodyPr>
          <a:lstStyle/>
          <a:p>
            <a:pPr algn="l"/>
            <a:r>
              <a:rPr lang="en-US" b="1" dirty="0" smtClean="0"/>
              <a:t>SOLID is Acronym of Five Design Principles, to be followed</a:t>
            </a:r>
          </a:p>
          <a:p>
            <a:pPr marL="514350" indent="-514350" algn="l">
              <a:buFont typeface="+mj-lt"/>
              <a:buAutoNum type="arabicPeriod"/>
            </a:pPr>
            <a:r>
              <a:rPr lang="en-US" dirty="0" smtClean="0">
                <a:solidFill>
                  <a:srgbClr val="FF0000"/>
                </a:solidFill>
              </a:rPr>
              <a:t>S</a:t>
            </a:r>
            <a:r>
              <a:rPr lang="en-US" dirty="0" smtClean="0"/>
              <a:t>ingle Responsibility Principle</a:t>
            </a:r>
          </a:p>
          <a:p>
            <a:pPr marL="514350" indent="-514350" algn="l">
              <a:buFont typeface="+mj-lt"/>
              <a:buAutoNum type="arabicPeriod"/>
            </a:pPr>
            <a:r>
              <a:rPr lang="en-US" dirty="0" smtClean="0">
                <a:solidFill>
                  <a:srgbClr val="FF0000"/>
                </a:solidFill>
              </a:rPr>
              <a:t>O</a:t>
            </a:r>
            <a:r>
              <a:rPr lang="en-US" dirty="0" smtClean="0"/>
              <a:t>pen Closed Principle</a:t>
            </a:r>
          </a:p>
          <a:p>
            <a:pPr marL="514350" indent="-514350" algn="l">
              <a:buFont typeface="+mj-lt"/>
              <a:buAutoNum type="arabicPeriod"/>
            </a:pPr>
            <a:r>
              <a:rPr lang="en-US" dirty="0" err="1" smtClean="0">
                <a:solidFill>
                  <a:srgbClr val="FF0000"/>
                </a:solidFill>
              </a:rPr>
              <a:t>L</a:t>
            </a:r>
            <a:r>
              <a:rPr lang="en-US" dirty="0" err="1" smtClean="0"/>
              <a:t>iskov</a:t>
            </a:r>
            <a:r>
              <a:rPr lang="en-US" dirty="0" smtClean="0"/>
              <a:t> Substitution Principle</a:t>
            </a:r>
          </a:p>
          <a:p>
            <a:pPr marL="514350" indent="-514350" algn="l">
              <a:buFont typeface="+mj-lt"/>
              <a:buAutoNum type="arabicPeriod"/>
            </a:pPr>
            <a:r>
              <a:rPr lang="en-US" dirty="0" smtClean="0">
                <a:solidFill>
                  <a:srgbClr val="FF0000"/>
                </a:solidFill>
              </a:rPr>
              <a:t>I</a:t>
            </a:r>
            <a:r>
              <a:rPr lang="en-US" dirty="0" smtClean="0"/>
              <a:t>nterface Segregation Principle</a:t>
            </a:r>
          </a:p>
          <a:p>
            <a:pPr marL="514350" indent="-514350" algn="l">
              <a:buFont typeface="+mj-lt"/>
              <a:buAutoNum type="arabicPeriod"/>
            </a:pPr>
            <a:r>
              <a:rPr lang="en-US" dirty="0" smtClean="0">
                <a:solidFill>
                  <a:srgbClr val="FF0000"/>
                </a:solidFill>
              </a:rPr>
              <a:t>D</a:t>
            </a:r>
            <a:r>
              <a:rPr lang="en-US" dirty="0" smtClean="0"/>
              <a:t>ependency Inversion Principle</a:t>
            </a:r>
          </a:p>
          <a:p>
            <a:pPr marL="514350" indent="-514350" algn="l"/>
            <a:endParaRPr lang="en-US" dirty="0" smtClean="0"/>
          </a:p>
          <a:p>
            <a:pPr marL="514350" indent="-514350" algn="l"/>
            <a:r>
              <a:rPr lang="en-US" dirty="0" smtClean="0"/>
              <a:t>Following SOLID Design principles, results in better maintainable, cleaner and readable code.</a:t>
            </a:r>
          </a:p>
          <a:p>
            <a:endParaRPr lang="en-US" b="1" dirty="0" smtClean="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dirty="0" smtClean="0"/>
              <a:t>Not Following SOLID Principles?</a:t>
            </a:r>
            <a:endParaRPr lang="en-US" dirty="0"/>
          </a:p>
        </p:txBody>
      </p:sp>
      <p:sp>
        <p:nvSpPr>
          <p:cNvPr id="3" name="Subtitle 2"/>
          <p:cNvSpPr>
            <a:spLocks noGrp="1"/>
          </p:cNvSpPr>
          <p:nvPr>
            <p:ph type="subTitle" idx="1"/>
          </p:nvPr>
        </p:nvSpPr>
        <p:spPr>
          <a:xfrm>
            <a:off x="228600" y="990600"/>
            <a:ext cx="8686800" cy="5715000"/>
          </a:xfrm>
        </p:spPr>
        <p:txBody>
          <a:bodyPr>
            <a:normAutofit fontScale="70000" lnSpcReduction="20000"/>
          </a:bodyPr>
          <a:lstStyle/>
          <a:p>
            <a:pPr algn="l"/>
            <a:r>
              <a:rPr lang="en-US" b="1" dirty="0" smtClean="0"/>
              <a:t>What happens if we do not adhere to SOLID Design Principles</a:t>
            </a:r>
            <a:r>
              <a:rPr lang="en-US" dirty="0"/>
              <a:t> </a:t>
            </a:r>
            <a:r>
              <a:rPr lang="en-US" dirty="0" smtClean="0"/>
              <a:t/>
            </a:r>
            <a:br>
              <a:rPr lang="en-US" dirty="0" smtClean="0"/>
            </a:br>
            <a:r>
              <a:rPr lang="en-US" dirty="0" smtClean="0"/>
              <a:t>When </a:t>
            </a:r>
            <a:r>
              <a:rPr lang="en-US" dirty="0"/>
              <a:t>an application becomes a </a:t>
            </a:r>
            <a:r>
              <a:rPr lang="en-US" dirty="0" smtClean="0"/>
              <a:t>huge mass </a:t>
            </a:r>
            <a:r>
              <a:rPr lang="en-US" dirty="0"/>
              <a:t>of code that the developers find increasingly hard to maintain</a:t>
            </a:r>
            <a:r>
              <a:rPr lang="en-US" dirty="0" smtClean="0"/>
              <a:t>.</a:t>
            </a:r>
          </a:p>
          <a:p>
            <a:pPr algn="l"/>
            <a:endParaRPr lang="en-US" dirty="0"/>
          </a:p>
          <a:p>
            <a:pPr algn="l"/>
            <a:r>
              <a:rPr lang="en-US" b="1" dirty="0"/>
              <a:t>Rigidity</a:t>
            </a:r>
            <a:r>
              <a:rPr lang="en-US" dirty="0"/>
              <a:t> – small changes causes the entire system to rebuild.</a:t>
            </a:r>
          </a:p>
          <a:p>
            <a:pPr algn="l"/>
            <a:r>
              <a:rPr lang="en-US" b="1" dirty="0"/>
              <a:t>Fragility</a:t>
            </a:r>
            <a:r>
              <a:rPr lang="en-US" dirty="0"/>
              <a:t> – changes to one module causes other unrelated modules to misbehave. Imagine a car system in which changing the radio station affects windows.</a:t>
            </a:r>
          </a:p>
          <a:p>
            <a:pPr algn="l"/>
            <a:r>
              <a:rPr lang="en-US" b="1" dirty="0"/>
              <a:t>Immobility</a:t>
            </a:r>
            <a:r>
              <a:rPr lang="en-US" dirty="0"/>
              <a:t> – a module’s internal components cannot be extracted and reused in new environments. For example, if an application’s login module cannot be used in entirely different system then this module is immobile, caused by couplings and dependencies between different modules. The strategy is to decouple central abstractions from low-level details, like a particular database schema or UI implementation (web, desktop) or specific frameworks.</a:t>
            </a:r>
          </a:p>
          <a:p>
            <a:pPr algn="l"/>
            <a:r>
              <a:rPr lang="en-US" b="1" dirty="0"/>
              <a:t>Viscosity</a:t>
            </a:r>
            <a:r>
              <a:rPr lang="en-US" dirty="0"/>
              <a:t> – when building and testing are difficult to perform and take a long time to execute. When even a simple change is costly to make, and requires you to make changes in multiple </a:t>
            </a:r>
            <a:r>
              <a:rPr lang="en-US" dirty="0" smtClean="0"/>
              <a:t>places/levels.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933450"/>
          </a:xfrm>
        </p:spPr>
        <p:txBody>
          <a:bodyPr>
            <a:normAutofit/>
          </a:bodyPr>
          <a:lstStyle/>
          <a:p>
            <a:r>
              <a:rPr lang="en-US" b="1" dirty="0"/>
              <a:t>Single Responsibility </a:t>
            </a:r>
            <a:r>
              <a:rPr lang="en-US" b="1" dirty="0" smtClean="0"/>
              <a:t>Principle</a:t>
            </a:r>
            <a:endParaRPr lang="en-US" dirty="0"/>
          </a:p>
        </p:txBody>
      </p:sp>
      <p:sp>
        <p:nvSpPr>
          <p:cNvPr id="3" name="Subtitle 2"/>
          <p:cNvSpPr>
            <a:spLocks noGrp="1"/>
          </p:cNvSpPr>
          <p:nvPr>
            <p:ph type="subTitle" idx="1"/>
          </p:nvPr>
        </p:nvSpPr>
        <p:spPr>
          <a:xfrm>
            <a:off x="0" y="990600"/>
            <a:ext cx="9144000" cy="5867400"/>
          </a:xfrm>
        </p:spPr>
        <p:txBody>
          <a:bodyPr>
            <a:normAutofit fontScale="92500" lnSpcReduction="20000"/>
          </a:bodyPr>
          <a:lstStyle/>
          <a:p>
            <a:pPr algn="l"/>
            <a:r>
              <a:rPr lang="en-US" dirty="0"/>
              <a:t>The Single Responsibility Principle (SRP) states that there should never be more than one reason for a class to change. </a:t>
            </a:r>
            <a:endParaRPr lang="en-US" dirty="0" smtClean="0"/>
          </a:p>
          <a:p>
            <a:pPr marL="514350" indent="-514350" algn="l">
              <a:buFont typeface="+mj-lt"/>
              <a:buAutoNum type="arabicPeriod"/>
            </a:pPr>
            <a:r>
              <a:rPr lang="en-US" dirty="0" smtClean="0"/>
              <a:t>This </a:t>
            </a:r>
            <a:r>
              <a:rPr lang="en-US" dirty="0"/>
              <a:t>means that every class, or similar structure, in your code should have only one job to do.</a:t>
            </a:r>
          </a:p>
          <a:p>
            <a:pPr marL="514350" indent="-514350" algn="l">
              <a:buFont typeface="+mj-lt"/>
              <a:buAutoNum type="arabicPeriod"/>
            </a:pPr>
            <a:r>
              <a:rPr lang="en-US" dirty="0"/>
              <a:t>Everything in the class should be related to that single purpose, i.e. be cohesive. </a:t>
            </a:r>
            <a:endParaRPr lang="en-US" dirty="0" smtClean="0"/>
          </a:p>
          <a:p>
            <a:pPr marL="514350" indent="-514350" algn="l">
              <a:buFont typeface="+mj-lt"/>
              <a:buAutoNum type="arabicPeriod"/>
            </a:pPr>
            <a:r>
              <a:rPr lang="en-US" dirty="0" smtClean="0"/>
              <a:t>It </a:t>
            </a:r>
            <a:r>
              <a:rPr lang="en-US" dirty="0"/>
              <a:t>does not mean that </a:t>
            </a:r>
            <a:r>
              <a:rPr lang="en-US" dirty="0" smtClean="0"/>
              <a:t>classes </a:t>
            </a:r>
            <a:r>
              <a:rPr lang="en-US" dirty="0"/>
              <a:t>should only contain one method or </a:t>
            </a:r>
            <a:r>
              <a:rPr lang="en-US" dirty="0" smtClean="0"/>
              <a:t>property. There </a:t>
            </a:r>
            <a:r>
              <a:rPr lang="en-US" dirty="0"/>
              <a:t>can be a lot of members as long as they relate to the single responsibility. </a:t>
            </a:r>
            <a:endParaRPr lang="en-US" dirty="0" smtClean="0"/>
          </a:p>
          <a:p>
            <a:pPr marL="514350" indent="-514350" algn="l">
              <a:buFont typeface="+mj-lt"/>
              <a:buAutoNum type="arabicPeriod"/>
            </a:pPr>
            <a:r>
              <a:rPr lang="en-US" dirty="0" smtClean="0"/>
              <a:t>It </a:t>
            </a:r>
            <a:r>
              <a:rPr lang="en-US" dirty="0"/>
              <a:t>may be that when the one reason to change occurs, multiple members of the class may need modification. </a:t>
            </a:r>
            <a:endParaRPr lang="en-US" dirty="0" smtClean="0"/>
          </a:p>
          <a:p>
            <a:pPr marL="514350" indent="-514350" algn="l">
              <a:buFont typeface="+mj-lt"/>
              <a:buAutoNum type="arabicPeriod"/>
            </a:pPr>
            <a:r>
              <a:rPr lang="en-US" dirty="0" smtClean="0"/>
              <a:t>It </a:t>
            </a:r>
            <a:r>
              <a:rPr lang="en-US" dirty="0"/>
              <a:t>may also be that multiple classes will require updates.</a:t>
            </a:r>
          </a:p>
          <a:p>
            <a:pPr marL="514350" indent="-514350" algn="l">
              <a:buFont typeface="+mj-lt"/>
              <a:buAutoNum type="arabicPeriod"/>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8763000" cy="6477000"/>
          </a:xfrm>
        </p:spPr>
        <p:txBody>
          <a:bodyPr>
            <a:normAutofit fontScale="85000" lnSpcReduction="10000"/>
          </a:bodyPr>
          <a:lstStyle/>
          <a:p>
            <a:pPr algn="l"/>
            <a:r>
              <a:rPr lang="en-US" dirty="0"/>
              <a:t>class</a:t>
            </a:r>
            <a:r>
              <a:rPr lang="en-US" dirty="0" smtClean="0"/>
              <a:t> </a:t>
            </a:r>
            <a:r>
              <a:rPr lang="en-US" dirty="0"/>
              <a:t>Employee</a:t>
            </a:r>
            <a:r>
              <a:rPr lang="en-US" dirty="0" smtClean="0"/>
              <a:t> </a:t>
            </a:r>
          </a:p>
          <a:p>
            <a:pPr algn="l"/>
            <a:r>
              <a:rPr lang="en-US" dirty="0" smtClean="0"/>
              <a:t>{ </a:t>
            </a:r>
          </a:p>
          <a:p>
            <a:pPr algn="l"/>
            <a:r>
              <a:rPr lang="en-US" dirty="0" smtClean="0"/>
              <a:t>public Pay </a:t>
            </a:r>
            <a:r>
              <a:rPr lang="en-US" dirty="0" err="1"/>
              <a:t>calculatePay</a:t>
            </a:r>
            <a:r>
              <a:rPr lang="en-US" dirty="0"/>
              <a:t>()</a:t>
            </a:r>
            <a:r>
              <a:rPr lang="en-US" dirty="0" smtClean="0"/>
              <a:t> {...} </a:t>
            </a:r>
          </a:p>
          <a:p>
            <a:pPr algn="l"/>
            <a:r>
              <a:rPr lang="en-US" dirty="0" smtClean="0"/>
              <a:t>public </a:t>
            </a:r>
            <a:r>
              <a:rPr lang="en-US" dirty="0"/>
              <a:t>void</a:t>
            </a:r>
            <a:r>
              <a:rPr lang="en-US" dirty="0" smtClean="0"/>
              <a:t> </a:t>
            </a:r>
            <a:r>
              <a:rPr lang="en-US" dirty="0"/>
              <a:t>save()</a:t>
            </a:r>
            <a:r>
              <a:rPr lang="en-US" dirty="0" smtClean="0"/>
              <a:t> {...} </a:t>
            </a:r>
          </a:p>
          <a:p>
            <a:pPr algn="l"/>
            <a:r>
              <a:rPr lang="en-US" dirty="0" smtClean="0"/>
              <a:t>public String </a:t>
            </a:r>
            <a:r>
              <a:rPr lang="en-US" dirty="0" err="1"/>
              <a:t>describeEmployee</a:t>
            </a:r>
            <a:r>
              <a:rPr lang="en-US" dirty="0"/>
              <a:t>()</a:t>
            </a:r>
            <a:r>
              <a:rPr lang="en-US" dirty="0" smtClean="0"/>
              <a:t> {...} </a:t>
            </a:r>
          </a:p>
          <a:p>
            <a:pPr algn="l"/>
            <a:r>
              <a:rPr lang="en-US" dirty="0" smtClean="0"/>
              <a:t>}</a:t>
            </a:r>
          </a:p>
          <a:p>
            <a:pPr algn="l"/>
            <a:r>
              <a:rPr lang="en-US" dirty="0"/>
              <a:t>1) calculation logic with 2) database logic and 3) reporting logic all mixed up within one class. If you have multiple responsibilities combined into one class, it might be difficult to change one part without breaking others. Mixing responsibilities also makes the class harder to understand and harder to test, decreasing cohesion. The easiest way to fix this is to split the class into three different classes, with each having only one responsibility: database access, calculating pay and reporting, all separated.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b="1" dirty="0" smtClean="0"/>
              <a:t>Open Closed Principle</a:t>
            </a:r>
            <a:endParaRPr lang="en-US" dirty="0"/>
          </a:p>
        </p:txBody>
      </p:sp>
      <p:sp>
        <p:nvSpPr>
          <p:cNvPr id="3" name="Subtitle 2"/>
          <p:cNvSpPr>
            <a:spLocks noGrp="1"/>
          </p:cNvSpPr>
          <p:nvPr>
            <p:ph type="subTitle" idx="1"/>
          </p:nvPr>
        </p:nvSpPr>
        <p:spPr>
          <a:xfrm>
            <a:off x="0" y="533400"/>
            <a:ext cx="9144000" cy="6324600"/>
          </a:xfrm>
        </p:spPr>
        <p:txBody>
          <a:bodyPr>
            <a:noAutofit/>
          </a:bodyPr>
          <a:lstStyle/>
          <a:p>
            <a:pPr algn="l"/>
            <a:r>
              <a:rPr lang="en-US" sz="2400" dirty="0"/>
              <a:t>The Open-Closed Principle (OCP) states that classes should be open for extension but closed for modification. </a:t>
            </a:r>
            <a:endParaRPr lang="en-US" sz="2400" dirty="0" smtClean="0"/>
          </a:p>
          <a:p>
            <a:pPr marL="457200" indent="-457200" algn="l">
              <a:buFont typeface="+mj-lt"/>
              <a:buAutoNum type="arabicPeriod"/>
            </a:pPr>
            <a:r>
              <a:rPr lang="en-US" sz="2400" dirty="0" smtClean="0"/>
              <a:t>“</a:t>
            </a:r>
            <a:r>
              <a:rPr lang="en-US" sz="2400" dirty="0"/>
              <a:t>Open to extension” means that you should design your classes so that new functionality can be added as new requirements are generated. </a:t>
            </a:r>
            <a:endParaRPr lang="en-US" sz="2400" dirty="0" smtClean="0"/>
          </a:p>
          <a:p>
            <a:pPr marL="457200" indent="-457200" algn="l">
              <a:buFont typeface="+mj-lt"/>
              <a:buAutoNum type="arabicPeriod"/>
            </a:pPr>
            <a:r>
              <a:rPr lang="en-US" sz="2400" dirty="0" smtClean="0"/>
              <a:t>“</a:t>
            </a:r>
            <a:r>
              <a:rPr lang="en-US" sz="2400" dirty="0"/>
              <a:t>Closed for modification” means that once you have developed a class you should never modify it, except to correct bugs.</a:t>
            </a:r>
          </a:p>
          <a:p>
            <a:pPr marL="457200" indent="-457200" algn="l">
              <a:buFont typeface="+mj-lt"/>
              <a:buAutoNum type="arabicPeriod"/>
            </a:pPr>
            <a:r>
              <a:rPr lang="en-US" sz="2400" dirty="0" smtClean="0"/>
              <a:t>If you </a:t>
            </a:r>
            <a:r>
              <a:rPr lang="en-US" sz="2400" dirty="0"/>
              <a:t>correctly structure your classes and their dependencies, you can add functionality without editing existing source code.</a:t>
            </a:r>
          </a:p>
          <a:p>
            <a:pPr marL="457200" indent="-457200" algn="l">
              <a:buFont typeface="+mj-lt"/>
              <a:buAutoNum type="arabicPeriod"/>
            </a:pPr>
            <a:r>
              <a:rPr lang="en-US" sz="2400" dirty="0" smtClean="0"/>
              <a:t>Functionality </a:t>
            </a:r>
            <a:r>
              <a:rPr lang="en-US" sz="2400" dirty="0"/>
              <a:t>can be added by creating new classes that implement the </a:t>
            </a:r>
            <a:r>
              <a:rPr lang="en-US" sz="2400" dirty="0" smtClean="0"/>
              <a:t>existing interfaces or extending from existing Base class.</a:t>
            </a:r>
            <a:endParaRPr lang="en-US" sz="2400" dirty="0"/>
          </a:p>
          <a:p>
            <a:pPr marL="457200" indent="-457200" algn="l">
              <a:buFont typeface="+mj-lt"/>
              <a:buAutoNum type="arabicPeriod"/>
            </a:pPr>
            <a:r>
              <a:rPr lang="en-US" sz="2400" dirty="0"/>
              <a:t>Applying OCP to </a:t>
            </a:r>
            <a:r>
              <a:rPr lang="en-US" sz="2400" dirty="0" smtClean="0"/>
              <a:t>projects </a:t>
            </a:r>
            <a:r>
              <a:rPr lang="en-US" sz="2400" dirty="0"/>
              <a:t>limits the need to change source code once it has been written, tested and debugged. </a:t>
            </a:r>
            <a:endParaRPr lang="en-US" sz="2400" dirty="0" smtClean="0"/>
          </a:p>
          <a:p>
            <a:pPr marL="457200" indent="-457200" algn="l">
              <a:buFont typeface="+mj-lt"/>
              <a:buAutoNum type="arabicPeriod"/>
            </a:pPr>
            <a:r>
              <a:rPr lang="en-US" sz="2400" dirty="0" smtClean="0"/>
              <a:t>This </a:t>
            </a:r>
            <a:r>
              <a:rPr lang="en-US" sz="2400" dirty="0"/>
              <a:t>reduces the risk of introducing new bugs to existing code, leading to more robust </a:t>
            </a:r>
            <a:r>
              <a:rPr lang="en-US" sz="2400" dirty="0" smtClean="0"/>
              <a:t>software</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7772400" cy="933450"/>
          </a:xfrm>
        </p:spPr>
        <p:txBody>
          <a:bodyPr>
            <a:normAutofit fontScale="90000"/>
          </a:bodyPr>
          <a:lstStyle/>
          <a:p>
            <a:r>
              <a:rPr lang="en-US" dirty="0" err="1"/>
              <a:t>Liskov</a:t>
            </a:r>
            <a:r>
              <a:rPr lang="en-US" dirty="0"/>
              <a:t> Substitution Principle (LSP) </a:t>
            </a:r>
          </a:p>
        </p:txBody>
      </p:sp>
      <p:sp>
        <p:nvSpPr>
          <p:cNvPr id="3" name="Subtitle 2"/>
          <p:cNvSpPr>
            <a:spLocks noGrp="1"/>
          </p:cNvSpPr>
          <p:nvPr>
            <p:ph type="subTitle" idx="1"/>
          </p:nvPr>
        </p:nvSpPr>
        <p:spPr>
          <a:xfrm>
            <a:off x="152400" y="762000"/>
            <a:ext cx="8991600" cy="6096000"/>
          </a:xfrm>
        </p:spPr>
        <p:txBody>
          <a:bodyPr>
            <a:normAutofit fontScale="77500" lnSpcReduction="20000"/>
          </a:bodyPr>
          <a:lstStyle/>
          <a:p>
            <a:pPr algn="l"/>
            <a:r>
              <a:rPr lang="en-US" dirty="0"/>
              <a:t>The </a:t>
            </a:r>
            <a:r>
              <a:rPr lang="en-US" dirty="0" err="1"/>
              <a:t>Liskov</a:t>
            </a:r>
            <a:r>
              <a:rPr lang="en-US" dirty="0"/>
              <a:t> Substitution Principle (LSP) applies to inheritance hierarchies, specifying that you should design your classes so that client dependencies can be substituted with subclasses without the client knowing about the change.</a:t>
            </a:r>
          </a:p>
          <a:p>
            <a:pPr marL="514350" indent="-514350" algn="l">
              <a:buFont typeface="+mj-lt"/>
              <a:buAutoNum type="arabicPeriod"/>
            </a:pPr>
            <a:r>
              <a:rPr lang="en-US" dirty="0"/>
              <a:t>All subclasses must, therefore, operate in the same manner as their base classes. The specific functionality of the subclass may be different but must conform to the expected </a:t>
            </a:r>
            <a:r>
              <a:rPr lang="en-US" dirty="0" smtClean="0"/>
              <a:t>behavior </a:t>
            </a:r>
            <a:r>
              <a:rPr lang="en-US" dirty="0"/>
              <a:t>of the base class. </a:t>
            </a:r>
            <a:endParaRPr lang="en-US" dirty="0" smtClean="0"/>
          </a:p>
          <a:p>
            <a:pPr marL="514350" indent="-514350" algn="l">
              <a:buFont typeface="+mj-lt"/>
              <a:buAutoNum type="arabicPeriod"/>
            </a:pPr>
            <a:r>
              <a:rPr lang="en-US" dirty="0" smtClean="0"/>
              <a:t>To </a:t>
            </a:r>
            <a:r>
              <a:rPr lang="en-US" dirty="0"/>
              <a:t>be a true </a:t>
            </a:r>
            <a:r>
              <a:rPr lang="en-US" dirty="0" smtClean="0"/>
              <a:t>behavioral </a:t>
            </a:r>
            <a:r>
              <a:rPr lang="en-US" dirty="0"/>
              <a:t>subtype, the subclass must not only implement the base class’s methods and properties, but also conform to its implied </a:t>
            </a:r>
            <a:r>
              <a:rPr lang="en-US" dirty="0" smtClean="0"/>
              <a:t>behavior</a:t>
            </a:r>
            <a:r>
              <a:rPr lang="en-US" dirty="0"/>
              <a:t>.</a:t>
            </a:r>
          </a:p>
          <a:p>
            <a:pPr marL="514350" indent="-514350" algn="l">
              <a:buFont typeface="+mj-lt"/>
              <a:buAutoNum type="arabicPeriod"/>
            </a:pPr>
            <a:r>
              <a:rPr lang="en-US" dirty="0"/>
              <a:t>In general, if a subtype of the </a:t>
            </a:r>
            <a:r>
              <a:rPr lang="en-US" dirty="0" err="1"/>
              <a:t>supertype</a:t>
            </a:r>
            <a:r>
              <a:rPr lang="en-US" dirty="0"/>
              <a:t> does something that the client of the </a:t>
            </a:r>
            <a:r>
              <a:rPr lang="en-US" dirty="0" err="1"/>
              <a:t>supertype</a:t>
            </a:r>
            <a:r>
              <a:rPr lang="en-US" dirty="0"/>
              <a:t> does not expect, then this is in violation of LSP. </a:t>
            </a:r>
            <a:endParaRPr lang="en-US" dirty="0" smtClean="0"/>
          </a:p>
          <a:p>
            <a:pPr marL="514350" indent="-514350" algn="l">
              <a:buFont typeface="+mj-lt"/>
              <a:buAutoNum type="arabicPeriod"/>
            </a:pPr>
            <a:r>
              <a:rPr lang="en-US" dirty="0" smtClean="0"/>
              <a:t>Consider a derived </a:t>
            </a:r>
            <a:r>
              <a:rPr lang="en-US" dirty="0"/>
              <a:t>class throwing an exception that the </a:t>
            </a:r>
            <a:r>
              <a:rPr lang="en-US" dirty="0" err="1"/>
              <a:t>superclass</a:t>
            </a:r>
            <a:r>
              <a:rPr lang="en-US" dirty="0"/>
              <a:t> does not throw, or if a derived class has some unexpected side effects. Basically, derived classes should never do less than their base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781050"/>
          </a:xfrm>
        </p:spPr>
        <p:txBody>
          <a:bodyPr>
            <a:normAutofit fontScale="90000"/>
          </a:bodyPr>
          <a:lstStyle/>
          <a:p>
            <a:r>
              <a:rPr lang="en-US" dirty="0" smtClean="0"/>
              <a:t>Interface Segregation Principle (ISP)</a:t>
            </a:r>
            <a:endParaRPr lang="en-US" dirty="0"/>
          </a:p>
        </p:txBody>
      </p:sp>
      <p:sp>
        <p:nvSpPr>
          <p:cNvPr id="3" name="Subtitle 2"/>
          <p:cNvSpPr>
            <a:spLocks noGrp="1"/>
          </p:cNvSpPr>
          <p:nvPr>
            <p:ph type="subTitle" idx="1"/>
          </p:nvPr>
        </p:nvSpPr>
        <p:spPr>
          <a:xfrm>
            <a:off x="0" y="914400"/>
            <a:ext cx="8991600" cy="5943600"/>
          </a:xfrm>
        </p:spPr>
        <p:txBody>
          <a:bodyPr>
            <a:normAutofit fontScale="85000" lnSpcReduction="20000"/>
          </a:bodyPr>
          <a:lstStyle/>
          <a:p>
            <a:pPr algn="l"/>
            <a:r>
              <a:rPr lang="en-US" dirty="0"/>
              <a:t>The Interface Segregation Principle (ISP) states that clients should not be forced to depend upon interface members they do not </a:t>
            </a:r>
            <a:r>
              <a:rPr lang="en-US" dirty="0" smtClean="0"/>
              <a:t>use, </a:t>
            </a:r>
            <a:r>
              <a:rPr lang="en-US" dirty="0" err="1" smtClean="0"/>
              <a:t>i</a:t>
            </a:r>
            <a:r>
              <a:rPr lang="en-US" dirty="0" smtClean="0"/>
              <a:t>..e avoid fat interfaces.</a:t>
            </a:r>
          </a:p>
          <a:p>
            <a:pPr marL="514350" indent="-514350" algn="l">
              <a:buFont typeface="+mj-lt"/>
              <a:buAutoNum type="arabicPeriod"/>
            </a:pPr>
            <a:r>
              <a:rPr lang="en-US" dirty="0" smtClean="0"/>
              <a:t>When </a:t>
            </a:r>
            <a:r>
              <a:rPr lang="en-US" dirty="0"/>
              <a:t>we have non-cohesive interfaces, the ISP guides us to create multiple, smaller, cohesive interfaces.</a:t>
            </a:r>
          </a:p>
          <a:p>
            <a:pPr marL="514350" indent="-514350" algn="l">
              <a:buFont typeface="+mj-lt"/>
              <a:buAutoNum type="arabicPeriod"/>
            </a:pPr>
            <a:r>
              <a:rPr lang="en-US" dirty="0"/>
              <a:t>When you apply ISP, classes and their dependencies communicate using tightly-focused interfaces, minimizing dependencies on unused members and reducing coupling accordingly. </a:t>
            </a:r>
            <a:endParaRPr lang="en-US" dirty="0" smtClean="0"/>
          </a:p>
          <a:p>
            <a:pPr marL="514350" indent="-514350" algn="l">
              <a:buFont typeface="+mj-lt"/>
              <a:buAutoNum type="arabicPeriod"/>
            </a:pPr>
            <a:r>
              <a:rPr lang="en-US" dirty="0" smtClean="0"/>
              <a:t>Smaller </a:t>
            </a:r>
            <a:r>
              <a:rPr lang="en-US" dirty="0"/>
              <a:t>interfaces are easier to implement, improving flexibility and the possibility of reuse. </a:t>
            </a:r>
            <a:endParaRPr lang="en-US" dirty="0" smtClean="0"/>
          </a:p>
          <a:p>
            <a:pPr marL="514350" indent="-514350" algn="l">
              <a:buFont typeface="+mj-lt"/>
              <a:buAutoNum type="arabicPeriod"/>
            </a:pPr>
            <a:r>
              <a:rPr lang="en-US" dirty="0" smtClean="0"/>
              <a:t>As </a:t>
            </a:r>
            <a:r>
              <a:rPr lang="en-US" dirty="0"/>
              <a:t>fewer classes share these interfaces, the number of changes that are required in response to an interface modification is lowered, which increases robustness.</a:t>
            </a:r>
          </a:p>
          <a:p>
            <a:pPr marL="514350" indent="-514350" algn="l">
              <a:buFont typeface="+mj-lt"/>
              <a:buAutoNum type="arabicPeriod"/>
            </a:pPr>
            <a:r>
              <a:rPr lang="en-US" dirty="0"/>
              <a:t>Basically, the lesson here is “Don’t depend on things you don’t need”.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7772400" cy="704850"/>
          </a:xfrm>
        </p:spPr>
        <p:txBody>
          <a:bodyPr>
            <a:normAutofit fontScale="90000"/>
          </a:bodyPr>
          <a:lstStyle/>
          <a:p>
            <a:r>
              <a:rPr lang="en-US" dirty="0" smtClean="0"/>
              <a:t>Dependency Inversion Principle</a:t>
            </a:r>
            <a:endParaRPr lang="en-US" dirty="0"/>
          </a:p>
        </p:txBody>
      </p:sp>
      <p:sp>
        <p:nvSpPr>
          <p:cNvPr id="3" name="Subtitle 2"/>
          <p:cNvSpPr>
            <a:spLocks noGrp="1"/>
          </p:cNvSpPr>
          <p:nvPr>
            <p:ph type="subTitle" idx="1"/>
          </p:nvPr>
        </p:nvSpPr>
        <p:spPr>
          <a:xfrm>
            <a:off x="0" y="685800"/>
            <a:ext cx="9144000" cy="6172200"/>
          </a:xfrm>
        </p:spPr>
        <p:txBody>
          <a:bodyPr>
            <a:normAutofit fontScale="85000" lnSpcReduction="10000"/>
          </a:bodyPr>
          <a:lstStyle/>
          <a:p>
            <a:pPr algn="l"/>
            <a:r>
              <a:rPr lang="en-US" dirty="0"/>
              <a:t>The Dependency Inversion Principle (DIP) states that </a:t>
            </a:r>
            <a:endParaRPr lang="en-US" dirty="0" smtClean="0"/>
          </a:p>
          <a:p>
            <a:pPr algn="l"/>
            <a:r>
              <a:rPr lang="en-US" b="1" i="1" dirty="0" smtClean="0"/>
              <a:t>Depend upon Abstractions. Do not depend upon concretions.</a:t>
            </a:r>
            <a:br>
              <a:rPr lang="en-US" b="1" i="1" dirty="0" smtClean="0"/>
            </a:br>
            <a:r>
              <a:rPr lang="en-US" b="1" i="1" dirty="0" smtClean="0"/>
              <a:t/>
            </a:r>
            <a:br>
              <a:rPr lang="en-US" b="1" i="1" dirty="0" smtClean="0"/>
            </a:br>
            <a:r>
              <a:rPr lang="en-US" b="1" i="1" dirty="0" smtClean="0"/>
              <a:t>Abstractions should not depend upon details. Details should depend upon abstractions.</a:t>
            </a:r>
            <a:br>
              <a:rPr lang="en-US" b="1" i="1" dirty="0" smtClean="0"/>
            </a:br>
            <a:r>
              <a:rPr lang="en-US" b="1" i="1" dirty="0" smtClean="0"/>
              <a:t/>
            </a:r>
            <a:br>
              <a:rPr lang="en-US" b="1" i="1" dirty="0" smtClean="0"/>
            </a:br>
            <a:r>
              <a:rPr lang="en-US" b="1" i="1" dirty="0" smtClean="0"/>
              <a:t>High-level modules should not depend on low-level modules. Both should depend on abstractions.</a:t>
            </a:r>
          </a:p>
          <a:p>
            <a:pPr algn="l"/>
            <a:endParaRPr lang="en-US" dirty="0" smtClean="0"/>
          </a:p>
          <a:p>
            <a:pPr algn="l"/>
            <a:r>
              <a:rPr lang="en-US" dirty="0" smtClean="0"/>
              <a:t>The </a:t>
            </a:r>
            <a:r>
              <a:rPr lang="en-US" dirty="0"/>
              <a:t>idea is that we isolate our class behind a boundary formed by the abstractions it depends on. If all the details behind those abstractions change, then our class is still safe. </a:t>
            </a:r>
            <a:endParaRPr lang="en-US" dirty="0" smtClean="0"/>
          </a:p>
          <a:p>
            <a:pPr algn="l"/>
            <a:r>
              <a:rPr lang="en-US" dirty="0" smtClean="0"/>
              <a:t>This </a:t>
            </a:r>
            <a:r>
              <a:rPr lang="en-US" dirty="0"/>
              <a:t>helps keep coupling low and makes our design easier to change. DIP also allows us to test things in isolation, details like database are </a:t>
            </a:r>
            <a:r>
              <a:rPr lang="en-US" dirty="0" err="1"/>
              <a:t>plugins</a:t>
            </a:r>
            <a:r>
              <a:rPr lang="en-US" dirty="0"/>
              <a:t> to our system</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989</Words>
  <Application>Microsoft Office PowerPoint</Application>
  <PresentationFormat>On-screen Show (4:3)</PresentationFormat>
  <Paragraphs>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SOLID Design Principles</vt:lpstr>
      <vt:lpstr>What is SOLID and Why?</vt:lpstr>
      <vt:lpstr>Not Following SOLID Principles?</vt:lpstr>
      <vt:lpstr>Single Responsibility Principle</vt:lpstr>
      <vt:lpstr>Slide 5</vt:lpstr>
      <vt:lpstr>Open Closed Principle</vt:lpstr>
      <vt:lpstr>Liskov Substitution Principle (LSP) </vt:lpstr>
      <vt:lpstr>Interface Segregation Principle (ISP)</vt:lpstr>
      <vt:lpstr>Dependency Inversion Principle</vt:lpstr>
      <vt:lpstr>Dependency Inversion Principle</vt:lpstr>
      <vt:lpstr>Dependency Inversion Principle</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33</cp:revision>
  <dcterms:created xsi:type="dcterms:W3CDTF">2017-06-30T21:04:00Z</dcterms:created>
  <dcterms:modified xsi:type="dcterms:W3CDTF">2017-07-26T10:33:21Z</dcterms:modified>
</cp:coreProperties>
</file>