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2FD"/>
    <a:srgbClr val="E5E4E5"/>
    <a:srgbClr val="E6E7E7"/>
    <a:srgbClr val="E6E6E6"/>
    <a:srgbClr val="E4E4E5"/>
    <a:srgbClr val="E5E5E5"/>
    <a:srgbClr val="E4E5E4"/>
    <a:srgbClr val="E4E5E5"/>
    <a:srgbClr val="9BBB59"/>
    <a:srgbClr val="39B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23-Sep-25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23-Sep-25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23-Sep-25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23-Sep-25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23-Sep-25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23-Sep-25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23-Sep-25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23-Sep-25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23-Sep-25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23-Sep-25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23-Sep-25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23-Sep-25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23-Sep-25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SIH2025_PPT.ppt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vrushal09/Helios-GoPublic" TargetMode="External"/><Relationship Id="rId4" Type="http://schemas.openxmlformats.org/officeDocument/2006/relationships/hyperlink" Target="https://about.mappls.com/api/#Mapping-Sd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9357114" y="2376064"/>
            <a:ext cx="2621771" cy="280405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05779" y="1125361"/>
            <a:ext cx="2780441" cy="61539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65" y="1371768"/>
            <a:ext cx="8940534" cy="5167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: </a:t>
            </a:r>
            <a:r>
              <a:rPr lang="en-IN" sz="2400" dirty="0"/>
              <a:t>SIH25013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: </a:t>
            </a:r>
            <a:r>
              <a:rPr lang="en-US" sz="2400" dirty="0"/>
              <a:t>Real-Time Public Transport Tracking for Small Cities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 : </a:t>
            </a:r>
            <a:r>
              <a:rPr lang="en-IN" sz="2400" dirty="0"/>
              <a:t>Transportation &amp; Logistics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 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Helios</a:t>
            </a:r>
          </a:p>
          <a:p>
            <a:pPr marL="742950" lvl="1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 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54318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Public transport Images - Free Download on Freepik">
            <a:extLst>
              <a:ext uri="{FF2B5EF4-FFF2-40B4-BE49-F238E27FC236}">
                <a16:creationId xmlns:a16="http://schemas.microsoft.com/office/drawing/2014/main" id="{62E385DF-B184-4D20-F90C-7AC078608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300" y="2621145"/>
            <a:ext cx="4881700" cy="325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255692" y="55487"/>
            <a:ext cx="5677028" cy="888442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Problem Statement Explained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247885" y="2221459"/>
            <a:ext cx="660431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Proposed 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app builds a live network by integrating official route and stop data with real-time GPS from the driver's phone, offering a trip planner, traffic-aware ETAs, and smart disruption alerts for smoother travel.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reduces users waiting times, improves reliability, and generates data to support better transport planning while enhancing last-mile connectivity and commuter trust.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to India, it offers multilingual support, future UPI integration, Tier-2/3 focus, and gamified eco-friendly rewards through crowdsourcing.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50736-D516-0B7F-EEBE-C702A26F6290}"/>
              </a:ext>
            </a:extLst>
          </p:cNvPr>
          <p:cNvSpPr txBox="1">
            <a:spLocks/>
          </p:cNvSpPr>
          <p:nvPr/>
        </p:nvSpPr>
        <p:spPr bwMode="auto">
          <a:xfrm>
            <a:off x="1247887" y="1121341"/>
            <a:ext cx="9692639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800" dirty="0"/>
              <a:t>Traveling in a city using public transit is often a hassle with scattered maps, delays, and no unified system. Our solution is a mobile app that simplifies the transit experience by bringing everything into one </a:t>
            </a:r>
            <a:r>
              <a:rPr lang="en-US" sz="2000" dirty="0"/>
              <a:t>platform</a:t>
            </a:r>
            <a:r>
              <a:rPr lang="en-US" sz="1800" dirty="0"/>
              <a:t>.</a:t>
            </a:r>
            <a:endParaRPr lang="en-US" sz="1800" dirty="0">
              <a:latin typeface="+mj-lt"/>
              <a:ea typeface="ＭＳ Ｐゴシック" pitchFamily="1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253660-B909-CDF3-4618-12BBECA43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047" y="1675980"/>
            <a:ext cx="5894594" cy="452624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1EBCF6B-9DDD-AB2B-F101-D144813B47E3}"/>
              </a:ext>
            </a:extLst>
          </p:cNvPr>
          <p:cNvSpPr txBox="1">
            <a:spLocks/>
          </p:cNvSpPr>
          <p:nvPr/>
        </p:nvSpPr>
        <p:spPr bwMode="auto">
          <a:xfrm>
            <a:off x="3255692" y="55487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3C378341-E8AC-B79C-D440-DE92A192BFC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5" name="Picture 2" descr="https://www.sih.gov.in/img1/SIH-Logo.png">
            <a:extLst>
              <a:ext uri="{FF2B5EF4-FFF2-40B4-BE49-F238E27FC236}">
                <a16:creationId xmlns:a16="http://schemas.microsoft.com/office/drawing/2014/main" id="{F08FCA46-D2F7-4076-D62F-9DDD3CA58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DB45DED-F642-7A2B-9537-62BDD9F12071}"/>
              </a:ext>
            </a:extLst>
          </p:cNvPr>
          <p:cNvSpPr txBox="1">
            <a:spLocks/>
          </p:cNvSpPr>
          <p:nvPr/>
        </p:nvSpPr>
        <p:spPr bwMode="auto">
          <a:xfrm>
            <a:off x="1247887" y="1121341"/>
            <a:ext cx="9692639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800" dirty="0"/>
              <a:t>We will use a modern tech stack to build an app that enhances the public transit experience and remains scalable for future growth.</a:t>
            </a:r>
            <a:endParaRPr lang="en-US" sz="1800" dirty="0">
              <a:latin typeface="+mj-lt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BE04F41-A7A6-3382-C77A-9B0C3D66B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886" y="2137249"/>
            <a:ext cx="449400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2000" b="1" u="sng" dirty="0"/>
              <a:t>Tech Stack: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UI/UX : Figma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Frontend : React Native (Expo) , Native Wind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Backend &amp; Database : Firebase, Python, PostgreSQL + </a:t>
            </a:r>
            <a:r>
              <a:rPr lang="en-IN" sz="2000" dirty="0" err="1"/>
              <a:t>PostGIS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Sources : AMTS, BRTS and GMRC official sites of Ahmedabad</a:t>
            </a:r>
          </a:p>
          <a:p>
            <a:endParaRPr lang="en-IN" sz="200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3868F2F-A46B-F626-1F66-28236DAE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EC80261E-0F46-DBBC-43EB-E8B3DF1A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@TeamName – SIH2025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1734799" y="6586912"/>
            <a:ext cx="3298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Footer Placeholder 6"/>
          <p:cNvSpPr txBox="1">
            <a:spLocks/>
          </p:cNvSpPr>
          <p:nvPr/>
        </p:nvSpPr>
        <p:spPr>
          <a:xfrm>
            <a:off x="4800600" y="6586912"/>
            <a:ext cx="32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@The Helios – SIH2025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0" y="6348709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1582399" y="6428459"/>
            <a:ext cx="3298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Footer Placeholder 6"/>
          <p:cNvSpPr txBox="1">
            <a:spLocks/>
          </p:cNvSpPr>
          <p:nvPr/>
        </p:nvSpPr>
        <p:spPr>
          <a:xfrm>
            <a:off x="4648200" y="6428459"/>
            <a:ext cx="32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@The Helios – SIH2025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9E3805-DC4C-5B11-A95E-AB8EA2E96E1F}"/>
              </a:ext>
            </a:extLst>
          </p:cNvPr>
          <p:cNvSpPr/>
          <p:nvPr/>
        </p:nvSpPr>
        <p:spPr>
          <a:xfrm>
            <a:off x="11075670" y="3432810"/>
            <a:ext cx="304800" cy="131445"/>
          </a:xfrm>
          <a:prstGeom prst="rect">
            <a:avLst/>
          </a:prstGeom>
          <a:solidFill>
            <a:srgbClr val="E3F2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00D5E-4A7B-4B8A-B537-19FCF46BBA74}"/>
              </a:ext>
            </a:extLst>
          </p:cNvPr>
          <p:cNvSpPr/>
          <p:nvPr/>
        </p:nvSpPr>
        <p:spPr>
          <a:xfrm>
            <a:off x="11075670" y="3635072"/>
            <a:ext cx="304800" cy="112063"/>
          </a:xfrm>
          <a:prstGeom prst="rect">
            <a:avLst/>
          </a:prstGeom>
          <a:solidFill>
            <a:srgbClr val="E3F2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DAF337-471C-5763-9D56-C88D8FF0B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763" y="1263909"/>
            <a:ext cx="3593635" cy="22062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9E99E8-F894-89C4-9918-EE68D04271FA}"/>
              </a:ext>
            </a:extLst>
          </p:cNvPr>
          <p:cNvSpPr txBox="1">
            <a:spLocks/>
          </p:cNvSpPr>
          <p:nvPr/>
        </p:nvSpPr>
        <p:spPr bwMode="auto">
          <a:xfrm>
            <a:off x="3255692" y="94554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9737988E-0D57-4B85-9CF7-BD7030CA93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13" name="Picture 2" descr="https://www.sih.gov.in/img1/SIH-Logo.png">
            <a:extLst>
              <a:ext uri="{FF2B5EF4-FFF2-40B4-BE49-F238E27FC236}">
                <a16:creationId xmlns:a16="http://schemas.microsoft.com/office/drawing/2014/main" id="{FDEB3432-4737-AD8B-CF61-74C4C719B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F033D37-3E08-ED4B-424E-3C04662E7217}"/>
              </a:ext>
            </a:extLst>
          </p:cNvPr>
          <p:cNvSpPr txBox="1">
            <a:spLocks/>
          </p:cNvSpPr>
          <p:nvPr/>
        </p:nvSpPr>
        <p:spPr bwMode="auto">
          <a:xfrm>
            <a:off x="1247887" y="1121341"/>
            <a:ext cx="9692639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endParaRPr lang="en-US" sz="1800" dirty="0">
              <a:latin typeface="+mj-lt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529D78B-064E-6EDE-3555-0E4D16C92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99" y="1221745"/>
            <a:ext cx="7813659" cy="4896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IN" b="1" u="sng" dirty="0"/>
              <a:t>FEASIBILITY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Zero-Hardware Approach: Leverages driver's smartphone GPS.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Tier-2/3 City Focus: Designed for evolving digital infrastructure.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Gamified Crowdsourcing: Rewards for user-reported data like crowd levels.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r>
              <a:rPr lang="en-IN" b="1" u="sng" dirty="0"/>
              <a:t>CHALLENGES &amp; RISKS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Fragmented ticketing systems across agencies.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No reliable and accurate opensource data available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User adoption hurdles in Tier-2/3 cities.</a:t>
            </a:r>
          </a:p>
          <a:p>
            <a:endParaRPr lang="en-IN" dirty="0"/>
          </a:p>
          <a:p>
            <a:r>
              <a:rPr lang="en-IN" b="1" u="sng" dirty="0"/>
              <a:t>STRATEGIES TO OVERCOME</a:t>
            </a:r>
            <a:endParaRPr lang="en-IN" u="sng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To Track bus live location through Drivers Phone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Use gamification &amp; rewards to drive crowdsourcing participation.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A32BC4-FDDA-FF36-DA2C-6B601B470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7828" y="3610028"/>
            <a:ext cx="3594571" cy="25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484505"/>
            <a:ext cx="593337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Impact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Commuters: Reliable schedules, live tracking, less waiting.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Operators: Analytics on punctuality, crowding, demand.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Govt: Operational Data for planning &amp; policy.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Overall: Builds trust, boosts ridership.</a:t>
            </a:r>
          </a:p>
          <a:p>
            <a:endParaRPr lang="en-US" sz="2000" dirty="0"/>
          </a:p>
          <a:p>
            <a:r>
              <a:rPr lang="en-US" sz="2000" b="1" dirty="0"/>
              <a:t>Benefits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Social: Safer, accessible, inclusive travel.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Economic: Time saved, productivity up, more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Environmental: Less congestion, lower emissions.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Governance: Data-driven policies &amp; planning.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610D8B-0245-EB60-0679-E679308E6471}"/>
              </a:ext>
            </a:extLst>
          </p:cNvPr>
          <p:cNvSpPr txBox="1">
            <a:spLocks/>
          </p:cNvSpPr>
          <p:nvPr/>
        </p:nvSpPr>
        <p:spPr bwMode="auto">
          <a:xfrm>
            <a:off x="3255692" y="94554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E5FD220C-4263-BCA1-DA55-05F1381BA9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6" name="Picture 2" descr="https://www.sih.gov.in/img1/SIH-Logo.png">
            <a:extLst>
              <a:ext uri="{FF2B5EF4-FFF2-40B4-BE49-F238E27FC236}">
                <a16:creationId xmlns:a16="http://schemas.microsoft.com/office/drawing/2014/main" id="{B16E20A2-1C47-E762-3F63-0106EBE8B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CA684DAE-D7E8-A448-C3B5-62287E7F5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8" name="Picture 6" descr="Generated image">
            <a:extLst>
              <a:ext uri="{FF2B5EF4-FFF2-40B4-BE49-F238E27FC236}">
                <a16:creationId xmlns:a16="http://schemas.microsoft.com/office/drawing/2014/main" id="{8A16557A-CC37-8708-73E0-5BEEA51BD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58" y="1562516"/>
            <a:ext cx="5295484" cy="432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CB88916A-6D3A-0DB2-AF6D-EB840FA03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29" y="2219899"/>
            <a:ext cx="11301155" cy="2812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IN" sz="2000" dirty="0"/>
              <a:t>• </a:t>
            </a:r>
            <a:r>
              <a:rPr lang="en-IN" sz="2000" b="1" dirty="0"/>
              <a:t>NCMC (National Common Mobility Card)</a:t>
            </a:r>
            <a:r>
              <a:rPr lang="en-IN" sz="2000" dirty="0"/>
              <a:t> → Govt of India’s “One Nation, One Card” initiative.</a:t>
            </a:r>
            <a:br>
              <a:rPr lang="en-IN" sz="2000" dirty="0"/>
            </a:br>
            <a:r>
              <a:rPr lang="en-IN" sz="2000" dirty="0"/>
              <a:t>• </a:t>
            </a:r>
            <a:r>
              <a:rPr lang="en-IN" sz="2000" b="1" dirty="0" err="1"/>
              <a:t>Moovit</a:t>
            </a:r>
            <a:r>
              <a:rPr lang="en-IN" sz="2000" b="1" dirty="0"/>
              <a:t> &amp; City Mapper</a:t>
            </a:r>
            <a:r>
              <a:rPr lang="en-IN" sz="2000" dirty="0"/>
              <a:t> → Global multimodal transit apps (routing, live tracking).</a:t>
            </a:r>
            <a:br>
              <a:rPr lang="en-IN" sz="2000" dirty="0"/>
            </a:br>
            <a:r>
              <a:rPr lang="en-IN" sz="2000" dirty="0"/>
              <a:t>• </a:t>
            </a:r>
            <a:r>
              <a:rPr lang="en-IN" sz="2000" b="1" dirty="0"/>
              <a:t>Gamification Research</a:t>
            </a:r>
            <a:r>
              <a:rPr lang="en-IN" sz="2000" dirty="0"/>
              <a:t> → Studies show rewards improve crowdsourced reporting participation.(Optional)</a:t>
            </a:r>
            <a:br>
              <a:rPr lang="en-IN" sz="2000" dirty="0"/>
            </a:br>
            <a:r>
              <a:rPr lang="en-IN" sz="2000" dirty="0"/>
              <a:t>• </a:t>
            </a:r>
            <a:r>
              <a:rPr lang="en-IN" sz="2000" b="1" dirty="0"/>
              <a:t>OpenStreetMap &amp; </a:t>
            </a:r>
            <a:r>
              <a:rPr lang="en-IN" sz="2000" b="1" dirty="0" err="1"/>
              <a:t>Mapbox</a:t>
            </a:r>
            <a:r>
              <a:rPr lang="en-IN" sz="2000" b="1" dirty="0"/>
              <a:t> APIs</a:t>
            </a:r>
            <a:r>
              <a:rPr lang="en-IN" sz="2000" dirty="0"/>
              <a:t> → Open data &amp; routing frameworks for maps/navigation.</a:t>
            </a:r>
          </a:p>
          <a:p>
            <a:pPr defTabSz="914400" eaLnBrk="0" hangingPunct="0">
              <a:lnSpc>
                <a:spcPct val="150000"/>
              </a:lnSpc>
            </a:pPr>
            <a:r>
              <a:rPr lang="en-IN" sz="2000" dirty="0"/>
              <a:t>• </a:t>
            </a:r>
            <a:r>
              <a:rPr lang="en-IN" sz="2000" b="1" dirty="0"/>
              <a:t>Mappls : </a:t>
            </a:r>
            <a:r>
              <a:rPr lang="en-IN" sz="2000" dirty="0"/>
              <a:t>🔗 </a:t>
            </a:r>
            <a:r>
              <a:rPr lang="en-IN" sz="2000" dirty="0">
                <a:hlinkClick r:id="rId4"/>
              </a:rPr>
              <a:t>Mappls</a:t>
            </a:r>
            <a:br>
              <a:rPr lang="en-IN" sz="2000" dirty="0"/>
            </a:br>
            <a:r>
              <a:rPr lang="en-IN" sz="2000" dirty="0"/>
              <a:t>• </a:t>
            </a:r>
            <a:r>
              <a:rPr lang="en-US" sz="2000" b="1" dirty="0"/>
              <a:t>Local Transit data of tier 2-3 cities with prototype : </a:t>
            </a:r>
            <a:r>
              <a:rPr lang="en-IN" sz="2000" dirty="0"/>
              <a:t>🔗</a:t>
            </a:r>
            <a:r>
              <a:rPr lang="en-IN" sz="2000" dirty="0">
                <a:hlinkClick r:id="rId5"/>
              </a:rPr>
              <a:t>Github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2221AF-A415-B0F8-615D-77F70F5B5F55}"/>
              </a:ext>
            </a:extLst>
          </p:cNvPr>
          <p:cNvSpPr txBox="1">
            <a:spLocks/>
          </p:cNvSpPr>
          <p:nvPr/>
        </p:nvSpPr>
        <p:spPr bwMode="auto">
          <a:xfrm>
            <a:off x="3255692" y="94554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and References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FA14BBF2-AC2A-8EDD-7763-E8919F83EE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15" name="Picture 2" descr="https://www.sih.gov.in/img1/SIH-Logo.png">
            <a:extLst>
              <a:ext uri="{FF2B5EF4-FFF2-40B4-BE49-F238E27FC236}">
                <a16:creationId xmlns:a16="http://schemas.microsoft.com/office/drawing/2014/main" id="{D541678D-E44D-573E-4E14-ADA6F13F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8318</TotalTime>
  <Words>544</Words>
  <Application>Microsoft Office PowerPoint</Application>
  <PresentationFormat>Widescreen</PresentationFormat>
  <Paragraphs>81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Problem Statement Explained</vt:lpstr>
      <vt:lpstr>PowerPoint Presentation</vt:lpstr>
      <vt:lpstr>PowerPoint Presentation</vt:lpstr>
      <vt:lpstr>PowerPoint Presentation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vrushal mehta</cp:lastModifiedBy>
  <cp:revision>178</cp:revision>
  <dcterms:created xsi:type="dcterms:W3CDTF">2013-12-12T18:46:50Z</dcterms:created>
  <dcterms:modified xsi:type="dcterms:W3CDTF">2025-09-23T17:30:01Z</dcterms:modified>
  <cp:category/>
</cp:coreProperties>
</file>