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"/>
  </p:notesMasterIdLst>
  <p:sldIdLst>
    <p:sldId id="291" r:id="rId2"/>
    <p:sldId id="281" r:id="rId3"/>
    <p:sldId id="290" r:id="rId4"/>
    <p:sldId id="293" r:id="rId5"/>
    <p:sldId id="294" r:id="rId6"/>
    <p:sldId id="296" r:id="rId7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F2FD"/>
    <a:srgbClr val="E5E4E5"/>
    <a:srgbClr val="E6E7E7"/>
    <a:srgbClr val="E6E6E6"/>
    <a:srgbClr val="E4E4E5"/>
    <a:srgbClr val="E5E5E5"/>
    <a:srgbClr val="E4E5E4"/>
    <a:srgbClr val="E4E5E5"/>
    <a:srgbClr val="9BBB59"/>
    <a:srgbClr val="39B0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878" y="6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4D5ADD5-2BBC-4A94-8F86-D9013941F742}" type="datetimeFigureOut">
              <a:rPr lang="en-US"/>
              <a:pPr/>
              <a:t>27-Sep-25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790738-CFC9-4A5E-8424-6B42AA5706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94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ea typeface="ＭＳ Ｐゴシック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73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CA7B74D-3791-4AC6-8451-F10DBCCCDD9A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06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3505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1722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8672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0792E3-D524-454C-8AFD-A91972900BCB}" type="datetime1">
              <a:rPr lang="en-US" smtClean="0"/>
              <a:t>27-Sep-25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E1BAA-A38D-40DE-B22C-DF9BD7D820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3C3A68-6922-42D3-8905-ECC2D82A3469}" type="datetime1">
              <a:rPr lang="en-US" smtClean="0"/>
              <a:t>27-Sep-25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DD027-5576-4F27-AAB6-1D994836EE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69E9F4-7604-4950-A8B2-8ACDEDB1506E}" type="datetime1">
              <a:rPr lang="en-US" smtClean="0"/>
              <a:t>27-Sep-25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7CE61-8714-431B-A40A-01B1C5541A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8B7524-32A2-4C20-A58C-BC3BAA1042FC}" type="datetime1">
              <a:rPr lang="en-US" smtClean="0"/>
              <a:t>27-Sep-25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C3CE7-23F7-4828-823C-E0205DF2CF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994447-D6B2-43BB-A877-57F1A267B999}" type="datetime1">
              <a:rPr lang="en-US" smtClean="0"/>
              <a:t>27-Sep-25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DB31D2-2A87-4F4C-A9AD-05C6CC2B32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920E16-BD35-483C-AA6B-346FC7E46DEA}" type="datetime1">
              <a:rPr lang="en-US" smtClean="0"/>
              <a:t>27-Sep-25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C16D9-1635-4844-816A-0A8A2160FA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EAC6F8-5103-4FC0-A69E-5C6AE6469DA8}" type="datetime1">
              <a:rPr lang="en-US" smtClean="0"/>
              <a:t>27-Sep-25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4100A-98DE-4944-910A-A93F5CA9F7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0C6921-0627-4C8F-83D5-0CF936D2FFDD}" type="datetime1">
              <a:rPr lang="en-US" smtClean="0"/>
              <a:t>27-Sep-25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3342B-5A73-45DC-864D-086DE78037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F08AD7-8103-40F8-983C-E2BA6BB9CBE0}" type="datetime1">
              <a:rPr lang="en-US" smtClean="0"/>
              <a:t>27-Sep-25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5AFB3-1ACD-44AC-8702-86B1729DF0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8C06B4-9380-4A4D-AF49-A3596E17DAF5}" type="datetime1">
              <a:rPr lang="en-US" smtClean="0"/>
              <a:t>27-Sep-25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F15F3-5E77-4C57-9E21-50D6D1D6C0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7FDEF1-C582-4E22-9E77-D68326471F28}" type="datetime1">
              <a:rPr lang="en-US" smtClean="0"/>
              <a:t>27-Sep-25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2169A-B3C7-4FB6-967F-AF95F4EB33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-47625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95375"/>
            <a:ext cx="10972800" cy="503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780A9602-A9A9-453F-AEF1-37B5837E02CD}" type="datetime1">
              <a:rPr lang="en-US" smtClean="0"/>
              <a:t>27-Sep-25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1411BA53-830D-4830-BB65-E58DBE17D0B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/>
  </p:transition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SIH2025_PPT.pptx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4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26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6780" y="851521"/>
            <a:ext cx="4638605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20848B-B2B4-45BE-A961-AEC0B06CF4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916"/>
          <a:stretch/>
        </p:blipFill>
        <p:spPr>
          <a:xfrm>
            <a:off x="9357114" y="2376064"/>
            <a:ext cx="2621771" cy="2804053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705779" y="1125361"/>
            <a:ext cx="2780441" cy="615394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31286" y="-526757"/>
            <a:ext cx="10363200" cy="2076450"/>
          </a:xfrm>
        </p:spPr>
        <p:txBody>
          <a:bodyPr/>
          <a:lstStyle/>
          <a:p>
            <a:r>
              <a:rPr lang="en-US" sz="4000" b="1" dirty="0">
                <a:solidFill>
                  <a:schemeClr val="tx2"/>
                </a:solidFill>
                <a:latin typeface="Garamond" panose="02020404030301010803" pitchFamily="18" charset="0"/>
              </a:rPr>
              <a:t>SMART INDIA HACKATHON 2025</a:t>
            </a:r>
            <a:endParaRPr lang="en-IN" sz="4000" b="1" dirty="0">
              <a:solidFill>
                <a:schemeClr val="tx2"/>
              </a:solidFill>
              <a:latin typeface="Garamond" panose="020204040303010108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965" y="1371768"/>
            <a:ext cx="8940534" cy="5536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/>
          </a:p>
          <a:p>
            <a:pPr marL="742950" lvl="1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ID : </a:t>
            </a:r>
            <a:r>
              <a:rPr lang="en-IN" sz="2400" dirty="0"/>
              <a:t>SIH25100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Title 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Accelerating High-Fidelity Road Network Modeling for Indian Traffic Simulations.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Theme : </a:t>
            </a:r>
            <a:r>
              <a:rPr lang="en-IN" sz="2400" dirty="0"/>
              <a:t>Transportation &amp; Logistics 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PS Category :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Software</a:t>
            </a:r>
          </a:p>
          <a:p>
            <a:pPr marL="742950" lvl="1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Team ID 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54318</a:t>
            </a:r>
          </a:p>
          <a:p>
            <a:pPr marL="742950" lvl="1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Team Name : 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Helios</a:t>
            </a:r>
          </a:p>
          <a:p>
            <a:pPr lvl="1" algn="just">
              <a:lnSpc>
                <a:spcPct val="200000"/>
              </a:lnSpc>
            </a:pP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62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>
            <a:extLst>
              <a:ext uri="{FF2B5EF4-FFF2-40B4-BE49-F238E27FC236}">
                <a16:creationId xmlns:a16="http://schemas.microsoft.com/office/drawing/2014/main" id="{62E385DF-B184-4D20-F90C-7AC078608E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7714548" y="2981112"/>
            <a:ext cx="4337850" cy="289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3255692" y="55487"/>
            <a:ext cx="5677028" cy="888442"/>
          </a:xfrm>
        </p:spPr>
        <p:txBody>
          <a:bodyPr/>
          <a:lstStyle/>
          <a:p>
            <a:pPr eaLnBrk="1" hangingPunct="1"/>
            <a:r>
              <a:rPr lang="en-US" sz="24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Problem Statement Explained</a:t>
            </a:r>
          </a:p>
        </p:txBody>
      </p:sp>
      <p:sp>
        <p:nvSpPr>
          <p:cNvPr id="15362" name="TextBox 8"/>
          <p:cNvSpPr txBox="1">
            <a:spLocks noChangeArrowheads="1"/>
          </p:cNvSpPr>
          <p:nvPr/>
        </p:nvSpPr>
        <p:spPr bwMode="auto">
          <a:xfrm>
            <a:off x="778720" y="2267744"/>
            <a:ext cx="6604315" cy="3693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1" dirty="0"/>
              <a:t>Proposed Solution: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URBaNS</a:t>
            </a:r>
            <a:r>
              <a:rPr lang="en-US" dirty="0"/>
              <a:t> creates a smart simulation by combining real-world traffic patterns, Indian road conditions, and navigation logic. It offers feature to modify existing road and test traffic simulation on 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reduces traffic uncertainties, improves planning reliability, and generates data to support better urban mobility in Indian cities.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Designed for India, </a:t>
            </a:r>
            <a:r>
              <a:rPr lang="en-US" dirty="0" err="1"/>
              <a:t>URBaNS</a:t>
            </a:r>
            <a:r>
              <a:rPr lang="en-US" dirty="0"/>
              <a:t> offers scalable simulations for Tier-2/3 cities, multilingual support, and potential AI-driven behavior analysis.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82399" y="6434512"/>
            <a:ext cx="329887" cy="365125"/>
          </a:xfrm>
        </p:spPr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2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434512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chemeClr val="bg1"/>
                </a:solidFill>
              </a:rPr>
              <a:t>@The Helios – SIH2025</a:t>
            </a:r>
          </a:p>
        </p:txBody>
      </p:sp>
      <p:sp>
        <p:nvSpPr>
          <p:cNvPr id="10" name="Oval 9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152792" y="97651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THE </a:t>
            </a:r>
            <a:r>
              <a:rPr lang="en-US" b="1" i="1" dirty="0"/>
              <a:t>HELIOS</a:t>
            </a:r>
            <a:endParaRPr lang="en-IN" b="1" i="1" dirty="0"/>
          </a:p>
        </p:txBody>
      </p:sp>
      <p:pic>
        <p:nvPicPr>
          <p:cNvPr id="12" name="Picture 2" descr="https://www.sih.gov.in/img1/SIH-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7561" y="57097"/>
            <a:ext cx="1751080" cy="890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5650736-D516-0B7F-EEBE-C702A26F6290}"/>
              </a:ext>
            </a:extLst>
          </p:cNvPr>
          <p:cNvSpPr txBox="1">
            <a:spLocks/>
          </p:cNvSpPr>
          <p:nvPr/>
        </p:nvSpPr>
        <p:spPr bwMode="auto">
          <a:xfrm>
            <a:off x="778720" y="1092693"/>
            <a:ext cx="9692639" cy="1058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TradeGothic"/>
                <a:ea typeface="ＭＳ Ｐゴシック" charset="0"/>
                <a:cs typeface="ＭＳ Ｐゴシック" charset="0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9pPr>
          </a:lstStyle>
          <a:p>
            <a:pPr algn="l" eaLnBrk="1" hangingPunct="1"/>
            <a:r>
              <a:rPr lang="en-US" sz="1800" dirty="0"/>
              <a:t>Understanding and managing urban road behavior is often challenging due to scattered traffic data, unpredictable navigation, and lack of a unified system. </a:t>
            </a:r>
            <a:r>
              <a:rPr lang="en-US" sz="1800" dirty="0" err="1"/>
              <a:t>URBaNS</a:t>
            </a:r>
            <a:r>
              <a:rPr lang="en-US" sz="1800" dirty="0"/>
              <a:t> is a software that brings these elements together, simplifying traffic simulation and planning.</a:t>
            </a:r>
            <a:endParaRPr lang="en-US" sz="1800" dirty="0">
              <a:latin typeface="+mj-lt"/>
              <a:ea typeface="ＭＳ Ｐゴシック" pitchFamily="1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11EBCF6B-9DDD-AB2B-F101-D144813B47E3}"/>
              </a:ext>
            </a:extLst>
          </p:cNvPr>
          <p:cNvSpPr txBox="1">
            <a:spLocks/>
          </p:cNvSpPr>
          <p:nvPr/>
        </p:nvSpPr>
        <p:spPr bwMode="auto">
          <a:xfrm>
            <a:off x="3255692" y="55487"/>
            <a:ext cx="5677028" cy="888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TradeGothic"/>
                <a:ea typeface="ＭＳ Ｐゴシック" charset="0"/>
                <a:cs typeface="ＭＳ Ｐゴシック" charset="0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/>
            <a:r>
              <a:rPr lang="en-US" sz="28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Technical Approach</a:t>
            </a:r>
          </a:p>
        </p:txBody>
      </p:sp>
      <p:sp>
        <p:nvSpPr>
          <p:cNvPr id="4" name="Oval 3" descr="Your startup LOGO">
            <a:extLst>
              <a:ext uri="{FF2B5EF4-FFF2-40B4-BE49-F238E27FC236}">
                <a16:creationId xmlns:a16="http://schemas.microsoft.com/office/drawing/2014/main" id="{3C378341-E8AC-B79C-D440-DE92A192BFC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152792" y="97651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THE </a:t>
            </a:r>
            <a:r>
              <a:rPr lang="en-US" b="1" i="1" dirty="0"/>
              <a:t>HELIOS</a:t>
            </a:r>
            <a:endParaRPr lang="en-IN" b="1" i="1" dirty="0"/>
          </a:p>
        </p:txBody>
      </p:sp>
      <p:pic>
        <p:nvPicPr>
          <p:cNvPr id="5" name="Picture 2" descr="https://www.sih.gov.in/img1/SIH-Logo.png">
            <a:extLst>
              <a:ext uri="{FF2B5EF4-FFF2-40B4-BE49-F238E27FC236}">
                <a16:creationId xmlns:a16="http://schemas.microsoft.com/office/drawing/2014/main" id="{F08FCA46-D2F7-4076-D62F-9DDD3CA58F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7561" y="57097"/>
            <a:ext cx="1751080" cy="890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3DB45DED-F642-7A2B-9537-62BDD9F12071}"/>
              </a:ext>
            </a:extLst>
          </p:cNvPr>
          <p:cNvSpPr txBox="1">
            <a:spLocks/>
          </p:cNvSpPr>
          <p:nvPr/>
        </p:nvSpPr>
        <p:spPr bwMode="auto">
          <a:xfrm>
            <a:off x="628126" y="1081466"/>
            <a:ext cx="9692639" cy="888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TradeGothic"/>
                <a:ea typeface="ＭＳ Ｐゴシック" charset="0"/>
                <a:cs typeface="ＭＳ Ｐゴシック" charset="0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9pPr>
          </a:lstStyle>
          <a:p>
            <a:pPr algn="l" eaLnBrk="1" hangingPunct="1"/>
            <a:r>
              <a:rPr lang="en-US" sz="2000" dirty="0"/>
              <a:t>We will use a modern tech stack to build a software which is optimized for running heavy simulations and handing smooth user experience. </a:t>
            </a:r>
            <a:endParaRPr lang="en-US" sz="2000" dirty="0">
              <a:latin typeface="+mj-lt"/>
              <a:ea typeface="ＭＳ Ｐゴシック" pitchFamily="1" charset="-128"/>
              <a:cs typeface="Arial" panose="020B0604020202020204" pitchFamily="34" charset="0"/>
            </a:endParaRPr>
          </a:p>
        </p:txBody>
      </p:sp>
      <p:sp>
        <p:nvSpPr>
          <p:cNvPr id="14" name="TextBox 8">
            <a:extLst>
              <a:ext uri="{FF2B5EF4-FFF2-40B4-BE49-F238E27FC236}">
                <a16:creationId xmlns:a16="http://schemas.microsoft.com/office/drawing/2014/main" id="{5BE04F41-A7A6-3382-C77A-9B0C3D66BF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126" y="2027441"/>
            <a:ext cx="6412754" cy="4093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IN" sz="2000" b="1" u="sng" dirty="0"/>
              <a:t>Tech Stack:</a:t>
            </a:r>
          </a:p>
          <a:p>
            <a:endParaRPr lang="en-IN" sz="2000" b="1" u="sng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u="sng" dirty="0"/>
              <a:t>Desktop Framework : Electron + React or Qt + Python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u="sng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u="sng" dirty="0"/>
              <a:t>Core Simulation &amp; Logic: Python, Node.js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u="sng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u="sng" dirty="0"/>
              <a:t>Visualization &amp; UI: React / Qt Designer, Tailwind CSS, Matplotlib / </a:t>
            </a:r>
            <a:r>
              <a:rPr lang="en-IN" sz="2000" u="sng" dirty="0" err="1"/>
              <a:t>Plotly</a:t>
            </a:r>
            <a:endParaRPr lang="en-IN" sz="2000" u="sng" dirty="0"/>
          </a:p>
          <a:p>
            <a:endParaRPr lang="en-IN" sz="2000" u="sng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u="sng" dirty="0"/>
              <a:t>Simulation Integration: MATLAB / </a:t>
            </a:r>
            <a:r>
              <a:rPr lang="en-IN" sz="2000" u="sng" dirty="0" err="1"/>
              <a:t>RoadRunner</a:t>
            </a:r>
            <a:r>
              <a:rPr lang="en-IN" sz="2000" u="sng" dirty="0"/>
              <a:t> for advanced traffic </a:t>
            </a:r>
            <a:r>
              <a:rPr lang="en-IN" sz="2000" u="sng" dirty="0" err="1"/>
              <a:t>modeling</a:t>
            </a:r>
            <a:endParaRPr lang="en-IN" sz="2000" u="sng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u="sng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u="sng" dirty="0"/>
              <a:t>Database &amp; Storage: PostgreSQL + </a:t>
            </a:r>
            <a:r>
              <a:rPr lang="en-IN" sz="2000" u="sng" dirty="0" err="1"/>
              <a:t>PostGIS</a:t>
            </a:r>
            <a:endParaRPr lang="en-IN" sz="2000" u="sng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3868F2F-A46B-F626-1F66-28236DAEC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2399" y="6434512"/>
            <a:ext cx="329887" cy="365125"/>
          </a:xfrm>
        </p:spPr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3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7" name="Footer Placeholder 6">
            <a:extLst>
              <a:ext uri="{FF2B5EF4-FFF2-40B4-BE49-F238E27FC236}">
                <a16:creationId xmlns:a16="http://schemas.microsoft.com/office/drawing/2014/main" id="{EC80261E-0F46-DBBC-43EB-E8B3DF1A4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48200" y="6434512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chemeClr val="bg1"/>
                </a:solidFill>
              </a:rPr>
              <a:t>@TeamName – SIH2025</a:t>
            </a:r>
          </a:p>
        </p:txBody>
      </p:sp>
      <p:sp>
        <p:nvSpPr>
          <p:cNvPr id="18" name="Slide Number Placeholder 5"/>
          <p:cNvSpPr txBox="1">
            <a:spLocks/>
          </p:cNvSpPr>
          <p:nvPr/>
        </p:nvSpPr>
        <p:spPr>
          <a:xfrm>
            <a:off x="11734799" y="6586912"/>
            <a:ext cx="3298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TradeGothic" pitchFamily="1" charset="0"/>
                <a:ea typeface="ＭＳ Ｐゴシック" pitchFamily="1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9pPr>
          </a:lstStyle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3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9" name="Footer Placeholder 6"/>
          <p:cNvSpPr txBox="1">
            <a:spLocks/>
          </p:cNvSpPr>
          <p:nvPr/>
        </p:nvSpPr>
        <p:spPr>
          <a:xfrm>
            <a:off x="4800600" y="6586912"/>
            <a:ext cx="320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defTabSz="457200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9pPr>
          </a:lstStyle>
          <a:p>
            <a:pPr>
              <a:defRPr/>
            </a:pPr>
            <a:r>
              <a:rPr lang="en-US" b="1">
                <a:solidFill>
                  <a:schemeClr val="bg1"/>
                </a:solidFill>
              </a:rPr>
              <a:t>@The Helios – SIH2025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0" y="6348709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4" name="Slide Number Placeholder 5"/>
          <p:cNvSpPr txBox="1">
            <a:spLocks/>
          </p:cNvSpPr>
          <p:nvPr/>
        </p:nvSpPr>
        <p:spPr>
          <a:xfrm>
            <a:off x="11582399" y="6428459"/>
            <a:ext cx="3298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TradeGothic" pitchFamily="1" charset="0"/>
                <a:ea typeface="ＭＳ Ｐゴシック" pitchFamily="1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9pPr>
          </a:lstStyle>
          <a:p>
            <a:r>
              <a:rPr lang="en-US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5" name="Footer Placeholder 6"/>
          <p:cNvSpPr txBox="1">
            <a:spLocks/>
          </p:cNvSpPr>
          <p:nvPr/>
        </p:nvSpPr>
        <p:spPr>
          <a:xfrm>
            <a:off x="4648200" y="6428459"/>
            <a:ext cx="320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defTabSz="457200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9pPr>
          </a:lstStyle>
          <a:p>
            <a:pPr>
              <a:defRPr/>
            </a:pPr>
            <a:r>
              <a:rPr lang="en-US" b="1">
                <a:solidFill>
                  <a:schemeClr val="bg1"/>
                </a:solidFill>
              </a:rPr>
              <a:t>@The Helios – SIH2025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1807927B-CD4B-76A4-482E-A342C77389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5439" y="953202"/>
            <a:ext cx="4963160" cy="5741695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6F9E99E8-F894-89C4-9918-EE68D04271FA}"/>
              </a:ext>
            </a:extLst>
          </p:cNvPr>
          <p:cNvSpPr txBox="1">
            <a:spLocks/>
          </p:cNvSpPr>
          <p:nvPr/>
        </p:nvSpPr>
        <p:spPr bwMode="auto">
          <a:xfrm>
            <a:off x="3255692" y="94554"/>
            <a:ext cx="5677028" cy="888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TradeGothic"/>
                <a:ea typeface="ＭＳ Ｐゴシック" charset="0"/>
                <a:cs typeface="ＭＳ Ｐゴシック" charset="0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/>
            <a:r>
              <a:rPr lang="en-US" sz="32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Feasibility and Viability</a:t>
            </a:r>
          </a:p>
        </p:txBody>
      </p:sp>
      <p:sp>
        <p:nvSpPr>
          <p:cNvPr id="11" name="Oval 10" descr="Your startup LOGO">
            <a:extLst>
              <a:ext uri="{FF2B5EF4-FFF2-40B4-BE49-F238E27FC236}">
                <a16:creationId xmlns:a16="http://schemas.microsoft.com/office/drawing/2014/main" id="{9737988E-0D57-4B85-9CF7-BD7030CA935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152792" y="97651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THE </a:t>
            </a:r>
            <a:r>
              <a:rPr lang="en-US" b="1" i="1" dirty="0"/>
              <a:t>HELIOS</a:t>
            </a:r>
            <a:endParaRPr lang="en-IN" b="1" i="1" dirty="0"/>
          </a:p>
        </p:txBody>
      </p:sp>
      <p:pic>
        <p:nvPicPr>
          <p:cNvPr id="13" name="Picture 2" descr="https://www.sih.gov.in/img1/SIH-Logo.png">
            <a:extLst>
              <a:ext uri="{FF2B5EF4-FFF2-40B4-BE49-F238E27FC236}">
                <a16:creationId xmlns:a16="http://schemas.microsoft.com/office/drawing/2014/main" id="{FDEB3432-4737-AD8B-CF61-74C4C719B2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7561" y="57097"/>
            <a:ext cx="1751080" cy="890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FF033D37-3E08-ED4B-424E-3C04662E7217}"/>
              </a:ext>
            </a:extLst>
          </p:cNvPr>
          <p:cNvSpPr txBox="1">
            <a:spLocks/>
          </p:cNvSpPr>
          <p:nvPr/>
        </p:nvSpPr>
        <p:spPr bwMode="auto">
          <a:xfrm>
            <a:off x="1247887" y="1121341"/>
            <a:ext cx="9692639" cy="888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TradeGothic"/>
                <a:ea typeface="ＭＳ Ｐゴシック" charset="0"/>
                <a:cs typeface="ＭＳ Ｐゴシック" charset="0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9pPr>
          </a:lstStyle>
          <a:p>
            <a:pPr algn="l" eaLnBrk="1" hangingPunct="1"/>
            <a:endParaRPr lang="en-US" sz="1800" dirty="0">
              <a:latin typeface="+mj-lt"/>
              <a:ea typeface="ＭＳ Ｐゴシック" pitchFamily="1" charset="-128"/>
              <a:cs typeface="Arial" panose="020B0604020202020204" pitchFamily="34" charset="0"/>
            </a:endParaRPr>
          </a:p>
        </p:txBody>
      </p:sp>
      <p:sp>
        <p:nvSpPr>
          <p:cNvPr id="6" name="TextBox 8">
            <a:extLst>
              <a:ext uri="{FF2B5EF4-FFF2-40B4-BE49-F238E27FC236}">
                <a16:creationId xmlns:a16="http://schemas.microsoft.com/office/drawing/2014/main" id="{8529D78B-064E-6EDE-3555-0E4D16C928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699" y="1190208"/>
            <a:ext cx="7813659" cy="5035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9pPr>
          </a:lstStyle>
          <a:p>
            <a:r>
              <a:rPr lang="en-IN" b="1" u="sng" dirty="0"/>
              <a:t>FEASIBILITY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Simulation-First:</a:t>
            </a:r>
            <a:r>
              <a:rPr lang="en-US" dirty="0"/>
              <a:t> Uses MATLAB/</a:t>
            </a:r>
            <a:r>
              <a:rPr lang="en-US" dirty="0" err="1"/>
              <a:t>RoadRunner</a:t>
            </a:r>
            <a:r>
              <a:rPr lang="en-US" dirty="0"/>
              <a:t>, no physical hardware needed.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Tier-2/3 Focus:</a:t>
            </a:r>
            <a:r>
              <a:rPr lang="en-US" dirty="0"/>
              <a:t> Designed for Indian cities with evolving infrastructure.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Scenario-Based:</a:t>
            </a:r>
            <a:r>
              <a:rPr lang="en-US" dirty="0"/>
              <a:t> Models traffic, driver behavior, and road modifications.</a:t>
            </a:r>
          </a:p>
          <a:p>
            <a:pPr>
              <a:lnSpc>
                <a:spcPct val="150000"/>
              </a:lnSpc>
            </a:pPr>
            <a:endParaRPr lang="en-IN" dirty="0"/>
          </a:p>
          <a:p>
            <a:r>
              <a:rPr lang="en-IN" b="1" u="sng" dirty="0"/>
              <a:t>CHALLENGES &amp; RISKS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Incomplete or fragmented official traffic data.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Lack of standardized datasets for smaller cities.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Ensuring realistic traffic and driver behavior modeling.</a:t>
            </a:r>
          </a:p>
          <a:p>
            <a:pPr>
              <a:lnSpc>
                <a:spcPct val="150000"/>
              </a:lnSpc>
            </a:pPr>
            <a:endParaRPr lang="en-IN" dirty="0"/>
          </a:p>
          <a:p>
            <a:r>
              <a:rPr lang="en-IN" b="1" u="sng" dirty="0"/>
              <a:t>STRATEGIES TO OVERCOME</a:t>
            </a:r>
            <a:endParaRPr lang="en-IN" u="sng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Integrate official traffic and route data for accuracy.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Use MATLAB/</a:t>
            </a:r>
            <a:r>
              <a:rPr lang="en-US" dirty="0" err="1"/>
              <a:t>RoadRunner</a:t>
            </a:r>
            <a:r>
              <a:rPr lang="en-US" dirty="0"/>
              <a:t> for flexible scenario testing.</a:t>
            </a:r>
            <a:endParaRPr lang="en-IN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82399" y="6434512"/>
            <a:ext cx="329887" cy="365125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434512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chemeClr val="bg1"/>
                </a:solidFill>
              </a:rPr>
              <a:t>@The Helios – SIH2025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EE7DFA-C4F8-BD19-E402-0A502BDF3E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9161" y="2661428"/>
            <a:ext cx="4930140" cy="3286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387913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6D24431D-9574-D061-D958-5DD7B0459C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2717" y="1366021"/>
            <a:ext cx="5309569" cy="4796484"/>
          </a:xfrm>
          <a:prstGeom prst="rect">
            <a:avLst/>
          </a:prstGeom>
        </p:spPr>
      </p:pic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614908" y="1226909"/>
            <a:ext cx="5933375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b="1" dirty="0"/>
              <a:t>Impact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Traffic Management: Improved congestion prediction and road usage insights.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Planning &amp; Operations: Analytics for infrastructure efficiency and maintenance.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Policy Support: Data-driven decisions for urban mobility planning.</a:t>
            </a:r>
          </a:p>
          <a:p>
            <a:endParaRPr lang="en-US" sz="2000" dirty="0"/>
          </a:p>
          <a:p>
            <a:r>
              <a:rPr lang="en-US" sz="2000" b="1" dirty="0"/>
              <a:t>Benefits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Efficiency: Faster planning and optimized resource allocation.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Economic: Time saved, productivity up, more revenue.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Environmental: Less congestion, lower emissions.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Governance: Data-driven policies &amp; planning.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82399" y="6434512"/>
            <a:ext cx="329887" cy="365125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4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434512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chemeClr val="bg1"/>
                </a:solidFill>
              </a:rPr>
              <a:t>@The Helios – SIH2025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C610D8B-0245-EB60-0679-E679308E6471}"/>
              </a:ext>
            </a:extLst>
          </p:cNvPr>
          <p:cNvSpPr txBox="1">
            <a:spLocks/>
          </p:cNvSpPr>
          <p:nvPr/>
        </p:nvSpPr>
        <p:spPr bwMode="auto">
          <a:xfrm>
            <a:off x="3255692" y="94554"/>
            <a:ext cx="5677028" cy="888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TradeGothic"/>
                <a:ea typeface="ＭＳ Ｐゴシック" charset="0"/>
                <a:cs typeface="ＭＳ Ｐゴシック" charset="0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/>
            <a:r>
              <a:rPr lang="en-US" sz="32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Impact and Benefits</a:t>
            </a:r>
          </a:p>
        </p:txBody>
      </p:sp>
      <p:sp>
        <p:nvSpPr>
          <p:cNvPr id="4" name="Oval 3" descr="Your startup LOGO">
            <a:extLst>
              <a:ext uri="{FF2B5EF4-FFF2-40B4-BE49-F238E27FC236}">
                <a16:creationId xmlns:a16="http://schemas.microsoft.com/office/drawing/2014/main" id="{E5FD220C-4263-BCA1-DA55-05F1381BA9D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152792" y="97651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THE </a:t>
            </a:r>
            <a:r>
              <a:rPr lang="en-US" b="1" i="1" dirty="0"/>
              <a:t>HELIOS</a:t>
            </a:r>
            <a:endParaRPr lang="en-IN" b="1" i="1" dirty="0"/>
          </a:p>
        </p:txBody>
      </p:sp>
      <p:pic>
        <p:nvPicPr>
          <p:cNvPr id="6" name="Picture 2" descr="https://www.sih.gov.in/img1/SIH-Logo.png">
            <a:extLst>
              <a:ext uri="{FF2B5EF4-FFF2-40B4-BE49-F238E27FC236}">
                <a16:creationId xmlns:a16="http://schemas.microsoft.com/office/drawing/2014/main" id="{B16E20A2-1C47-E762-3F63-0106EBE8B1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7561" y="57097"/>
            <a:ext cx="1751080" cy="890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4">
            <a:extLst>
              <a:ext uri="{FF2B5EF4-FFF2-40B4-BE49-F238E27FC236}">
                <a16:creationId xmlns:a16="http://schemas.microsoft.com/office/drawing/2014/main" id="{CA684DAE-D7E8-A448-C3B5-62287E7F577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1A60371-2A0D-A5BE-F2BF-25CD7BD71A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20" y="131948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AutoShape 2" descr="Image of ">
            <a:extLst>
              <a:ext uri="{FF2B5EF4-FFF2-40B4-BE49-F238E27FC236}">
                <a16:creationId xmlns:a16="http://schemas.microsoft.com/office/drawing/2014/main" id="{7FD980B4-CD5A-6998-9D6E-8748BEB54AF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7144140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8">
            <a:hlinkClick r:id="rId3" action="ppaction://hlinkpres?slideindex=1&amp;slidetitle="/>
            <a:extLst>
              <a:ext uri="{FF2B5EF4-FFF2-40B4-BE49-F238E27FC236}">
                <a16:creationId xmlns:a16="http://schemas.microsoft.com/office/drawing/2014/main" id="{CB88916A-6D3A-0DB2-AF6D-EB840FA032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529" y="1989065"/>
            <a:ext cx="11301155" cy="32742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 defTabSz="914400" eaLnBrk="0" hangingPunct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b="1" dirty="0"/>
              <a:t>Indian Traffic &amp; Route Data</a:t>
            </a:r>
            <a:r>
              <a:rPr lang="en-IN" sz="2000" dirty="0"/>
              <a:t>: Official data from city transport authorities of Tier-2/3 cities.</a:t>
            </a:r>
          </a:p>
          <a:p>
            <a:pPr marL="342900" indent="-342900" defTabSz="914400" eaLnBrk="0" hangingPunct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b="1" dirty="0"/>
              <a:t>Road Network &amp; Infrastructure</a:t>
            </a:r>
            <a:r>
              <a:rPr lang="en-IN" sz="2000" dirty="0"/>
              <a:t>: Maps, road layouts, signal locations, and lane information.</a:t>
            </a:r>
          </a:p>
          <a:p>
            <a:pPr marL="342900" indent="-342900" defTabSz="914400" eaLnBrk="0" hangingPunct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b="1" dirty="0"/>
              <a:t>Vehicle Flow &amp; Driver </a:t>
            </a:r>
            <a:r>
              <a:rPr lang="en-IN" sz="2000" b="1" dirty="0" err="1"/>
              <a:t>Behavior</a:t>
            </a:r>
            <a:r>
              <a:rPr lang="en-IN" sz="2000" dirty="0"/>
              <a:t>: Observed traffic patterns, average speeds, and congestion points.</a:t>
            </a:r>
          </a:p>
          <a:p>
            <a:pPr marL="342900" indent="-342900" defTabSz="914400" eaLnBrk="0" hangingPunct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b="1" dirty="0"/>
              <a:t>Simulation &amp; </a:t>
            </a:r>
            <a:r>
              <a:rPr lang="en-IN" sz="2000" b="1" dirty="0" err="1"/>
              <a:t>Modeling</a:t>
            </a:r>
            <a:r>
              <a:rPr lang="en-IN" sz="2000" b="1" dirty="0"/>
              <a:t> References</a:t>
            </a:r>
            <a:r>
              <a:rPr lang="en-IN" sz="2000" dirty="0"/>
              <a:t>: Studies, algorithms, and models from MATLAB/</a:t>
            </a:r>
            <a:r>
              <a:rPr lang="en-IN" sz="2000" dirty="0" err="1"/>
              <a:t>RoadRunner</a:t>
            </a:r>
            <a:r>
              <a:rPr lang="en-IN" sz="2000" dirty="0"/>
              <a:t> research.</a:t>
            </a:r>
          </a:p>
          <a:p>
            <a:pPr marL="342900" indent="-342900" defTabSz="914400" eaLnBrk="0" hangingPunct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b="1" dirty="0"/>
              <a:t>Mapping Frameworks</a:t>
            </a:r>
            <a:r>
              <a:rPr lang="en-IN" sz="2000" dirty="0"/>
              <a:t>: OpenStreetMap, </a:t>
            </a:r>
            <a:r>
              <a:rPr lang="en-IN" sz="2000" dirty="0" err="1"/>
              <a:t>Mapbox</a:t>
            </a:r>
            <a:r>
              <a:rPr lang="en-IN" sz="2000" dirty="0"/>
              <a:t>, and </a:t>
            </a:r>
            <a:r>
              <a:rPr lang="en-IN" sz="2000" dirty="0" err="1"/>
              <a:t>Mappls</a:t>
            </a:r>
            <a:r>
              <a:rPr lang="en-IN" sz="2000" dirty="0"/>
              <a:t> for visualization and routing.</a:t>
            </a:r>
          </a:p>
          <a:p>
            <a:pPr marL="342900" indent="-342900" defTabSz="914400" eaLnBrk="0" hangingPunct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b="1" dirty="0"/>
              <a:t>Scenario Data</a:t>
            </a:r>
            <a:r>
              <a:rPr lang="en-IN" sz="2000" dirty="0"/>
              <a:t>: Historical traffic disruptions, road modifications, and urban planning case studies.</a:t>
            </a:r>
            <a:endParaRPr lang="en-US" altLang="en-US" sz="2000" dirty="0">
              <a:latin typeface="Arial" panose="020B0604020202020204" pitchFamily="34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82399" y="6434512"/>
            <a:ext cx="329887" cy="365125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4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434512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chemeClr val="bg1"/>
                </a:solidFill>
              </a:rPr>
              <a:t>@The Helios – SIH2025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72221AF-A415-B0F8-615D-77F70F5B5F55}"/>
              </a:ext>
            </a:extLst>
          </p:cNvPr>
          <p:cNvSpPr txBox="1">
            <a:spLocks/>
          </p:cNvSpPr>
          <p:nvPr/>
        </p:nvSpPr>
        <p:spPr bwMode="auto">
          <a:xfrm>
            <a:off x="3255692" y="94554"/>
            <a:ext cx="5677028" cy="888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TradeGothic"/>
                <a:ea typeface="ＭＳ Ｐゴシック" charset="0"/>
                <a:cs typeface="ＭＳ Ｐゴシック" charset="0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/>
            <a:r>
              <a:rPr lang="en-US" sz="32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Research and References</a:t>
            </a:r>
          </a:p>
        </p:txBody>
      </p:sp>
      <p:sp>
        <p:nvSpPr>
          <p:cNvPr id="10" name="Oval 9" descr="Your startup LOGO">
            <a:extLst>
              <a:ext uri="{FF2B5EF4-FFF2-40B4-BE49-F238E27FC236}">
                <a16:creationId xmlns:a16="http://schemas.microsoft.com/office/drawing/2014/main" id="{FA14BBF2-AC2A-8EDD-7763-E8919F83EEE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152792" y="97651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THE </a:t>
            </a:r>
            <a:r>
              <a:rPr lang="en-US" b="1" i="1" dirty="0"/>
              <a:t>HELIOS</a:t>
            </a:r>
            <a:endParaRPr lang="en-IN" b="1" i="1" dirty="0"/>
          </a:p>
        </p:txBody>
      </p:sp>
      <p:pic>
        <p:nvPicPr>
          <p:cNvPr id="15" name="Picture 2" descr="https://www.sih.gov.in/img1/SIH-Logo.png">
            <a:extLst>
              <a:ext uri="{FF2B5EF4-FFF2-40B4-BE49-F238E27FC236}">
                <a16:creationId xmlns:a16="http://schemas.microsoft.com/office/drawing/2014/main" id="{D541678D-E44D-573E-4E14-ADA6F13F42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7561" y="57097"/>
            <a:ext cx="1751080" cy="890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6788613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8404</TotalTime>
  <Words>563</Words>
  <Application>Microsoft Office PowerPoint</Application>
  <PresentationFormat>Widescreen</PresentationFormat>
  <Paragraphs>87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ＭＳ Ｐゴシック</vt:lpstr>
      <vt:lpstr>Arial</vt:lpstr>
      <vt:lpstr>Calibri</vt:lpstr>
      <vt:lpstr>Garamond</vt:lpstr>
      <vt:lpstr>Times New Roman</vt:lpstr>
      <vt:lpstr>TradeGothic</vt:lpstr>
      <vt:lpstr>Office Theme</vt:lpstr>
      <vt:lpstr>SMART INDIA HACKATHON 2025</vt:lpstr>
      <vt:lpstr>Problem Statement Explained</vt:lpstr>
      <vt:lpstr>PowerPoint Presentation</vt:lpstr>
      <vt:lpstr>PowerPoint Presentation</vt:lpstr>
      <vt:lpstr>PowerPoint Presentation</vt:lpstr>
      <vt:lpstr>PowerPoint Presentation</vt:lpstr>
    </vt:vector>
  </TitlesOfParts>
  <Manager/>
  <Company>Crowdfunder, Inc.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Pitch Deck Template</dc:title>
  <dc:subject/>
  <dc:creator>Crowdfunder</dc:creator>
  <cp:keywords/>
  <dc:description/>
  <cp:lastModifiedBy>vrushal mehta</cp:lastModifiedBy>
  <cp:revision>183</cp:revision>
  <dcterms:created xsi:type="dcterms:W3CDTF">2013-12-12T18:46:50Z</dcterms:created>
  <dcterms:modified xsi:type="dcterms:W3CDTF">2025-09-26T19:47:11Z</dcterms:modified>
  <cp:category/>
</cp:coreProperties>
</file>