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4" r:id="rId2"/>
    <p:sldId id="266" r:id="rId3"/>
    <p:sldId id="269" r:id="rId4"/>
    <p:sldId id="278" r:id="rId5"/>
    <p:sldId id="283" r:id="rId6"/>
    <p:sldId id="272" r:id="rId7"/>
    <p:sldId id="270" r:id="rId8"/>
    <p:sldId id="282" r:id="rId9"/>
    <p:sldId id="280" r:id="rId10"/>
    <p:sldId id="279" r:id="rId11"/>
    <p:sldId id="275" r:id="rId12"/>
    <p:sldId id="277" r:id="rId13"/>
    <p:sldId id="281" r:id="rId14"/>
    <p:sldId id="268" r:id="rId15"/>
    <p:sldId id="27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40D747-CDB2-4954-9AA1-BDA6EC03924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8A05093-DA27-4119-8704-0E7DC9DC9765}">
      <dgm:prSet phldrT="[Text]" custT="1"/>
      <dgm:spPr/>
      <dgm:t>
        <a:bodyPr/>
        <a:lstStyle/>
        <a:p>
          <a:r>
            <a:rPr lang="en-US" sz="3600" dirty="0" smtClean="0"/>
            <a:t>Neural Network</a:t>
          </a:r>
        </a:p>
      </dgm:t>
    </dgm:pt>
    <dgm:pt modelId="{29EF5241-3F76-40BE-B861-608E75C42AAC}" type="parTrans" cxnId="{BAE3F618-7232-465E-85D5-2CC28A901796}">
      <dgm:prSet/>
      <dgm:spPr/>
      <dgm:t>
        <a:bodyPr/>
        <a:lstStyle/>
        <a:p>
          <a:endParaRPr lang="en-US"/>
        </a:p>
      </dgm:t>
    </dgm:pt>
    <dgm:pt modelId="{0B361A7B-A895-4B33-B289-CE8AF4CCB74F}" type="sibTrans" cxnId="{BAE3F618-7232-465E-85D5-2CC28A901796}">
      <dgm:prSet/>
      <dgm:spPr/>
      <dgm:t>
        <a:bodyPr/>
        <a:lstStyle/>
        <a:p>
          <a:endParaRPr lang="en-US"/>
        </a:p>
      </dgm:t>
    </dgm:pt>
    <dgm:pt modelId="{E7C69027-CD61-4DCF-80E8-AA0557507FA6}">
      <dgm:prSet phldrT="[Text]" custT="1"/>
      <dgm:spPr/>
      <dgm:t>
        <a:bodyPr/>
        <a:lstStyle/>
        <a:p>
          <a:r>
            <a:rPr lang="en-US" sz="3200" dirty="0" smtClean="0"/>
            <a:t>ANN</a:t>
          </a:r>
          <a:endParaRPr lang="en-US" sz="3200" dirty="0"/>
        </a:p>
      </dgm:t>
    </dgm:pt>
    <dgm:pt modelId="{C0B68C6A-7291-46DF-81EB-E504EF88A7F2}" type="parTrans" cxnId="{40FF1187-462D-4B95-AD13-75786168FFD0}">
      <dgm:prSet/>
      <dgm:spPr/>
      <dgm:t>
        <a:bodyPr/>
        <a:lstStyle/>
        <a:p>
          <a:endParaRPr lang="en-US"/>
        </a:p>
      </dgm:t>
    </dgm:pt>
    <dgm:pt modelId="{6B8474B6-9A76-4B5D-B98E-FEEEDB20E3DD}" type="sibTrans" cxnId="{40FF1187-462D-4B95-AD13-75786168FFD0}">
      <dgm:prSet/>
      <dgm:spPr/>
      <dgm:t>
        <a:bodyPr/>
        <a:lstStyle/>
        <a:p>
          <a:endParaRPr lang="en-US"/>
        </a:p>
      </dgm:t>
    </dgm:pt>
    <dgm:pt modelId="{98D5D80F-86DB-46C8-A354-2A4CD1B65097}">
      <dgm:prSet custT="1"/>
      <dgm:spPr/>
      <dgm:t>
        <a:bodyPr/>
        <a:lstStyle/>
        <a:p>
          <a:r>
            <a:rPr lang="en-US" sz="3200" dirty="0" smtClean="0"/>
            <a:t>RNN</a:t>
          </a:r>
          <a:endParaRPr lang="en-US" sz="3200" dirty="0"/>
        </a:p>
      </dgm:t>
    </dgm:pt>
    <dgm:pt modelId="{3F2EE231-8126-4C8A-B044-2D166BEB3297}" type="parTrans" cxnId="{2197E42D-8D6F-4366-8DEF-F3AC27604FE4}">
      <dgm:prSet/>
      <dgm:spPr/>
      <dgm:t>
        <a:bodyPr/>
        <a:lstStyle/>
        <a:p>
          <a:endParaRPr lang="en-US"/>
        </a:p>
      </dgm:t>
    </dgm:pt>
    <dgm:pt modelId="{E4B1CE15-B012-400F-B33A-7C6E51D85446}" type="sibTrans" cxnId="{2197E42D-8D6F-4366-8DEF-F3AC27604FE4}">
      <dgm:prSet/>
      <dgm:spPr/>
      <dgm:t>
        <a:bodyPr/>
        <a:lstStyle/>
        <a:p>
          <a:endParaRPr lang="en-US"/>
        </a:p>
      </dgm:t>
    </dgm:pt>
    <dgm:pt modelId="{319E2730-F62A-47AE-B349-FA627EAD4965}">
      <dgm:prSet custT="1"/>
      <dgm:spPr/>
      <dgm:t>
        <a:bodyPr/>
        <a:lstStyle/>
        <a:p>
          <a:r>
            <a:rPr lang="en-US" sz="3200" dirty="0" smtClean="0"/>
            <a:t>CNN</a:t>
          </a:r>
          <a:endParaRPr lang="en-US" sz="3200" dirty="0"/>
        </a:p>
      </dgm:t>
    </dgm:pt>
    <dgm:pt modelId="{C80F41B8-480E-4A65-9B23-5DFF85746686}" type="parTrans" cxnId="{43D6B40D-46EC-4249-ADFA-A8348399E9BF}">
      <dgm:prSet/>
      <dgm:spPr/>
      <dgm:t>
        <a:bodyPr/>
        <a:lstStyle/>
        <a:p>
          <a:endParaRPr lang="en-US"/>
        </a:p>
      </dgm:t>
    </dgm:pt>
    <dgm:pt modelId="{6CDB25B0-1BD8-4114-A03C-657B6CCE2E6A}" type="sibTrans" cxnId="{43D6B40D-46EC-4249-ADFA-A8348399E9BF}">
      <dgm:prSet/>
      <dgm:spPr/>
      <dgm:t>
        <a:bodyPr/>
        <a:lstStyle/>
        <a:p>
          <a:endParaRPr lang="en-US"/>
        </a:p>
      </dgm:t>
    </dgm:pt>
    <dgm:pt modelId="{AF593CF6-7F14-4414-A231-5FF46941A2EF}" type="pres">
      <dgm:prSet presAssocID="{B440D747-CDB2-4954-9AA1-BDA6EC039247}" presName="hierChild1" presStyleCnt="0">
        <dgm:presLayoutVars>
          <dgm:chPref val="1"/>
          <dgm:dir/>
          <dgm:animOne val="branch"/>
          <dgm:animLvl val="lvl"/>
          <dgm:resizeHandles/>
        </dgm:presLayoutVars>
      </dgm:prSet>
      <dgm:spPr/>
      <dgm:t>
        <a:bodyPr/>
        <a:lstStyle/>
        <a:p>
          <a:endParaRPr lang="en-US"/>
        </a:p>
      </dgm:t>
    </dgm:pt>
    <dgm:pt modelId="{B38C7ADB-B7BD-4242-8CBA-BDEE36CA5F14}" type="pres">
      <dgm:prSet presAssocID="{18A05093-DA27-4119-8704-0E7DC9DC9765}" presName="hierRoot1" presStyleCnt="0"/>
      <dgm:spPr/>
    </dgm:pt>
    <dgm:pt modelId="{7A30783D-29EE-4590-8BDE-47E7838EF712}" type="pres">
      <dgm:prSet presAssocID="{18A05093-DA27-4119-8704-0E7DC9DC9765}" presName="composite" presStyleCnt="0"/>
      <dgm:spPr/>
    </dgm:pt>
    <dgm:pt modelId="{0223379C-3A04-4764-92DA-39D13B0FD2A6}" type="pres">
      <dgm:prSet presAssocID="{18A05093-DA27-4119-8704-0E7DC9DC9765}" presName="background" presStyleLbl="node0" presStyleIdx="0" presStyleCnt="1"/>
      <dgm:spPr/>
      <dgm:t>
        <a:bodyPr/>
        <a:lstStyle/>
        <a:p>
          <a:endParaRPr lang="en-US"/>
        </a:p>
      </dgm:t>
    </dgm:pt>
    <dgm:pt modelId="{09A6DCBA-376A-40FE-AA35-7538D8C91379}" type="pres">
      <dgm:prSet presAssocID="{18A05093-DA27-4119-8704-0E7DC9DC9765}" presName="text" presStyleLbl="fgAcc0" presStyleIdx="0" presStyleCnt="1" custLinFactNeighborX="2873" custLinFactNeighborY="-11763">
        <dgm:presLayoutVars>
          <dgm:chPref val="3"/>
        </dgm:presLayoutVars>
      </dgm:prSet>
      <dgm:spPr/>
      <dgm:t>
        <a:bodyPr/>
        <a:lstStyle/>
        <a:p>
          <a:endParaRPr lang="en-US"/>
        </a:p>
      </dgm:t>
    </dgm:pt>
    <dgm:pt modelId="{91CF689A-BFA0-40B6-BB68-0D17850476C9}" type="pres">
      <dgm:prSet presAssocID="{18A05093-DA27-4119-8704-0E7DC9DC9765}" presName="hierChild2" presStyleCnt="0"/>
      <dgm:spPr/>
    </dgm:pt>
    <dgm:pt modelId="{FE991A86-3E7E-4E9B-B39B-FE7A2BF344D8}" type="pres">
      <dgm:prSet presAssocID="{C0B68C6A-7291-46DF-81EB-E504EF88A7F2}" presName="Name10" presStyleLbl="parChTrans1D2" presStyleIdx="0" presStyleCnt="3"/>
      <dgm:spPr/>
      <dgm:t>
        <a:bodyPr/>
        <a:lstStyle/>
        <a:p>
          <a:endParaRPr lang="en-US"/>
        </a:p>
      </dgm:t>
    </dgm:pt>
    <dgm:pt modelId="{40979042-CB2A-4C71-A1DA-EDADBC93C8DC}" type="pres">
      <dgm:prSet presAssocID="{E7C69027-CD61-4DCF-80E8-AA0557507FA6}" presName="hierRoot2" presStyleCnt="0"/>
      <dgm:spPr/>
    </dgm:pt>
    <dgm:pt modelId="{B13BCD9C-95F5-4344-A916-85C97BF8720F}" type="pres">
      <dgm:prSet presAssocID="{E7C69027-CD61-4DCF-80E8-AA0557507FA6}" presName="composite2" presStyleCnt="0"/>
      <dgm:spPr/>
    </dgm:pt>
    <dgm:pt modelId="{8A4A7B41-0BCE-4B80-9AF8-206DE832526F}" type="pres">
      <dgm:prSet presAssocID="{E7C69027-CD61-4DCF-80E8-AA0557507FA6}" presName="background2" presStyleLbl="node2" presStyleIdx="0" presStyleCnt="3"/>
      <dgm:spPr/>
    </dgm:pt>
    <dgm:pt modelId="{569D715D-0A32-4AAD-A6D6-58F3196AC425}" type="pres">
      <dgm:prSet presAssocID="{E7C69027-CD61-4DCF-80E8-AA0557507FA6}" presName="text2" presStyleLbl="fgAcc2" presStyleIdx="0" presStyleCnt="3">
        <dgm:presLayoutVars>
          <dgm:chPref val="3"/>
        </dgm:presLayoutVars>
      </dgm:prSet>
      <dgm:spPr/>
      <dgm:t>
        <a:bodyPr/>
        <a:lstStyle/>
        <a:p>
          <a:endParaRPr lang="en-US"/>
        </a:p>
      </dgm:t>
    </dgm:pt>
    <dgm:pt modelId="{3636FAA7-E85F-450E-B314-A58323F10851}" type="pres">
      <dgm:prSet presAssocID="{E7C69027-CD61-4DCF-80E8-AA0557507FA6}" presName="hierChild3" presStyleCnt="0"/>
      <dgm:spPr/>
    </dgm:pt>
    <dgm:pt modelId="{FAA56CB2-0A12-4481-B01B-79582100BFCE}" type="pres">
      <dgm:prSet presAssocID="{C80F41B8-480E-4A65-9B23-5DFF85746686}" presName="Name10" presStyleLbl="parChTrans1D2" presStyleIdx="1" presStyleCnt="3"/>
      <dgm:spPr/>
      <dgm:t>
        <a:bodyPr/>
        <a:lstStyle/>
        <a:p>
          <a:endParaRPr lang="en-US"/>
        </a:p>
      </dgm:t>
    </dgm:pt>
    <dgm:pt modelId="{CB209C0C-964D-46FC-B40B-B816B5CCEDE4}" type="pres">
      <dgm:prSet presAssocID="{319E2730-F62A-47AE-B349-FA627EAD4965}" presName="hierRoot2" presStyleCnt="0"/>
      <dgm:spPr/>
    </dgm:pt>
    <dgm:pt modelId="{B43361AB-37C6-41BB-8796-0B0914016516}" type="pres">
      <dgm:prSet presAssocID="{319E2730-F62A-47AE-B349-FA627EAD4965}" presName="composite2" presStyleCnt="0"/>
      <dgm:spPr/>
    </dgm:pt>
    <dgm:pt modelId="{1E1BA91C-4B0E-4BC1-8C9C-2AB99D527A08}" type="pres">
      <dgm:prSet presAssocID="{319E2730-F62A-47AE-B349-FA627EAD4965}" presName="background2" presStyleLbl="node2" presStyleIdx="1" presStyleCnt="3"/>
      <dgm:spPr/>
    </dgm:pt>
    <dgm:pt modelId="{9CFB49EC-4698-4051-A2E3-E38458F111AF}" type="pres">
      <dgm:prSet presAssocID="{319E2730-F62A-47AE-B349-FA627EAD4965}" presName="text2" presStyleLbl="fgAcc2" presStyleIdx="1" presStyleCnt="3" custLinFactNeighborX="-542">
        <dgm:presLayoutVars>
          <dgm:chPref val="3"/>
        </dgm:presLayoutVars>
      </dgm:prSet>
      <dgm:spPr/>
      <dgm:t>
        <a:bodyPr/>
        <a:lstStyle/>
        <a:p>
          <a:endParaRPr lang="en-US"/>
        </a:p>
      </dgm:t>
    </dgm:pt>
    <dgm:pt modelId="{BED28957-EB3E-4CFB-912A-A76336012F69}" type="pres">
      <dgm:prSet presAssocID="{319E2730-F62A-47AE-B349-FA627EAD4965}" presName="hierChild3" presStyleCnt="0"/>
      <dgm:spPr/>
    </dgm:pt>
    <dgm:pt modelId="{32D83982-34E1-4954-9C58-39599855D280}" type="pres">
      <dgm:prSet presAssocID="{3F2EE231-8126-4C8A-B044-2D166BEB3297}" presName="Name10" presStyleLbl="parChTrans1D2" presStyleIdx="2" presStyleCnt="3"/>
      <dgm:spPr/>
      <dgm:t>
        <a:bodyPr/>
        <a:lstStyle/>
        <a:p>
          <a:endParaRPr lang="en-US"/>
        </a:p>
      </dgm:t>
    </dgm:pt>
    <dgm:pt modelId="{E7FB799B-65AF-42D9-BCBC-78C0404EE206}" type="pres">
      <dgm:prSet presAssocID="{98D5D80F-86DB-46C8-A354-2A4CD1B65097}" presName="hierRoot2" presStyleCnt="0"/>
      <dgm:spPr/>
    </dgm:pt>
    <dgm:pt modelId="{DEF594DA-FE7B-4C32-9476-B77C8AE7DAFA}" type="pres">
      <dgm:prSet presAssocID="{98D5D80F-86DB-46C8-A354-2A4CD1B65097}" presName="composite2" presStyleCnt="0"/>
      <dgm:spPr/>
    </dgm:pt>
    <dgm:pt modelId="{5BFBBC9D-B94A-4074-A603-5E8F82E22439}" type="pres">
      <dgm:prSet presAssocID="{98D5D80F-86DB-46C8-A354-2A4CD1B65097}" presName="background2" presStyleLbl="node2" presStyleIdx="2" presStyleCnt="3"/>
      <dgm:spPr/>
    </dgm:pt>
    <dgm:pt modelId="{0598B86F-2ED3-4C38-8A2C-2FC9AD5EC4F7}" type="pres">
      <dgm:prSet presAssocID="{98D5D80F-86DB-46C8-A354-2A4CD1B65097}" presName="text2" presStyleLbl="fgAcc2" presStyleIdx="2" presStyleCnt="3" custScaleY="101130">
        <dgm:presLayoutVars>
          <dgm:chPref val="3"/>
        </dgm:presLayoutVars>
      </dgm:prSet>
      <dgm:spPr/>
      <dgm:t>
        <a:bodyPr/>
        <a:lstStyle/>
        <a:p>
          <a:endParaRPr lang="en-US"/>
        </a:p>
      </dgm:t>
    </dgm:pt>
    <dgm:pt modelId="{76D364EF-241F-4297-97B8-B8F56E8DBC90}" type="pres">
      <dgm:prSet presAssocID="{98D5D80F-86DB-46C8-A354-2A4CD1B65097}" presName="hierChild3" presStyleCnt="0"/>
      <dgm:spPr/>
    </dgm:pt>
  </dgm:ptLst>
  <dgm:cxnLst>
    <dgm:cxn modelId="{2197E42D-8D6F-4366-8DEF-F3AC27604FE4}" srcId="{18A05093-DA27-4119-8704-0E7DC9DC9765}" destId="{98D5D80F-86DB-46C8-A354-2A4CD1B65097}" srcOrd="2" destOrd="0" parTransId="{3F2EE231-8126-4C8A-B044-2D166BEB3297}" sibTransId="{E4B1CE15-B012-400F-B33A-7C6E51D85446}"/>
    <dgm:cxn modelId="{40FF1187-462D-4B95-AD13-75786168FFD0}" srcId="{18A05093-DA27-4119-8704-0E7DC9DC9765}" destId="{E7C69027-CD61-4DCF-80E8-AA0557507FA6}" srcOrd="0" destOrd="0" parTransId="{C0B68C6A-7291-46DF-81EB-E504EF88A7F2}" sibTransId="{6B8474B6-9A76-4B5D-B98E-FEEEDB20E3DD}"/>
    <dgm:cxn modelId="{43D6B40D-46EC-4249-ADFA-A8348399E9BF}" srcId="{18A05093-DA27-4119-8704-0E7DC9DC9765}" destId="{319E2730-F62A-47AE-B349-FA627EAD4965}" srcOrd="1" destOrd="0" parTransId="{C80F41B8-480E-4A65-9B23-5DFF85746686}" sibTransId="{6CDB25B0-1BD8-4114-A03C-657B6CCE2E6A}"/>
    <dgm:cxn modelId="{BAE3F618-7232-465E-85D5-2CC28A901796}" srcId="{B440D747-CDB2-4954-9AA1-BDA6EC039247}" destId="{18A05093-DA27-4119-8704-0E7DC9DC9765}" srcOrd="0" destOrd="0" parTransId="{29EF5241-3F76-40BE-B861-608E75C42AAC}" sibTransId="{0B361A7B-A895-4B33-B289-CE8AF4CCB74F}"/>
    <dgm:cxn modelId="{85EBF7B5-8915-4DB9-8FFF-731881EE6A27}" type="presOf" srcId="{C80F41B8-480E-4A65-9B23-5DFF85746686}" destId="{FAA56CB2-0A12-4481-B01B-79582100BFCE}" srcOrd="0" destOrd="0" presId="urn:microsoft.com/office/officeart/2005/8/layout/hierarchy1"/>
    <dgm:cxn modelId="{E9CF1FD6-8236-4F70-9D30-77AFF20E295D}" type="presOf" srcId="{3F2EE231-8126-4C8A-B044-2D166BEB3297}" destId="{32D83982-34E1-4954-9C58-39599855D280}" srcOrd="0" destOrd="0" presId="urn:microsoft.com/office/officeart/2005/8/layout/hierarchy1"/>
    <dgm:cxn modelId="{69012F00-839A-4687-B594-E75F49446B88}" type="presOf" srcId="{18A05093-DA27-4119-8704-0E7DC9DC9765}" destId="{09A6DCBA-376A-40FE-AA35-7538D8C91379}" srcOrd="0" destOrd="0" presId="urn:microsoft.com/office/officeart/2005/8/layout/hierarchy1"/>
    <dgm:cxn modelId="{7EC636D9-FAFA-4B76-ADC5-BFEF0D922B03}" type="presOf" srcId="{B440D747-CDB2-4954-9AA1-BDA6EC039247}" destId="{AF593CF6-7F14-4414-A231-5FF46941A2EF}" srcOrd="0" destOrd="0" presId="urn:microsoft.com/office/officeart/2005/8/layout/hierarchy1"/>
    <dgm:cxn modelId="{CF4B9F73-91A7-4DCA-AF79-E7661EDEC894}" type="presOf" srcId="{319E2730-F62A-47AE-B349-FA627EAD4965}" destId="{9CFB49EC-4698-4051-A2E3-E38458F111AF}" srcOrd="0" destOrd="0" presId="urn:microsoft.com/office/officeart/2005/8/layout/hierarchy1"/>
    <dgm:cxn modelId="{4D1047E5-928D-4131-A8C5-0A834A6F14E7}" type="presOf" srcId="{98D5D80F-86DB-46C8-A354-2A4CD1B65097}" destId="{0598B86F-2ED3-4C38-8A2C-2FC9AD5EC4F7}" srcOrd="0" destOrd="0" presId="urn:microsoft.com/office/officeart/2005/8/layout/hierarchy1"/>
    <dgm:cxn modelId="{AE2E4693-5F7E-409E-B4A4-C13773074275}" type="presOf" srcId="{E7C69027-CD61-4DCF-80E8-AA0557507FA6}" destId="{569D715D-0A32-4AAD-A6D6-58F3196AC425}" srcOrd="0" destOrd="0" presId="urn:microsoft.com/office/officeart/2005/8/layout/hierarchy1"/>
    <dgm:cxn modelId="{191E9577-3275-49C7-A86E-192FDC6B9FAD}" type="presOf" srcId="{C0B68C6A-7291-46DF-81EB-E504EF88A7F2}" destId="{FE991A86-3E7E-4E9B-B39B-FE7A2BF344D8}" srcOrd="0" destOrd="0" presId="urn:microsoft.com/office/officeart/2005/8/layout/hierarchy1"/>
    <dgm:cxn modelId="{A6C39B57-A16E-41CE-AE4E-D6BB0574ED46}" type="presParOf" srcId="{AF593CF6-7F14-4414-A231-5FF46941A2EF}" destId="{B38C7ADB-B7BD-4242-8CBA-BDEE36CA5F14}" srcOrd="0" destOrd="0" presId="urn:microsoft.com/office/officeart/2005/8/layout/hierarchy1"/>
    <dgm:cxn modelId="{8E0F49A0-E25A-459F-A35C-2346180BC556}" type="presParOf" srcId="{B38C7ADB-B7BD-4242-8CBA-BDEE36CA5F14}" destId="{7A30783D-29EE-4590-8BDE-47E7838EF712}" srcOrd="0" destOrd="0" presId="urn:microsoft.com/office/officeart/2005/8/layout/hierarchy1"/>
    <dgm:cxn modelId="{878D7F8C-83DB-415D-A837-8F999992648D}" type="presParOf" srcId="{7A30783D-29EE-4590-8BDE-47E7838EF712}" destId="{0223379C-3A04-4764-92DA-39D13B0FD2A6}" srcOrd="0" destOrd="0" presId="urn:microsoft.com/office/officeart/2005/8/layout/hierarchy1"/>
    <dgm:cxn modelId="{AF569DB0-D5E7-43B2-9603-BC62A08E5869}" type="presParOf" srcId="{7A30783D-29EE-4590-8BDE-47E7838EF712}" destId="{09A6DCBA-376A-40FE-AA35-7538D8C91379}" srcOrd="1" destOrd="0" presId="urn:microsoft.com/office/officeart/2005/8/layout/hierarchy1"/>
    <dgm:cxn modelId="{64F75305-4EBC-4EEC-AA10-C5D1F1B89721}" type="presParOf" srcId="{B38C7ADB-B7BD-4242-8CBA-BDEE36CA5F14}" destId="{91CF689A-BFA0-40B6-BB68-0D17850476C9}" srcOrd="1" destOrd="0" presId="urn:microsoft.com/office/officeart/2005/8/layout/hierarchy1"/>
    <dgm:cxn modelId="{D19A2000-AE0C-46DF-9570-D14AFB0AA15A}" type="presParOf" srcId="{91CF689A-BFA0-40B6-BB68-0D17850476C9}" destId="{FE991A86-3E7E-4E9B-B39B-FE7A2BF344D8}" srcOrd="0" destOrd="0" presId="urn:microsoft.com/office/officeart/2005/8/layout/hierarchy1"/>
    <dgm:cxn modelId="{AB708561-FFD3-4E04-8CB8-DF03287F137C}" type="presParOf" srcId="{91CF689A-BFA0-40B6-BB68-0D17850476C9}" destId="{40979042-CB2A-4C71-A1DA-EDADBC93C8DC}" srcOrd="1" destOrd="0" presId="urn:microsoft.com/office/officeart/2005/8/layout/hierarchy1"/>
    <dgm:cxn modelId="{16FC08FB-39BA-474D-94AD-F0D19FE597C0}" type="presParOf" srcId="{40979042-CB2A-4C71-A1DA-EDADBC93C8DC}" destId="{B13BCD9C-95F5-4344-A916-85C97BF8720F}" srcOrd="0" destOrd="0" presId="urn:microsoft.com/office/officeart/2005/8/layout/hierarchy1"/>
    <dgm:cxn modelId="{C3E4DAB5-FBF3-4839-98F1-5671D399D2E4}" type="presParOf" srcId="{B13BCD9C-95F5-4344-A916-85C97BF8720F}" destId="{8A4A7B41-0BCE-4B80-9AF8-206DE832526F}" srcOrd="0" destOrd="0" presId="urn:microsoft.com/office/officeart/2005/8/layout/hierarchy1"/>
    <dgm:cxn modelId="{CEE97D74-C0E9-4BCF-B2F6-CDE427F6AC1D}" type="presParOf" srcId="{B13BCD9C-95F5-4344-A916-85C97BF8720F}" destId="{569D715D-0A32-4AAD-A6D6-58F3196AC425}" srcOrd="1" destOrd="0" presId="urn:microsoft.com/office/officeart/2005/8/layout/hierarchy1"/>
    <dgm:cxn modelId="{958ECF00-A869-4173-8176-39F666AE5355}" type="presParOf" srcId="{40979042-CB2A-4C71-A1DA-EDADBC93C8DC}" destId="{3636FAA7-E85F-450E-B314-A58323F10851}" srcOrd="1" destOrd="0" presId="urn:microsoft.com/office/officeart/2005/8/layout/hierarchy1"/>
    <dgm:cxn modelId="{DA1DF16E-AC88-48B0-961D-27554464A459}" type="presParOf" srcId="{91CF689A-BFA0-40B6-BB68-0D17850476C9}" destId="{FAA56CB2-0A12-4481-B01B-79582100BFCE}" srcOrd="2" destOrd="0" presId="urn:microsoft.com/office/officeart/2005/8/layout/hierarchy1"/>
    <dgm:cxn modelId="{0233CD9D-6F12-4538-B032-5FF9D44D8D96}" type="presParOf" srcId="{91CF689A-BFA0-40B6-BB68-0D17850476C9}" destId="{CB209C0C-964D-46FC-B40B-B816B5CCEDE4}" srcOrd="3" destOrd="0" presId="urn:microsoft.com/office/officeart/2005/8/layout/hierarchy1"/>
    <dgm:cxn modelId="{D0A1725D-27E6-4123-B1FE-680397F85739}" type="presParOf" srcId="{CB209C0C-964D-46FC-B40B-B816B5CCEDE4}" destId="{B43361AB-37C6-41BB-8796-0B0914016516}" srcOrd="0" destOrd="0" presId="urn:microsoft.com/office/officeart/2005/8/layout/hierarchy1"/>
    <dgm:cxn modelId="{97432125-6BDF-427A-9E26-06980053584F}" type="presParOf" srcId="{B43361AB-37C6-41BB-8796-0B0914016516}" destId="{1E1BA91C-4B0E-4BC1-8C9C-2AB99D527A08}" srcOrd="0" destOrd="0" presId="urn:microsoft.com/office/officeart/2005/8/layout/hierarchy1"/>
    <dgm:cxn modelId="{3D638C14-D033-451B-8257-A6500508B3E7}" type="presParOf" srcId="{B43361AB-37C6-41BB-8796-0B0914016516}" destId="{9CFB49EC-4698-4051-A2E3-E38458F111AF}" srcOrd="1" destOrd="0" presId="urn:microsoft.com/office/officeart/2005/8/layout/hierarchy1"/>
    <dgm:cxn modelId="{2FF880FF-69C7-48AB-B590-902050455B8C}" type="presParOf" srcId="{CB209C0C-964D-46FC-B40B-B816B5CCEDE4}" destId="{BED28957-EB3E-4CFB-912A-A76336012F69}" srcOrd="1" destOrd="0" presId="urn:microsoft.com/office/officeart/2005/8/layout/hierarchy1"/>
    <dgm:cxn modelId="{57CCBA19-431D-4EBC-BFD9-0AE5B49DD697}" type="presParOf" srcId="{91CF689A-BFA0-40B6-BB68-0D17850476C9}" destId="{32D83982-34E1-4954-9C58-39599855D280}" srcOrd="4" destOrd="0" presId="urn:microsoft.com/office/officeart/2005/8/layout/hierarchy1"/>
    <dgm:cxn modelId="{D4104EC6-F66C-423A-B469-0A554C88421C}" type="presParOf" srcId="{91CF689A-BFA0-40B6-BB68-0D17850476C9}" destId="{E7FB799B-65AF-42D9-BCBC-78C0404EE206}" srcOrd="5" destOrd="0" presId="urn:microsoft.com/office/officeart/2005/8/layout/hierarchy1"/>
    <dgm:cxn modelId="{612B1C1C-EF09-4863-8DB5-FC828A15909F}" type="presParOf" srcId="{E7FB799B-65AF-42D9-BCBC-78C0404EE206}" destId="{DEF594DA-FE7B-4C32-9476-B77C8AE7DAFA}" srcOrd="0" destOrd="0" presId="urn:microsoft.com/office/officeart/2005/8/layout/hierarchy1"/>
    <dgm:cxn modelId="{5EE653D0-7D6D-40C8-A9CE-B9E28DA3B4A8}" type="presParOf" srcId="{DEF594DA-FE7B-4C32-9476-B77C8AE7DAFA}" destId="{5BFBBC9D-B94A-4074-A603-5E8F82E22439}" srcOrd="0" destOrd="0" presId="urn:microsoft.com/office/officeart/2005/8/layout/hierarchy1"/>
    <dgm:cxn modelId="{79191FD0-459B-4029-9D1F-FB3444AA7C25}" type="presParOf" srcId="{DEF594DA-FE7B-4C32-9476-B77C8AE7DAFA}" destId="{0598B86F-2ED3-4C38-8A2C-2FC9AD5EC4F7}" srcOrd="1" destOrd="0" presId="urn:microsoft.com/office/officeart/2005/8/layout/hierarchy1"/>
    <dgm:cxn modelId="{E102687C-5491-4149-A7A8-6FFB4E832E11}" type="presParOf" srcId="{E7FB799B-65AF-42D9-BCBC-78C0404EE206}" destId="{76D364EF-241F-4297-97B8-B8F56E8DBC9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834078-83F2-4A86-9489-CEA05F683B8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B7371248-A454-4B56-BB55-45E316F375D2}">
      <dgm:prSet phldrT="[Text]" custT="1"/>
      <dgm:spPr/>
      <dgm:t>
        <a:bodyPr/>
        <a:lstStyle/>
        <a:p>
          <a:r>
            <a:rPr lang="en-US" sz="4400" b="1" dirty="0" smtClean="0">
              <a:solidFill>
                <a:schemeClr val="tx1"/>
              </a:solidFill>
            </a:rPr>
            <a:t>CNN</a:t>
          </a:r>
          <a:endParaRPr lang="en-US" sz="4400" b="1" dirty="0">
            <a:solidFill>
              <a:schemeClr val="tx1"/>
            </a:solidFill>
          </a:endParaRPr>
        </a:p>
      </dgm:t>
    </dgm:pt>
    <dgm:pt modelId="{E0E6D2E2-71FB-4FB7-A608-7FED680CE543}" type="parTrans" cxnId="{F8BAB34D-3411-41FF-B55E-7140611228D8}">
      <dgm:prSet/>
      <dgm:spPr/>
      <dgm:t>
        <a:bodyPr/>
        <a:lstStyle/>
        <a:p>
          <a:endParaRPr lang="en-US"/>
        </a:p>
      </dgm:t>
    </dgm:pt>
    <dgm:pt modelId="{6AB6F854-B0DE-41EC-8D5A-4EB80324F01B}" type="sibTrans" cxnId="{F8BAB34D-3411-41FF-B55E-7140611228D8}">
      <dgm:prSet/>
      <dgm:spPr/>
      <dgm:t>
        <a:bodyPr/>
        <a:lstStyle/>
        <a:p>
          <a:endParaRPr lang="en-US"/>
        </a:p>
      </dgm:t>
    </dgm:pt>
    <dgm:pt modelId="{CC1EF50A-1E53-466D-A61C-E8BF72FAFF19}">
      <dgm:prSet phldrT="[Text]"/>
      <dgm:spPr/>
      <dgm:t>
        <a:bodyPr/>
        <a:lstStyle/>
        <a:p>
          <a:r>
            <a:rPr lang="en-US" dirty="0" smtClean="0">
              <a:solidFill>
                <a:schemeClr val="tx1"/>
              </a:solidFill>
            </a:rPr>
            <a:t>Convolutional Layer</a:t>
          </a:r>
          <a:endParaRPr lang="en-US" dirty="0">
            <a:solidFill>
              <a:schemeClr val="tx1"/>
            </a:solidFill>
          </a:endParaRPr>
        </a:p>
      </dgm:t>
    </dgm:pt>
    <dgm:pt modelId="{DDFC0907-6746-42C7-8C41-672FC89B9FE1}" type="parTrans" cxnId="{4737FE36-D4A5-4DE6-88D7-2D047C9C1AAA}">
      <dgm:prSet/>
      <dgm:spPr/>
      <dgm:t>
        <a:bodyPr/>
        <a:lstStyle/>
        <a:p>
          <a:endParaRPr lang="en-US"/>
        </a:p>
      </dgm:t>
    </dgm:pt>
    <dgm:pt modelId="{6A844C71-51EB-43C0-8CBF-D8E1991AA3A9}" type="sibTrans" cxnId="{4737FE36-D4A5-4DE6-88D7-2D047C9C1AAA}">
      <dgm:prSet/>
      <dgm:spPr/>
      <dgm:t>
        <a:bodyPr/>
        <a:lstStyle/>
        <a:p>
          <a:endParaRPr lang="en-US"/>
        </a:p>
      </dgm:t>
    </dgm:pt>
    <dgm:pt modelId="{03EEA50F-F3B3-4117-A691-A9D25C59715D}">
      <dgm:prSet phldrT="[Text]"/>
      <dgm:spPr/>
      <dgm:t>
        <a:bodyPr/>
        <a:lstStyle/>
        <a:p>
          <a:r>
            <a:rPr lang="en-US" dirty="0" smtClean="0">
              <a:solidFill>
                <a:schemeClr val="tx1"/>
              </a:solidFill>
            </a:rPr>
            <a:t>Pooling Layer</a:t>
          </a:r>
          <a:endParaRPr lang="en-US" dirty="0">
            <a:solidFill>
              <a:schemeClr val="tx1"/>
            </a:solidFill>
          </a:endParaRPr>
        </a:p>
      </dgm:t>
    </dgm:pt>
    <dgm:pt modelId="{244D15FF-49B4-48D8-8EE8-5E1A6785A29C}" type="parTrans" cxnId="{F8593BC1-1417-4D84-9D89-260012D84DD6}">
      <dgm:prSet/>
      <dgm:spPr/>
      <dgm:t>
        <a:bodyPr/>
        <a:lstStyle/>
        <a:p>
          <a:endParaRPr lang="en-US"/>
        </a:p>
      </dgm:t>
    </dgm:pt>
    <dgm:pt modelId="{1CCEE9BB-5851-4A36-B32B-2B90D7E271C4}" type="sibTrans" cxnId="{F8593BC1-1417-4D84-9D89-260012D84DD6}">
      <dgm:prSet/>
      <dgm:spPr/>
      <dgm:t>
        <a:bodyPr/>
        <a:lstStyle/>
        <a:p>
          <a:endParaRPr lang="en-US"/>
        </a:p>
      </dgm:t>
    </dgm:pt>
    <dgm:pt modelId="{E9F684F7-B70A-4425-8130-416F5E95B762}">
      <dgm:prSet phldrT="[Text]"/>
      <dgm:spPr/>
      <dgm:t>
        <a:bodyPr/>
        <a:lstStyle/>
        <a:p>
          <a:r>
            <a:rPr lang="en-US" dirty="0" smtClean="0">
              <a:solidFill>
                <a:schemeClr val="tx1"/>
              </a:solidFill>
            </a:rPr>
            <a:t>Fully Connected Layer</a:t>
          </a:r>
          <a:endParaRPr lang="en-US" dirty="0">
            <a:solidFill>
              <a:schemeClr val="tx1"/>
            </a:solidFill>
          </a:endParaRPr>
        </a:p>
      </dgm:t>
    </dgm:pt>
    <dgm:pt modelId="{F6F73A8D-C877-47F7-99AF-EBFE92CDB4E5}" type="parTrans" cxnId="{D952C359-79D2-44E5-9614-0EF088C28BB4}">
      <dgm:prSet/>
      <dgm:spPr/>
      <dgm:t>
        <a:bodyPr/>
        <a:lstStyle/>
        <a:p>
          <a:endParaRPr lang="en-US"/>
        </a:p>
      </dgm:t>
    </dgm:pt>
    <dgm:pt modelId="{8DBE4392-615F-41EB-87B9-8AB3EE353B15}" type="sibTrans" cxnId="{D952C359-79D2-44E5-9614-0EF088C28BB4}">
      <dgm:prSet/>
      <dgm:spPr/>
      <dgm:t>
        <a:bodyPr/>
        <a:lstStyle/>
        <a:p>
          <a:endParaRPr lang="en-US"/>
        </a:p>
      </dgm:t>
    </dgm:pt>
    <dgm:pt modelId="{6782B39C-E761-4341-91FC-2049835424CA}" type="pres">
      <dgm:prSet presAssocID="{9D834078-83F2-4A86-9489-CEA05F683B83}" presName="composite" presStyleCnt="0">
        <dgm:presLayoutVars>
          <dgm:chMax val="1"/>
          <dgm:dir/>
          <dgm:resizeHandles val="exact"/>
        </dgm:presLayoutVars>
      </dgm:prSet>
      <dgm:spPr/>
      <dgm:t>
        <a:bodyPr/>
        <a:lstStyle/>
        <a:p>
          <a:endParaRPr lang="en-US"/>
        </a:p>
      </dgm:t>
    </dgm:pt>
    <dgm:pt modelId="{23E19FB5-A3E1-4DFF-9793-EAC3C57468C8}" type="pres">
      <dgm:prSet presAssocID="{B7371248-A454-4B56-BB55-45E316F375D2}" presName="roof" presStyleLbl="dkBgShp" presStyleIdx="0" presStyleCnt="2" custLinFactNeighborX="-5110" custLinFactNeighborY="3694"/>
      <dgm:spPr/>
      <dgm:t>
        <a:bodyPr/>
        <a:lstStyle/>
        <a:p>
          <a:endParaRPr lang="en-US"/>
        </a:p>
      </dgm:t>
    </dgm:pt>
    <dgm:pt modelId="{D54612BF-FF3D-434F-BCCD-74A315C99564}" type="pres">
      <dgm:prSet presAssocID="{B7371248-A454-4B56-BB55-45E316F375D2}" presName="pillars" presStyleCnt="0"/>
      <dgm:spPr/>
    </dgm:pt>
    <dgm:pt modelId="{DE40D243-ECD3-46BA-9145-50205DA64472}" type="pres">
      <dgm:prSet presAssocID="{B7371248-A454-4B56-BB55-45E316F375D2}" presName="pillar1" presStyleLbl="node1" presStyleIdx="0" presStyleCnt="3">
        <dgm:presLayoutVars>
          <dgm:bulletEnabled val="1"/>
        </dgm:presLayoutVars>
      </dgm:prSet>
      <dgm:spPr/>
      <dgm:t>
        <a:bodyPr/>
        <a:lstStyle/>
        <a:p>
          <a:endParaRPr lang="en-US"/>
        </a:p>
      </dgm:t>
    </dgm:pt>
    <dgm:pt modelId="{75AF61F0-3341-49A5-B3F8-69E3EE5B0D5E}" type="pres">
      <dgm:prSet presAssocID="{03EEA50F-F3B3-4117-A691-A9D25C59715D}" presName="pillarX" presStyleLbl="node1" presStyleIdx="1" presStyleCnt="3">
        <dgm:presLayoutVars>
          <dgm:bulletEnabled val="1"/>
        </dgm:presLayoutVars>
      </dgm:prSet>
      <dgm:spPr/>
      <dgm:t>
        <a:bodyPr/>
        <a:lstStyle/>
        <a:p>
          <a:endParaRPr lang="en-US"/>
        </a:p>
      </dgm:t>
    </dgm:pt>
    <dgm:pt modelId="{1075D5EF-EAC0-4940-B7A8-C5F9737641BB}" type="pres">
      <dgm:prSet presAssocID="{E9F684F7-B70A-4425-8130-416F5E95B762}" presName="pillarX" presStyleLbl="node1" presStyleIdx="2" presStyleCnt="3">
        <dgm:presLayoutVars>
          <dgm:bulletEnabled val="1"/>
        </dgm:presLayoutVars>
      </dgm:prSet>
      <dgm:spPr/>
      <dgm:t>
        <a:bodyPr/>
        <a:lstStyle/>
        <a:p>
          <a:endParaRPr lang="en-US"/>
        </a:p>
      </dgm:t>
    </dgm:pt>
    <dgm:pt modelId="{DD7C9CAD-ECCA-418F-AACD-41715A233323}" type="pres">
      <dgm:prSet presAssocID="{B7371248-A454-4B56-BB55-45E316F375D2}" presName="base" presStyleLbl="dkBgShp" presStyleIdx="1" presStyleCnt="2"/>
      <dgm:spPr/>
    </dgm:pt>
  </dgm:ptLst>
  <dgm:cxnLst>
    <dgm:cxn modelId="{F8BAB34D-3411-41FF-B55E-7140611228D8}" srcId="{9D834078-83F2-4A86-9489-CEA05F683B83}" destId="{B7371248-A454-4B56-BB55-45E316F375D2}" srcOrd="0" destOrd="0" parTransId="{E0E6D2E2-71FB-4FB7-A608-7FED680CE543}" sibTransId="{6AB6F854-B0DE-41EC-8D5A-4EB80324F01B}"/>
    <dgm:cxn modelId="{F8593BC1-1417-4D84-9D89-260012D84DD6}" srcId="{B7371248-A454-4B56-BB55-45E316F375D2}" destId="{03EEA50F-F3B3-4117-A691-A9D25C59715D}" srcOrd="1" destOrd="0" parTransId="{244D15FF-49B4-48D8-8EE8-5E1A6785A29C}" sibTransId="{1CCEE9BB-5851-4A36-B32B-2B90D7E271C4}"/>
    <dgm:cxn modelId="{D52A0146-055C-4871-9F11-7115FA2D865D}" type="presOf" srcId="{E9F684F7-B70A-4425-8130-416F5E95B762}" destId="{1075D5EF-EAC0-4940-B7A8-C5F9737641BB}" srcOrd="0" destOrd="0" presId="urn:microsoft.com/office/officeart/2005/8/layout/hList3"/>
    <dgm:cxn modelId="{1BB247BE-0DFE-42D6-A7E2-90B8DE8BBA33}" type="presOf" srcId="{9D834078-83F2-4A86-9489-CEA05F683B83}" destId="{6782B39C-E761-4341-91FC-2049835424CA}" srcOrd="0" destOrd="0" presId="urn:microsoft.com/office/officeart/2005/8/layout/hList3"/>
    <dgm:cxn modelId="{3BE1EC47-79EE-4C81-AD96-2C22CCE72E17}" type="presOf" srcId="{B7371248-A454-4B56-BB55-45E316F375D2}" destId="{23E19FB5-A3E1-4DFF-9793-EAC3C57468C8}" srcOrd="0" destOrd="0" presId="urn:microsoft.com/office/officeart/2005/8/layout/hList3"/>
    <dgm:cxn modelId="{4737FE36-D4A5-4DE6-88D7-2D047C9C1AAA}" srcId="{B7371248-A454-4B56-BB55-45E316F375D2}" destId="{CC1EF50A-1E53-466D-A61C-E8BF72FAFF19}" srcOrd="0" destOrd="0" parTransId="{DDFC0907-6746-42C7-8C41-672FC89B9FE1}" sibTransId="{6A844C71-51EB-43C0-8CBF-D8E1991AA3A9}"/>
    <dgm:cxn modelId="{BFF9EC8E-8E2C-45EC-A2CF-FE5755AF4E92}" type="presOf" srcId="{CC1EF50A-1E53-466D-A61C-E8BF72FAFF19}" destId="{DE40D243-ECD3-46BA-9145-50205DA64472}" srcOrd="0" destOrd="0" presId="urn:microsoft.com/office/officeart/2005/8/layout/hList3"/>
    <dgm:cxn modelId="{D952C359-79D2-44E5-9614-0EF088C28BB4}" srcId="{B7371248-A454-4B56-BB55-45E316F375D2}" destId="{E9F684F7-B70A-4425-8130-416F5E95B762}" srcOrd="2" destOrd="0" parTransId="{F6F73A8D-C877-47F7-99AF-EBFE92CDB4E5}" sibTransId="{8DBE4392-615F-41EB-87B9-8AB3EE353B15}"/>
    <dgm:cxn modelId="{83999A3E-FEA3-4765-87EF-E16BBA20F9F2}" type="presOf" srcId="{03EEA50F-F3B3-4117-A691-A9D25C59715D}" destId="{75AF61F0-3341-49A5-B3F8-69E3EE5B0D5E}" srcOrd="0" destOrd="0" presId="urn:microsoft.com/office/officeart/2005/8/layout/hList3"/>
    <dgm:cxn modelId="{7E6D9E1E-DF06-48F4-AE19-529001EF3A0F}" type="presParOf" srcId="{6782B39C-E761-4341-91FC-2049835424CA}" destId="{23E19FB5-A3E1-4DFF-9793-EAC3C57468C8}" srcOrd="0" destOrd="0" presId="urn:microsoft.com/office/officeart/2005/8/layout/hList3"/>
    <dgm:cxn modelId="{B5F8721A-5168-4534-9FEF-54F6244DF849}" type="presParOf" srcId="{6782B39C-E761-4341-91FC-2049835424CA}" destId="{D54612BF-FF3D-434F-BCCD-74A315C99564}" srcOrd="1" destOrd="0" presId="urn:microsoft.com/office/officeart/2005/8/layout/hList3"/>
    <dgm:cxn modelId="{FE19911C-2FAA-4103-B86C-C02293DB5913}" type="presParOf" srcId="{D54612BF-FF3D-434F-BCCD-74A315C99564}" destId="{DE40D243-ECD3-46BA-9145-50205DA64472}" srcOrd="0" destOrd="0" presId="urn:microsoft.com/office/officeart/2005/8/layout/hList3"/>
    <dgm:cxn modelId="{7BBB56B5-F4DB-4F34-8F93-1EEA9C55CE23}" type="presParOf" srcId="{D54612BF-FF3D-434F-BCCD-74A315C99564}" destId="{75AF61F0-3341-49A5-B3F8-69E3EE5B0D5E}" srcOrd="1" destOrd="0" presId="urn:microsoft.com/office/officeart/2005/8/layout/hList3"/>
    <dgm:cxn modelId="{3F525472-ADB5-4DDC-95F3-36FC411621F2}" type="presParOf" srcId="{D54612BF-FF3D-434F-BCCD-74A315C99564}" destId="{1075D5EF-EAC0-4940-B7A8-C5F9737641BB}" srcOrd="2" destOrd="0" presId="urn:microsoft.com/office/officeart/2005/8/layout/hList3"/>
    <dgm:cxn modelId="{E480A055-19D7-481A-ABE2-6FB9C538B5F8}" type="presParOf" srcId="{6782B39C-E761-4341-91FC-2049835424CA}" destId="{DD7C9CAD-ECCA-418F-AACD-41715A23332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83982-34E1-4954-9C58-39599855D280}">
      <dsp:nvSpPr>
        <dsp:cNvPr id="0" name=""/>
        <dsp:cNvSpPr/>
      </dsp:nvSpPr>
      <dsp:spPr>
        <a:xfrm>
          <a:off x="3852576" y="1773629"/>
          <a:ext cx="2626011" cy="804262"/>
        </a:xfrm>
        <a:custGeom>
          <a:avLst/>
          <a:gdLst/>
          <a:ahLst/>
          <a:cxnLst/>
          <a:rect l="0" t="0" r="0" b="0"/>
          <a:pathLst>
            <a:path>
              <a:moveTo>
                <a:pt x="0" y="0"/>
              </a:moveTo>
              <a:lnTo>
                <a:pt x="0" y="600431"/>
              </a:lnTo>
              <a:lnTo>
                <a:pt x="2626011" y="600431"/>
              </a:lnTo>
              <a:lnTo>
                <a:pt x="2626011" y="80426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A56CB2-0A12-4481-B01B-79582100BFCE}">
      <dsp:nvSpPr>
        <dsp:cNvPr id="0" name=""/>
        <dsp:cNvSpPr/>
      </dsp:nvSpPr>
      <dsp:spPr>
        <a:xfrm>
          <a:off x="3731717" y="1773629"/>
          <a:ext cx="91440" cy="804262"/>
        </a:xfrm>
        <a:custGeom>
          <a:avLst/>
          <a:gdLst/>
          <a:ahLst/>
          <a:cxnLst/>
          <a:rect l="0" t="0" r="0" b="0"/>
          <a:pathLst>
            <a:path>
              <a:moveTo>
                <a:pt x="120859" y="0"/>
              </a:moveTo>
              <a:lnTo>
                <a:pt x="120859" y="600431"/>
              </a:lnTo>
              <a:lnTo>
                <a:pt x="45720" y="600431"/>
              </a:lnTo>
              <a:lnTo>
                <a:pt x="45720" y="80426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991A86-3E7E-4E9B-B39B-FE7A2BF344D8}">
      <dsp:nvSpPr>
        <dsp:cNvPr id="0" name=""/>
        <dsp:cNvSpPr/>
      </dsp:nvSpPr>
      <dsp:spPr>
        <a:xfrm>
          <a:off x="1100137" y="1773629"/>
          <a:ext cx="2752438" cy="804262"/>
        </a:xfrm>
        <a:custGeom>
          <a:avLst/>
          <a:gdLst/>
          <a:ahLst/>
          <a:cxnLst/>
          <a:rect l="0" t="0" r="0" b="0"/>
          <a:pathLst>
            <a:path>
              <a:moveTo>
                <a:pt x="2752438" y="0"/>
              </a:moveTo>
              <a:lnTo>
                <a:pt x="2752438" y="600431"/>
              </a:lnTo>
              <a:lnTo>
                <a:pt x="0" y="600431"/>
              </a:lnTo>
              <a:lnTo>
                <a:pt x="0" y="80426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23379C-3A04-4764-92DA-39D13B0FD2A6}">
      <dsp:nvSpPr>
        <dsp:cNvPr id="0" name=""/>
        <dsp:cNvSpPr/>
      </dsp:nvSpPr>
      <dsp:spPr>
        <a:xfrm>
          <a:off x="2752438" y="376454"/>
          <a:ext cx="2200274" cy="139717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6DCBA-376A-40FE-AA35-7538D8C91379}">
      <dsp:nvSpPr>
        <dsp:cNvPr id="0" name=""/>
        <dsp:cNvSpPr/>
      </dsp:nvSpPr>
      <dsp:spPr>
        <a:xfrm>
          <a:off x="2996913" y="608706"/>
          <a:ext cx="2200274" cy="139717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Neural Network</a:t>
          </a:r>
        </a:p>
      </dsp:txBody>
      <dsp:txXfrm>
        <a:off x="3037835" y="649628"/>
        <a:ext cx="2118430" cy="1315330"/>
      </dsp:txXfrm>
    </dsp:sp>
    <dsp:sp modelId="{8A4A7B41-0BCE-4B80-9AF8-206DE832526F}">
      <dsp:nvSpPr>
        <dsp:cNvPr id="0" name=""/>
        <dsp:cNvSpPr/>
      </dsp:nvSpPr>
      <dsp:spPr>
        <a:xfrm>
          <a:off x="0" y="2577892"/>
          <a:ext cx="2200274" cy="139717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9D715D-0A32-4AAD-A6D6-58F3196AC425}">
      <dsp:nvSpPr>
        <dsp:cNvPr id="0" name=""/>
        <dsp:cNvSpPr/>
      </dsp:nvSpPr>
      <dsp:spPr>
        <a:xfrm>
          <a:off x="244475" y="2810143"/>
          <a:ext cx="2200274" cy="139717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ANN</a:t>
          </a:r>
          <a:endParaRPr lang="en-US" sz="3200" kern="1200" dirty="0"/>
        </a:p>
      </dsp:txBody>
      <dsp:txXfrm>
        <a:off x="285397" y="2851065"/>
        <a:ext cx="2118430" cy="1315330"/>
      </dsp:txXfrm>
    </dsp:sp>
    <dsp:sp modelId="{1E1BA91C-4B0E-4BC1-8C9C-2AB99D527A08}">
      <dsp:nvSpPr>
        <dsp:cNvPr id="0" name=""/>
        <dsp:cNvSpPr/>
      </dsp:nvSpPr>
      <dsp:spPr>
        <a:xfrm>
          <a:off x="2677299" y="2577892"/>
          <a:ext cx="2200274" cy="139717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FB49EC-4698-4051-A2E3-E38458F111AF}">
      <dsp:nvSpPr>
        <dsp:cNvPr id="0" name=""/>
        <dsp:cNvSpPr/>
      </dsp:nvSpPr>
      <dsp:spPr>
        <a:xfrm>
          <a:off x="2921774" y="2810143"/>
          <a:ext cx="2200274" cy="139717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CNN</a:t>
          </a:r>
          <a:endParaRPr lang="en-US" sz="3200" kern="1200" dirty="0"/>
        </a:p>
      </dsp:txBody>
      <dsp:txXfrm>
        <a:off x="2962696" y="2851065"/>
        <a:ext cx="2118430" cy="1315330"/>
      </dsp:txXfrm>
    </dsp:sp>
    <dsp:sp modelId="{5BFBBC9D-B94A-4074-A603-5E8F82E22439}">
      <dsp:nvSpPr>
        <dsp:cNvPr id="0" name=""/>
        <dsp:cNvSpPr/>
      </dsp:nvSpPr>
      <dsp:spPr>
        <a:xfrm>
          <a:off x="5378449" y="2577892"/>
          <a:ext cx="2200274" cy="14129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98B86F-2ED3-4C38-8A2C-2FC9AD5EC4F7}">
      <dsp:nvSpPr>
        <dsp:cNvPr id="0" name=""/>
        <dsp:cNvSpPr/>
      </dsp:nvSpPr>
      <dsp:spPr>
        <a:xfrm>
          <a:off x="5622925" y="2810143"/>
          <a:ext cx="2200274" cy="141296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RNN</a:t>
          </a:r>
          <a:endParaRPr lang="en-US" sz="3200" kern="1200" dirty="0"/>
        </a:p>
      </dsp:txBody>
      <dsp:txXfrm>
        <a:off x="5664309" y="2851527"/>
        <a:ext cx="2117506" cy="1330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19FB5-A3E1-4DFF-9793-EAC3C57468C8}">
      <dsp:nvSpPr>
        <dsp:cNvPr id="0" name=""/>
        <dsp:cNvSpPr/>
      </dsp:nvSpPr>
      <dsp:spPr>
        <a:xfrm>
          <a:off x="0" y="39782"/>
          <a:ext cx="9443331" cy="107696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kern="1200" dirty="0" smtClean="0">
              <a:solidFill>
                <a:schemeClr val="tx1"/>
              </a:solidFill>
            </a:rPr>
            <a:t>CNN</a:t>
          </a:r>
          <a:endParaRPr lang="en-US" sz="4400" b="1" kern="1200" dirty="0">
            <a:solidFill>
              <a:schemeClr val="tx1"/>
            </a:solidFill>
          </a:endParaRPr>
        </a:p>
      </dsp:txBody>
      <dsp:txXfrm>
        <a:off x="0" y="39782"/>
        <a:ext cx="9443331" cy="1076960"/>
      </dsp:txXfrm>
    </dsp:sp>
    <dsp:sp modelId="{DE40D243-ECD3-46BA-9145-50205DA64472}">
      <dsp:nvSpPr>
        <dsp:cNvPr id="0" name=""/>
        <dsp:cNvSpPr/>
      </dsp:nvSpPr>
      <dsp:spPr>
        <a:xfrm>
          <a:off x="4611" y="1076960"/>
          <a:ext cx="3144702" cy="226161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solidFill>
                <a:schemeClr val="tx1"/>
              </a:solidFill>
            </a:rPr>
            <a:t>Convolutional Layer</a:t>
          </a:r>
          <a:endParaRPr lang="en-US" sz="3800" kern="1200" dirty="0">
            <a:solidFill>
              <a:schemeClr val="tx1"/>
            </a:solidFill>
          </a:endParaRPr>
        </a:p>
      </dsp:txBody>
      <dsp:txXfrm>
        <a:off x="4611" y="1076960"/>
        <a:ext cx="3144702" cy="2261616"/>
      </dsp:txXfrm>
    </dsp:sp>
    <dsp:sp modelId="{75AF61F0-3341-49A5-B3F8-69E3EE5B0D5E}">
      <dsp:nvSpPr>
        <dsp:cNvPr id="0" name=""/>
        <dsp:cNvSpPr/>
      </dsp:nvSpPr>
      <dsp:spPr>
        <a:xfrm>
          <a:off x="3149314" y="1076960"/>
          <a:ext cx="3144702" cy="226161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solidFill>
                <a:schemeClr val="tx1"/>
              </a:solidFill>
            </a:rPr>
            <a:t>Pooling Layer</a:t>
          </a:r>
          <a:endParaRPr lang="en-US" sz="3800" kern="1200" dirty="0">
            <a:solidFill>
              <a:schemeClr val="tx1"/>
            </a:solidFill>
          </a:endParaRPr>
        </a:p>
      </dsp:txBody>
      <dsp:txXfrm>
        <a:off x="3149314" y="1076960"/>
        <a:ext cx="3144702" cy="2261616"/>
      </dsp:txXfrm>
    </dsp:sp>
    <dsp:sp modelId="{1075D5EF-EAC0-4940-B7A8-C5F9737641BB}">
      <dsp:nvSpPr>
        <dsp:cNvPr id="0" name=""/>
        <dsp:cNvSpPr/>
      </dsp:nvSpPr>
      <dsp:spPr>
        <a:xfrm>
          <a:off x="6294016" y="1076960"/>
          <a:ext cx="3144702" cy="226161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solidFill>
                <a:schemeClr val="tx1"/>
              </a:solidFill>
            </a:rPr>
            <a:t>Fully Connected Layer</a:t>
          </a:r>
          <a:endParaRPr lang="en-US" sz="3800" kern="1200" dirty="0">
            <a:solidFill>
              <a:schemeClr val="tx1"/>
            </a:solidFill>
          </a:endParaRPr>
        </a:p>
      </dsp:txBody>
      <dsp:txXfrm>
        <a:off x="6294016" y="1076960"/>
        <a:ext cx="3144702" cy="2261616"/>
      </dsp:txXfrm>
    </dsp:sp>
    <dsp:sp modelId="{DD7C9CAD-ECCA-418F-AACD-41715A233323}">
      <dsp:nvSpPr>
        <dsp:cNvPr id="0" name=""/>
        <dsp:cNvSpPr/>
      </dsp:nvSpPr>
      <dsp:spPr>
        <a:xfrm>
          <a:off x="0" y="3338576"/>
          <a:ext cx="9443331" cy="25129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92838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5770D1-34FD-4943-91C0-C45125B91F36}"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2029334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7398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215383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850254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4159730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3523324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508600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378257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76776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770D1-34FD-4943-91C0-C45125B91F36}"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23327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5770D1-34FD-4943-91C0-C45125B91F36}"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92070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5770D1-34FD-4943-91C0-C45125B91F36}" type="datetimeFigureOut">
              <a:rPr lang="en-IN" smtClean="0"/>
              <a:t>25-01-2024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246258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5770D1-34FD-4943-91C0-C45125B91F36}" type="datetimeFigureOut">
              <a:rPr lang="en-IN" smtClean="0"/>
              <a:t>25-01-2024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44979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770D1-34FD-4943-91C0-C45125B91F36}" type="datetimeFigureOut">
              <a:rPr lang="en-IN" smtClean="0"/>
              <a:t>25-01-2024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222042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5770D1-34FD-4943-91C0-C45125B91F36}"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121847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5770D1-34FD-4943-91C0-C45125B91F36}"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AD451-2830-441C-9679-64DC61B22CCC}" type="slidenum">
              <a:rPr lang="en-IN" smtClean="0"/>
              <a:t>‹#›</a:t>
            </a:fld>
            <a:endParaRPr lang="en-IN"/>
          </a:p>
        </p:txBody>
      </p:sp>
    </p:spTree>
    <p:extLst>
      <p:ext uri="{BB962C8B-B14F-4D97-AF65-F5344CB8AC3E}">
        <p14:creationId xmlns:p14="http://schemas.microsoft.com/office/powerpoint/2010/main" val="156211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5770D1-34FD-4943-91C0-C45125B91F36}" type="datetimeFigureOut">
              <a:rPr lang="en-IN" smtClean="0"/>
              <a:t>25-01-2024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0AD451-2830-441C-9679-64DC61B22CCC}" type="slidenum">
              <a:rPr lang="en-IN" smtClean="0"/>
              <a:t>‹#›</a:t>
            </a:fld>
            <a:endParaRPr lang="en-IN"/>
          </a:p>
        </p:txBody>
      </p:sp>
    </p:spTree>
    <p:extLst>
      <p:ext uri="{BB962C8B-B14F-4D97-AF65-F5344CB8AC3E}">
        <p14:creationId xmlns:p14="http://schemas.microsoft.com/office/powerpoint/2010/main" val="194526664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ecfaces.com/articles/face-recognition-ap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INTRODUCTION</a:t>
            </a:r>
            <a:endParaRPr lang="en-IN" sz="6000" b="1" dirty="0"/>
          </a:p>
        </p:txBody>
      </p:sp>
      <p:sp>
        <p:nvSpPr>
          <p:cNvPr id="3" name="Content Placeholder 2"/>
          <p:cNvSpPr>
            <a:spLocks noGrp="1"/>
          </p:cNvSpPr>
          <p:nvPr>
            <p:ph idx="1"/>
          </p:nvPr>
        </p:nvSpPr>
        <p:spPr/>
        <p:txBody>
          <a:bodyPr>
            <a:normAutofit/>
          </a:bodyPr>
          <a:lstStyle/>
          <a:p>
            <a:pPr marL="0" indent="0">
              <a:buNone/>
            </a:pPr>
            <a:r>
              <a:rPr lang="en-US" sz="3200" b="1" dirty="0" smtClean="0"/>
              <a:t>Name: </a:t>
            </a:r>
            <a:r>
              <a:rPr lang="en-US" sz="3200" dirty="0" smtClean="0"/>
              <a:t>Vrushal Bhegade</a:t>
            </a:r>
            <a:br>
              <a:rPr lang="en-US" sz="3200" dirty="0" smtClean="0"/>
            </a:br>
            <a:r>
              <a:rPr lang="en-US" sz="3200" b="1" dirty="0" smtClean="0"/>
              <a:t>Project: </a:t>
            </a:r>
            <a:r>
              <a:rPr lang="en-IN" sz="3200" dirty="0"/>
              <a:t>Facial </a:t>
            </a:r>
            <a:r>
              <a:rPr lang="en-IN" sz="3200" dirty="0" smtClean="0"/>
              <a:t>Emotion Recognition</a:t>
            </a:r>
            <a:r>
              <a:rPr lang="en-US" sz="3200" dirty="0" smtClean="0"/>
              <a:t/>
            </a:r>
            <a:br>
              <a:rPr lang="en-US" sz="3200" dirty="0" smtClean="0"/>
            </a:br>
            <a:r>
              <a:rPr lang="en-US" sz="3200" b="1" dirty="0" smtClean="0"/>
              <a:t>Batch: </a:t>
            </a:r>
            <a:r>
              <a:rPr lang="en-US" sz="3200" dirty="0" smtClean="0"/>
              <a:t>PG44</a:t>
            </a:r>
            <a:br>
              <a:rPr lang="en-US" sz="3200" dirty="0" smtClean="0"/>
            </a:br>
            <a:r>
              <a:rPr lang="en-US" sz="3200" b="1" dirty="0" smtClean="0"/>
              <a:t>Date: </a:t>
            </a:r>
            <a:r>
              <a:rPr lang="en-US" sz="3200" dirty="0" smtClean="0"/>
              <a:t>25-01-2024</a:t>
            </a:r>
            <a:endParaRPr lang="en-IN" sz="3200" dirty="0"/>
          </a:p>
        </p:txBody>
      </p:sp>
    </p:spTree>
    <p:extLst>
      <p:ext uri="{BB962C8B-B14F-4D97-AF65-F5344CB8AC3E}">
        <p14:creationId xmlns:p14="http://schemas.microsoft.com/office/powerpoint/2010/main" val="823939303"/>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625" y="1885950"/>
            <a:ext cx="3343275" cy="4953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616" y="1885951"/>
            <a:ext cx="3358403" cy="497205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410" y="1885950"/>
            <a:ext cx="3381375" cy="4972050"/>
          </a:xfrm>
          <a:prstGeom prst="rect">
            <a:avLst/>
          </a:prstGeom>
        </p:spPr>
      </p:pic>
      <p:sp>
        <p:nvSpPr>
          <p:cNvPr id="16" name="TextBox 15"/>
          <p:cNvSpPr txBox="1"/>
          <p:nvPr/>
        </p:nvSpPr>
        <p:spPr>
          <a:xfrm>
            <a:off x="2625969" y="293076"/>
            <a:ext cx="8006862" cy="1384995"/>
          </a:xfrm>
          <a:prstGeom prst="rect">
            <a:avLst/>
          </a:prstGeom>
          <a:noFill/>
        </p:spPr>
        <p:txBody>
          <a:bodyPr wrap="square" rtlCol="0">
            <a:spAutoFit/>
          </a:bodyPr>
          <a:lstStyle/>
          <a:p>
            <a:pPr algn="ctr"/>
            <a:r>
              <a:rPr lang="en-US" sz="2800" dirty="0" smtClean="0">
                <a:ln w="0"/>
                <a:effectLst>
                  <a:outerShdw blurRad="38100" dist="19050" dir="2700000" algn="tl" rotWithShape="0">
                    <a:schemeClr val="dk1">
                      <a:alpha val="40000"/>
                    </a:schemeClr>
                  </a:outerShdw>
                </a:effectLst>
              </a:rPr>
              <a:t>Output Of Actual Image Emotions  </a:t>
            </a:r>
          </a:p>
          <a:p>
            <a:pPr algn="ctr"/>
            <a:r>
              <a:rPr lang="en-US" sz="2800" dirty="0" smtClean="0">
                <a:ln w="0"/>
                <a:effectLst>
                  <a:outerShdw blurRad="38100" dist="19050" dir="2700000" algn="tl" rotWithShape="0">
                    <a:schemeClr val="dk1">
                      <a:alpha val="40000"/>
                    </a:schemeClr>
                  </a:outerShdw>
                </a:effectLst>
              </a:rPr>
              <a:t>Vs</a:t>
            </a:r>
          </a:p>
          <a:p>
            <a:pPr algn="ctr"/>
            <a:r>
              <a:rPr lang="en-US" sz="2800" dirty="0" smtClean="0">
                <a:ln w="0"/>
                <a:effectLst>
                  <a:outerShdw blurRad="38100" dist="19050" dir="2700000" algn="tl" rotWithShape="0">
                    <a:schemeClr val="dk1">
                      <a:alpha val="40000"/>
                    </a:schemeClr>
                  </a:outerShdw>
                </a:effectLst>
              </a:rPr>
              <a:t>  Predicted </a:t>
            </a:r>
            <a:r>
              <a:rPr lang="en-US" sz="2800" dirty="0">
                <a:ln w="0"/>
                <a:effectLst>
                  <a:outerShdw blurRad="38100" dist="19050" dir="2700000" algn="tl" rotWithShape="0">
                    <a:schemeClr val="dk1">
                      <a:alpha val="40000"/>
                    </a:schemeClr>
                  </a:outerShdw>
                </a:effectLst>
              </a:rPr>
              <a:t>Emotions</a:t>
            </a:r>
            <a:endParaRPr lang="en-US" sz="28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25314867"/>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777" y="1828800"/>
            <a:ext cx="10018713" cy="5029200"/>
          </a:xfrm>
        </p:spPr>
        <p:txBody>
          <a:bodyPr>
            <a:normAutofit/>
          </a:bodyPr>
          <a:lstStyle/>
          <a:p>
            <a:pPr marL="0" indent="0" algn="ctr">
              <a:buNone/>
            </a:pPr>
            <a:r>
              <a:rPr lang="en-US" dirty="0" smtClean="0">
                <a:ln w="0"/>
                <a:effectLst>
                  <a:outerShdw blurRad="38100" dist="19050" dir="2700000" algn="tl" rotWithShape="0">
                    <a:schemeClr val="dk1">
                      <a:alpha val="40000"/>
                    </a:schemeClr>
                  </a:outerShdw>
                </a:effectLst>
              </a:rPr>
              <a:t>   </a:t>
            </a:r>
            <a:r>
              <a:rPr lang="en-US" sz="3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Future </a:t>
            </a:r>
            <a:r>
              <a:rPr lang="en-US" sz="3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a:t>
            </a:r>
            <a:r>
              <a:rPr lang="en-US" sz="3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nhancement &amp; Conclusion</a:t>
            </a:r>
          </a:p>
          <a:p>
            <a:pPr lvl="0"/>
            <a:r>
              <a:rPr lang="en-US" dirty="0" smtClean="0"/>
              <a:t>Accuracy </a:t>
            </a:r>
            <a:r>
              <a:rPr lang="en-US" dirty="0"/>
              <a:t>will become better and better, just need to train data again and again. </a:t>
            </a:r>
            <a:endParaRPr lang="en-IN" dirty="0"/>
          </a:p>
          <a:p>
            <a:pPr lvl="0"/>
            <a:r>
              <a:rPr lang="en-US" dirty="0"/>
              <a:t>We can predict exact facial expression using statistical model to finding maximum facial expressions occur.</a:t>
            </a:r>
            <a:endParaRPr lang="en-IN" dirty="0"/>
          </a:p>
          <a:p>
            <a:pPr lvl="0"/>
            <a:r>
              <a:rPr lang="en-US" dirty="0"/>
              <a:t>After getting maximum facial expression we don’t need to accept any input expression from user it will automatically give video/music therapy depending on maximum facial expressions</a:t>
            </a:r>
            <a:r>
              <a:rPr lang="en-US" dirty="0" smtClean="0"/>
              <a:t>.</a:t>
            </a:r>
          </a:p>
        </p:txBody>
      </p:sp>
      <p:sp>
        <p:nvSpPr>
          <p:cNvPr id="2" name="Rectangle 1"/>
          <p:cNvSpPr/>
          <p:nvPr/>
        </p:nvSpPr>
        <p:spPr>
          <a:xfrm>
            <a:off x="1298222" y="711201"/>
            <a:ext cx="9674578" cy="738664"/>
          </a:xfrm>
          <a:prstGeom prst="rect">
            <a:avLst/>
          </a:prstGeom>
        </p:spPr>
        <p:txBody>
          <a:bodyPr wrap="square">
            <a:spAutoFit/>
          </a:bodyPr>
          <a:lstStyle/>
          <a:p>
            <a:r>
              <a:rPr lang="en-US" b="1" dirty="0" smtClean="0"/>
              <a:t>	</a:t>
            </a:r>
            <a:r>
              <a:rPr lang="en-US" dirty="0" smtClean="0">
                <a:ln w="0"/>
                <a:effectLst>
                  <a:outerShdw blurRad="38100" dist="19050" dir="2700000" algn="tl" rotWithShape="0">
                    <a:schemeClr val="dk1">
                      <a:alpha val="40000"/>
                    </a:schemeClr>
                  </a:outerShdw>
                </a:effectLst>
              </a:rPr>
              <a:t>	</a:t>
            </a:r>
          </a:p>
          <a:p>
            <a:r>
              <a:rPr lang="en-US" sz="2400" dirty="0" smtClean="0">
                <a:solidFill>
                  <a:schemeClr val="accent1"/>
                </a:solidFill>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t>
            </a:r>
            <a:r>
              <a:rPr lang="en-US" sz="2400" dirty="0" smtClean="0"/>
              <a:t>Need </a:t>
            </a:r>
            <a:r>
              <a:rPr lang="en-US" sz="2400" dirty="0"/>
              <a:t>Webcam to detect and analyses of facial expressions</a:t>
            </a:r>
          </a:p>
        </p:txBody>
      </p:sp>
      <p:sp>
        <p:nvSpPr>
          <p:cNvPr id="5" name="TextBox 4"/>
          <p:cNvSpPr txBox="1"/>
          <p:nvPr/>
        </p:nvSpPr>
        <p:spPr>
          <a:xfrm>
            <a:off x="2833511" y="203200"/>
            <a:ext cx="5723467" cy="923330"/>
          </a:xfrm>
          <a:prstGeom prst="rect">
            <a:avLst/>
          </a:prstGeom>
          <a:noFill/>
        </p:spPr>
        <p:txBody>
          <a:bodyPr wrap="square" rtlCol="0">
            <a:spAutoFit/>
          </a:bodyPr>
          <a:lstStyle/>
          <a:p>
            <a:pPr algn="ctr"/>
            <a:r>
              <a:rPr lang="en-US" sz="3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Drawbacks and Limitations </a:t>
            </a:r>
            <a:endParaRPr lang="en-IN" sz="3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041339789"/>
      </p:ext>
    </p:extLst>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8708" y="1967662"/>
            <a:ext cx="4625641" cy="3635969"/>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402" y="1967662"/>
            <a:ext cx="4604295" cy="3635969"/>
          </a:xfrm>
          <a:prstGeom prst="rect">
            <a:avLst/>
          </a:prstGeom>
        </p:spPr>
      </p:pic>
      <p:sp>
        <p:nvSpPr>
          <p:cNvPr id="2" name="TextBox 1"/>
          <p:cNvSpPr txBox="1"/>
          <p:nvPr/>
        </p:nvSpPr>
        <p:spPr>
          <a:xfrm>
            <a:off x="2128605" y="304800"/>
            <a:ext cx="7866184" cy="1200329"/>
          </a:xfrm>
          <a:prstGeom prst="rect">
            <a:avLst/>
          </a:prstGeom>
          <a:noFill/>
        </p:spPr>
        <p:txBody>
          <a:bodyPr wrap="square" rtlCol="0">
            <a:spAutoFit/>
          </a:bodyPr>
          <a:lstStyle/>
          <a:p>
            <a:pPr algn="ctr"/>
            <a:r>
              <a:rPr lang="en-US" sz="3600" dirty="0" smtClean="0">
                <a:ln w="0"/>
                <a:effectLst>
                  <a:outerShdw blurRad="38100" dist="19050" dir="2700000" algn="tl" rotWithShape="0">
                    <a:schemeClr val="dk1">
                      <a:alpha val="40000"/>
                    </a:schemeClr>
                  </a:outerShdw>
                </a:effectLst>
              </a:rPr>
              <a:t>Using Real-Time Live Camera We Can Recognize Facial Expression</a:t>
            </a:r>
            <a:endParaRPr lang="en-IN"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26958788"/>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19554"/>
          </a:xfrm>
        </p:spPr>
        <p:txBody>
          <a:bodyPr>
            <a:normAutofit fontScale="90000"/>
          </a:bodyPr>
          <a:lstStyle/>
          <a:p>
            <a:r>
              <a:rPr lang="en-US" dirty="0">
                <a:ln w="0"/>
                <a:effectLst>
                  <a:outerShdw blurRad="38100" dist="19050" dir="2700000" algn="tl" rotWithShape="0">
                    <a:schemeClr val="dk1">
                      <a:alpha val="40000"/>
                    </a:schemeClr>
                  </a:outerShdw>
                </a:effectLst>
              </a:rPr>
              <a:t>Using Real-Time Live Camera We Can Recognize Facial Expression</a:t>
            </a:r>
            <a:r>
              <a:rPr lang="en-IN" dirty="0">
                <a:ln w="0"/>
                <a:effectLst>
                  <a:outerShdw blurRad="38100" dist="19050" dir="2700000" algn="tl" rotWithShape="0">
                    <a:schemeClr val="dk1">
                      <a:alpha val="40000"/>
                    </a:schemeClr>
                  </a:outerShdw>
                </a:effectLst>
              </a:rPr>
              <a:t/>
            </a:r>
            <a:br>
              <a:rPr lang="en-IN" dirty="0">
                <a:ln w="0"/>
                <a:effectLst>
                  <a:outerShdw blurRad="38100" dist="19050" dir="2700000" algn="tl" rotWithShape="0">
                    <a:schemeClr val="dk1">
                      <a:alpha val="40000"/>
                    </a:schemeClr>
                  </a:outerShdw>
                </a:effectLst>
              </a:rPr>
            </a:b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2485" y="2157047"/>
            <a:ext cx="4462130" cy="3851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863" y="2106912"/>
            <a:ext cx="4931161" cy="3844547"/>
          </a:xfrm>
          <a:prstGeom prst="rect">
            <a:avLst/>
          </a:prstGeom>
        </p:spPr>
      </p:pic>
    </p:spTree>
    <p:extLst>
      <p:ext uri="{BB962C8B-B14F-4D97-AF65-F5344CB8AC3E}">
        <p14:creationId xmlns:p14="http://schemas.microsoft.com/office/powerpoint/2010/main" val="1194206563"/>
      </p:ext>
    </p:extLst>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955" y="508001"/>
            <a:ext cx="8393467" cy="756356"/>
          </a:xfrm>
        </p:spPr>
        <p:txBody>
          <a:bodyPr>
            <a:normAutofit fontScale="90000"/>
          </a:bodyPr>
          <a:lstStyle/>
          <a:p>
            <a:r>
              <a:rPr lang="en-US" dirty="0">
                <a:ln w="0"/>
                <a:effectLst>
                  <a:outerShdw blurRad="38100" dist="19050" dir="2700000" algn="tl" rotWithShape="0">
                    <a:schemeClr val="dk1">
                      <a:alpha val="40000"/>
                    </a:schemeClr>
                  </a:outerShdw>
                </a:effectLst>
              </a:rPr>
              <a:t>INTERPRETATION FOR BUSINESS</a:t>
            </a:r>
            <a:r>
              <a:rPr lang="en-US" b="1" dirty="0"/>
              <a:t/>
            </a:r>
            <a:br>
              <a:rPr lang="en-US" b="1" dirty="0"/>
            </a:br>
            <a:endParaRPr lang="en-IN" dirty="0"/>
          </a:p>
        </p:txBody>
      </p:sp>
      <p:sp>
        <p:nvSpPr>
          <p:cNvPr id="3" name="Content Placeholder 2"/>
          <p:cNvSpPr>
            <a:spLocks noGrp="1"/>
          </p:cNvSpPr>
          <p:nvPr>
            <p:ph idx="1"/>
          </p:nvPr>
        </p:nvSpPr>
        <p:spPr>
          <a:xfrm>
            <a:off x="1298222" y="1151467"/>
            <a:ext cx="10080978" cy="5068711"/>
          </a:xfrm>
        </p:spPr>
        <p:txBody>
          <a:bodyPr>
            <a:normAutofit fontScale="92500" lnSpcReduction="20000"/>
          </a:bodyPr>
          <a:lstStyle/>
          <a:p>
            <a:pPr lvl="1"/>
            <a:r>
              <a:rPr lang="en-US" dirty="0" smtClean="0"/>
              <a:t>This </a:t>
            </a:r>
            <a:r>
              <a:rPr lang="en-US" dirty="0"/>
              <a:t>module can be used by psychologists to detect the emotion of their patient and help them accordingly.</a:t>
            </a:r>
            <a:endParaRPr lang="en-IN" sz="1800" dirty="0"/>
          </a:p>
          <a:p>
            <a:pPr lvl="1"/>
            <a:r>
              <a:rPr lang="en-US" dirty="0"/>
              <a:t>This module can be used for the criminals’ sentiment analysis.</a:t>
            </a:r>
            <a:endParaRPr lang="en-IN" sz="1800" dirty="0"/>
          </a:p>
          <a:p>
            <a:pPr lvl="1"/>
            <a:r>
              <a:rPr lang="en-US" dirty="0"/>
              <a:t>There are companies that use AI with </a:t>
            </a:r>
            <a:r>
              <a:rPr lang="en-US" u="sng" dirty="0">
                <a:hlinkClick r:id="rId2"/>
              </a:rPr>
              <a:t>emotion recognition</a:t>
            </a:r>
            <a:r>
              <a:rPr lang="en-US" dirty="0"/>
              <a:t> API capabilities as HR assistants. The system is helpful in determining whether the candidate is honest and truly interested in the position by evaluating intonations, facial expressions, keywords, and creating a report for the human recruiters for final assessment.</a:t>
            </a:r>
            <a:endParaRPr lang="en-IN" sz="1800" dirty="0"/>
          </a:p>
          <a:p>
            <a:pPr lvl="1"/>
            <a:r>
              <a:rPr lang="en-US" dirty="0"/>
              <a:t>This module can also help customer care service providers to help understand their customer’s behavior and help them.</a:t>
            </a:r>
            <a:endParaRPr lang="en-IN" sz="1800" dirty="0"/>
          </a:p>
          <a:p>
            <a:pPr lvl="1"/>
            <a:r>
              <a:rPr lang="en-US" dirty="0"/>
              <a:t>There is a project using a system in Google Glass smart glasses that aims to help autistic children interpret the feelings of people around them. When a child interacts with other people, clues about the other person’s emotions are provided using graphics and sound.</a:t>
            </a:r>
            <a:endParaRPr lang="en-IN" sz="1800" dirty="0"/>
          </a:p>
          <a:p>
            <a:r>
              <a:rPr lang="en-US" dirty="0"/>
              <a:t>Companies are also using emotion recognition to determine their business outcomes in terms of the audience’s emotional responses. Apple also released a new feature in their iPhones where an emoji is designed to mimic a person’s facial expressions, called </a:t>
            </a:r>
            <a:r>
              <a:rPr lang="en-US" dirty="0" err="1"/>
              <a:t>Animoji</a:t>
            </a:r>
            <a:endParaRPr lang="en-IN" dirty="0"/>
          </a:p>
        </p:txBody>
      </p:sp>
    </p:spTree>
    <p:extLst>
      <p:ext uri="{BB962C8B-B14F-4D97-AF65-F5344CB8AC3E}">
        <p14:creationId xmlns:p14="http://schemas.microsoft.com/office/powerpoint/2010/main" val="933972541"/>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98222"/>
            <a:ext cx="10018713" cy="4492979"/>
          </a:xfrm>
        </p:spPr>
        <p:txBody>
          <a:bodyPr/>
          <a:lstStyle/>
          <a:p>
            <a:pPr marL="0" indent="0">
              <a:buNone/>
            </a:pPr>
            <a:r>
              <a:rPr lang="en-US" b="1" dirty="0" smtClean="0"/>
              <a:t>								</a:t>
            </a:r>
            <a:endParaRPr lang="en-IN" sz="3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b="1" dirty="0" smtClean="0"/>
              <a:t>	</a:t>
            </a:r>
            <a:r>
              <a:rPr lang="en-US" dirty="0" smtClean="0"/>
              <a:t>The face detection and emotion recognition are very challenging problems. They require a heavy effort for enhancing the performance measure of face detection and emotion recognition. This area of emotion recognition is gaining attention owing to its applications in various domains such as gaming, software engineering, and education.</a:t>
            </a:r>
            <a:endParaRPr lang="en-IN" dirty="0" smtClean="0"/>
          </a:p>
          <a:p>
            <a:endParaRPr lang="en-US" dirty="0" smtClean="0"/>
          </a:p>
          <a:p>
            <a:endParaRPr lang="en-US" dirty="0" smtClean="0"/>
          </a:p>
          <a:p>
            <a:pPr marL="0" indent="0">
              <a:buNone/>
            </a:pPr>
            <a:endParaRPr lang="en-US" dirty="0"/>
          </a:p>
        </p:txBody>
      </p:sp>
      <p:sp>
        <p:nvSpPr>
          <p:cNvPr id="2" name="TextBox 1"/>
          <p:cNvSpPr txBox="1"/>
          <p:nvPr/>
        </p:nvSpPr>
        <p:spPr>
          <a:xfrm>
            <a:off x="3544711" y="496711"/>
            <a:ext cx="4064000" cy="923330"/>
          </a:xfrm>
          <a:prstGeom prst="rect">
            <a:avLst/>
          </a:prstGeom>
          <a:noFill/>
        </p:spPr>
        <p:txBody>
          <a:bodyPr wrap="square" rtlCol="0">
            <a:spAutoFit/>
          </a:bodyPr>
          <a:lstStyle/>
          <a:p>
            <a:pPr algn="ctr"/>
            <a:r>
              <a:rPr lang="en-US" sz="3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Conclusion</a:t>
            </a:r>
            <a:endParaRPr lang="en-US" sz="3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39982550"/>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70806"/>
          </a:xfrm>
        </p:spPr>
        <p:txBody>
          <a:bodyPr>
            <a:normAutofit/>
          </a:bodyPr>
          <a:lstStyle/>
          <a:p>
            <a:pPr algn="ctr"/>
            <a:r>
              <a:rPr lang="en-US" sz="8000" dirty="0" smtClean="0">
                <a:ln w="0"/>
                <a:gradFill>
                  <a:gsLst>
                    <a:gs pos="21000">
                      <a:srgbClr val="53575C"/>
                    </a:gs>
                    <a:gs pos="88000">
                      <a:srgbClr val="C5C7CA"/>
                    </a:gs>
                  </a:gsLst>
                  <a:lin ang="5400000"/>
                </a:gradFill>
              </a:rPr>
              <a:t>THANK  YOU</a:t>
            </a:r>
            <a:endParaRPr lang="en-IN" sz="8000"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1150978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SYNOPSIS</a:t>
            </a:r>
            <a:br>
              <a:rPr lang="en-IN" b="1" dirty="0" smtClean="0"/>
            </a:br>
            <a:endParaRPr lang="en-IN" b="1" dirty="0"/>
          </a:p>
        </p:txBody>
      </p:sp>
      <p:sp>
        <p:nvSpPr>
          <p:cNvPr id="3" name="Content Placeholder 2"/>
          <p:cNvSpPr>
            <a:spLocks noGrp="1"/>
          </p:cNvSpPr>
          <p:nvPr>
            <p:ph idx="1"/>
          </p:nvPr>
        </p:nvSpPr>
        <p:spPr>
          <a:xfrm>
            <a:off x="1484310" y="1625600"/>
            <a:ext cx="10018713" cy="4165601"/>
          </a:xfrm>
        </p:spPr>
        <p:txBody>
          <a:bodyPr>
            <a:normAutofit/>
          </a:bodyPr>
          <a:lstStyle/>
          <a:p>
            <a:pPr lvl="1"/>
            <a:r>
              <a:rPr lang="en-US" dirty="0"/>
              <a:t>Facial expressions play an important role in recognition of emotion. Marketing research has proven that predicting sentiments correctly can be a huge source of growth for </a:t>
            </a:r>
            <a:r>
              <a:rPr lang="en-US" dirty="0" smtClean="0"/>
              <a:t>businesses</a:t>
            </a:r>
            <a:endParaRPr lang="en-IN" sz="1800" dirty="0"/>
          </a:p>
          <a:p>
            <a:pPr lvl="1"/>
            <a:r>
              <a:rPr lang="en-US" dirty="0"/>
              <a:t>This module has ability to detect the location of face in any input image or frame and it will classify the emotion on the face as happy, angry, sad, neutral, surprise, disgust or fear</a:t>
            </a:r>
            <a:endParaRPr lang="en-IN" sz="1800" dirty="0"/>
          </a:p>
          <a:p>
            <a:pPr lvl="1"/>
            <a:r>
              <a:rPr lang="en-US" dirty="0"/>
              <a:t>The idea is to replicate the human thought process based on training data </a:t>
            </a:r>
            <a:r>
              <a:rPr lang="en-US" dirty="0" smtClean="0"/>
              <a:t>in </a:t>
            </a:r>
            <a:r>
              <a:rPr lang="en-US" dirty="0"/>
              <a:t>the form of images and videos of </a:t>
            </a:r>
            <a:r>
              <a:rPr lang="en-US" dirty="0" smtClean="0"/>
              <a:t>humans </a:t>
            </a:r>
            <a:r>
              <a:rPr lang="en-US" dirty="0"/>
              <a:t>and try to </a:t>
            </a:r>
            <a:r>
              <a:rPr lang="en-US" dirty="0" smtClean="0"/>
              <a:t>capture </a:t>
            </a:r>
            <a:r>
              <a:rPr lang="en-US" dirty="0"/>
              <a:t>the emotions present </a:t>
            </a:r>
            <a:r>
              <a:rPr lang="en-US" dirty="0" smtClean="0"/>
              <a:t>in this data</a:t>
            </a:r>
            <a:r>
              <a:rPr lang="en-US" dirty="0"/>
              <a:t>.</a:t>
            </a:r>
            <a:endParaRPr lang="en-IN" sz="1800" dirty="0"/>
          </a:p>
          <a:p>
            <a:pPr lvl="1"/>
            <a:r>
              <a:rPr lang="en-US" dirty="0"/>
              <a:t>We will be working with OpenCV and CNN </a:t>
            </a:r>
            <a:r>
              <a:rPr lang="en-US" dirty="0" smtClean="0"/>
              <a:t>model, using various parameters &amp; Methods to tune the model which are part of </a:t>
            </a:r>
            <a:r>
              <a:rPr lang="en-US" dirty="0"/>
              <a:t>deep learning </a:t>
            </a:r>
            <a:r>
              <a:rPr lang="en-US" dirty="0" smtClean="0"/>
              <a:t>to </a:t>
            </a:r>
            <a:r>
              <a:rPr lang="en-US" dirty="0"/>
              <a:t>understand emotion.</a:t>
            </a:r>
            <a:endParaRPr lang="en-IN" sz="1800" dirty="0"/>
          </a:p>
        </p:txBody>
      </p:sp>
    </p:spTree>
    <p:extLst>
      <p:ext uri="{BB962C8B-B14F-4D97-AF65-F5344CB8AC3E}">
        <p14:creationId xmlns:p14="http://schemas.microsoft.com/office/powerpoint/2010/main" val="4096164863"/>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584682829"/>
              </p:ext>
            </p:extLst>
          </p:nvPr>
        </p:nvGraphicFramePr>
        <p:xfrm>
          <a:off x="2167466" y="1106312"/>
          <a:ext cx="7823200" cy="476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3206044" y="5305778"/>
            <a:ext cx="11289" cy="4402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6214533" y="5305778"/>
            <a:ext cx="11289" cy="4402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9081910" y="5305778"/>
            <a:ext cx="11289" cy="4402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ounded Rectangle 8"/>
          <p:cNvSpPr/>
          <p:nvPr/>
        </p:nvSpPr>
        <p:spPr>
          <a:xfrm>
            <a:off x="2167466" y="5746044"/>
            <a:ext cx="2077155"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Reg. Model/Prediction</a:t>
            </a:r>
            <a:endParaRPr lang="en-IN" b="1" dirty="0">
              <a:solidFill>
                <a:schemeClr val="tx1"/>
              </a:solidFill>
            </a:endParaRPr>
          </a:p>
        </p:txBody>
      </p:sp>
      <p:sp>
        <p:nvSpPr>
          <p:cNvPr id="10" name="Rounded Rectangle 9"/>
          <p:cNvSpPr/>
          <p:nvPr/>
        </p:nvSpPr>
        <p:spPr>
          <a:xfrm>
            <a:off x="5113865" y="5746045"/>
            <a:ext cx="2077155" cy="575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Images &amp; Videos</a:t>
            </a:r>
            <a:endParaRPr lang="en-IN" b="1" dirty="0">
              <a:solidFill>
                <a:schemeClr val="tx1"/>
              </a:solidFill>
            </a:endParaRPr>
          </a:p>
        </p:txBody>
      </p:sp>
      <p:sp>
        <p:nvSpPr>
          <p:cNvPr id="11" name="Rounded Rectangle 10"/>
          <p:cNvSpPr/>
          <p:nvPr/>
        </p:nvSpPr>
        <p:spPr>
          <a:xfrm>
            <a:off x="8043332" y="5751689"/>
            <a:ext cx="2077155" cy="570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Text &amp; Time Series</a:t>
            </a:r>
          </a:p>
        </p:txBody>
      </p:sp>
      <p:sp>
        <p:nvSpPr>
          <p:cNvPr id="12" name="TextBox 11"/>
          <p:cNvSpPr txBox="1"/>
          <p:nvPr/>
        </p:nvSpPr>
        <p:spPr>
          <a:xfrm>
            <a:off x="3409244" y="154057"/>
            <a:ext cx="5497689" cy="707886"/>
          </a:xfrm>
          <a:prstGeom prst="rect">
            <a:avLst/>
          </a:prstGeom>
          <a:noFill/>
        </p:spPr>
        <p:txBody>
          <a:bodyPr wrap="square" rtlCol="0">
            <a:spAutoFit/>
          </a:bodyPr>
          <a:lstStyle/>
          <a:p>
            <a:pPr algn="ctr"/>
            <a:r>
              <a:rPr lang="en-US" sz="40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Flow-Chart</a:t>
            </a:r>
            <a:endParaRPr lang="en-IN" sz="4000" dirty="0">
              <a:ln w="0"/>
              <a:gradFill>
                <a:gsLst>
                  <a:gs pos="21000">
                    <a:srgbClr val="53575C"/>
                  </a:gs>
                  <a:gs pos="88000">
                    <a:srgbClr val="C5C7CA"/>
                  </a:gs>
                </a:gsLst>
                <a:lin ang="540000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867438"/>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334933" y="3307644"/>
            <a:ext cx="1174044" cy="63217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Content Placeholder 10"/>
          <p:cNvGraphicFramePr>
            <a:graphicFrameLocks noGrp="1"/>
          </p:cNvGraphicFramePr>
          <p:nvPr>
            <p:ph idx="1"/>
            <p:extLst>
              <p:ext uri="{D42A27DB-BD31-4B8C-83A1-F6EECF244321}">
                <p14:modId xmlns:p14="http://schemas.microsoft.com/office/powerpoint/2010/main" val="269202323"/>
              </p:ext>
            </p:extLst>
          </p:nvPr>
        </p:nvGraphicFramePr>
        <p:xfrm>
          <a:off x="1484313" y="1715910"/>
          <a:ext cx="9443331" cy="3589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3635022" y="259644"/>
            <a:ext cx="5384800" cy="707886"/>
          </a:xfrm>
          <a:prstGeom prst="rect">
            <a:avLst/>
          </a:prstGeom>
          <a:noFill/>
        </p:spPr>
        <p:txBody>
          <a:bodyPr wrap="square" rtlCol="0">
            <a:spAutoFit/>
          </a:bodyPr>
          <a:lstStyle/>
          <a:p>
            <a:pPr algn="ctr"/>
            <a:r>
              <a:rPr lang="en-US" sz="40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Types Of Layers Used </a:t>
            </a:r>
            <a:endParaRPr lang="en-IN" sz="4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6850010"/>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85422"/>
            <a:ext cx="10018713" cy="767645"/>
          </a:xfrm>
        </p:spPr>
        <p:txBody>
          <a:bodyPr>
            <a:normAutofit/>
          </a:bodyPr>
          <a:lstStyle/>
          <a:p>
            <a:r>
              <a:rPr lang="en-US" dirty="0" smtClean="0">
                <a:ln w="0"/>
                <a:effectLst>
                  <a:outerShdw blurRad="38100" dist="19050" dir="2700000" algn="tl" rotWithShape="0">
                    <a:schemeClr val="dk1">
                      <a:alpha val="40000"/>
                    </a:schemeClr>
                  </a:outerShdw>
                </a:effectLst>
              </a:rPr>
              <a:t>Diagram</a:t>
            </a:r>
            <a:endParaRPr lang="en-IN"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5421" y="1355221"/>
            <a:ext cx="6310489" cy="4119889"/>
          </a:xfrm>
        </p:spPr>
      </p:pic>
      <p:sp>
        <p:nvSpPr>
          <p:cNvPr id="5" name="TextBox 4"/>
          <p:cNvSpPr txBox="1"/>
          <p:nvPr/>
        </p:nvSpPr>
        <p:spPr>
          <a:xfrm>
            <a:off x="3172178" y="5475110"/>
            <a:ext cx="1433688" cy="646331"/>
          </a:xfrm>
          <a:prstGeom prst="rect">
            <a:avLst/>
          </a:prstGeom>
          <a:noFill/>
        </p:spPr>
        <p:txBody>
          <a:bodyPr wrap="square" rtlCol="0">
            <a:spAutoFit/>
          </a:bodyPr>
          <a:lstStyle/>
          <a:p>
            <a:pPr algn="ctr"/>
            <a:r>
              <a:rPr lang="en-US" dirty="0" smtClean="0"/>
              <a:t>Flatten Data As Input</a:t>
            </a:r>
            <a:endParaRPr lang="en-IN" dirty="0"/>
          </a:p>
        </p:txBody>
      </p:sp>
      <p:sp>
        <p:nvSpPr>
          <p:cNvPr id="6" name="TextBox 5"/>
          <p:cNvSpPr txBox="1"/>
          <p:nvPr/>
        </p:nvSpPr>
        <p:spPr>
          <a:xfrm>
            <a:off x="5463821" y="5380672"/>
            <a:ext cx="1433688" cy="1477328"/>
          </a:xfrm>
          <a:prstGeom prst="rect">
            <a:avLst/>
          </a:prstGeom>
          <a:noFill/>
        </p:spPr>
        <p:txBody>
          <a:bodyPr wrap="square" rtlCol="0">
            <a:spAutoFit/>
          </a:bodyPr>
          <a:lstStyle/>
          <a:p>
            <a:pPr algn="ctr"/>
            <a:r>
              <a:rPr lang="en-US" dirty="0" smtClean="0"/>
              <a:t>Hyper-Parameter/</a:t>
            </a:r>
          </a:p>
          <a:p>
            <a:pPr algn="ctr"/>
            <a:r>
              <a:rPr lang="en-US" dirty="0" smtClean="0"/>
              <a:t>Hidden Layer Neurons</a:t>
            </a:r>
            <a:endParaRPr lang="en-IN" dirty="0"/>
          </a:p>
        </p:txBody>
      </p:sp>
      <p:sp>
        <p:nvSpPr>
          <p:cNvPr id="7" name="TextBox 6"/>
          <p:cNvSpPr txBox="1"/>
          <p:nvPr/>
        </p:nvSpPr>
        <p:spPr>
          <a:xfrm>
            <a:off x="8195732" y="5420685"/>
            <a:ext cx="1140177" cy="369332"/>
          </a:xfrm>
          <a:prstGeom prst="rect">
            <a:avLst/>
          </a:prstGeom>
          <a:noFill/>
        </p:spPr>
        <p:txBody>
          <a:bodyPr wrap="square" rtlCol="0">
            <a:spAutoFit/>
          </a:bodyPr>
          <a:lstStyle/>
          <a:p>
            <a:pPr algn="ctr"/>
            <a:r>
              <a:rPr lang="en-US" dirty="0" smtClean="0"/>
              <a:t>Output</a:t>
            </a:r>
            <a:endParaRPr lang="en-IN" dirty="0"/>
          </a:p>
        </p:txBody>
      </p:sp>
    </p:spTree>
    <p:extLst>
      <p:ext uri="{BB962C8B-B14F-4D97-AF65-F5344CB8AC3E}">
        <p14:creationId xmlns:p14="http://schemas.microsoft.com/office/powerpoint/2010/main" val="1960868176"/>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
          <p:cNvSpPr>
            <a:spLocks noChangeArrowheads="1"/>
          </p:cNvSpPr>
          <p:nvPr/>
        </p:nvSpPr>
        <p:spPr bwMode="auto">
          <a:xfrm>
            <a:off x="0" y="539127"/>
            <a:ext cx="113905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77900" algn="l"/>
              </a:tabLst>
              <a:defRPr>
                <a:solidFill>
                  <a:schemeClr val="tx1"/>
                </a:solidFill>
                <a:latin typeface="Arial" panose="020B0604020202020204" pitchFamily="34" charset="0"/>
              </a:defRPr>
            </a:lvl1pPr>
            <a:lvl2pPr eaLnBrk="0" fontAlgn="base" hangingPunct="0">
              <a:spcBef>
                <a:spcPct val="0"/>
              </a:spcBef>
              <a:spcAft>
                <a:spcPct val="0"/>
              </a:spcAft>
              <a:tabLst>
                <a:tab pos="977900" algn="l"/>
              </a:tabLst>
              <a:defRPr>
                <a:solidFill>
                  <a:schemeClr val="tx1"/>
                </a:solidFill>
                <a:latin typeface="Arial" panose="020B0604020202020204" pitchFamily="34" charset="0"/>
              </a:defRPr>
            </a:lvl2pPr>
            <a:lvl3pPr eaLnBrk="0" fontAlgn="base" hangingPunct="0">
              <a:spcBef>
                <a:spcPct val="0"/>
              </a:spcBef>
              <a:spcAft>
                <a:spcPct val="0"/>
              </a:spcAft>
              <a:tabLst>
                <a:tab pos="977900" algn="l"/>
              </a:tabLst>
              <a:defRPr>
                <a:solidFill>
                  <a:schemeClr val="tx1"/>
                </a:solidFill>
                <a:latin typeface="Arial" panose="020B0604020202020204" pitchFamily="34" charset="0"/>
              </a:defRPr>
            </a:lvl3pPr>
            <a:lvl4pPr eaLnBrk="0" fontAlgn="base" hangingPunct="0">
              <a:spcBef>
                <a:spcPct val="0"/>
              </a:spcBef>
              <a:spcAft>
                <a:spcPct val="0"/>
              </a:spcAft>
              <a:tabLst>
                <a:tab pos="977900" algn="l"/>
              </a:tabLst>
              <a:defRPr>
                <a:solidFill>
                  <a:schemeClr val="tx1"/>
                </a:solidFill>
                <a:latin typeface="Arial" panose="020B0604020202020204" pitchFamily="34" charset="0"/>
              </a:defRPr>
            </a:lvl4pPr>
            <a:lvl5pPr eaLnBrk="0" fontAlgn="base" hangingPunct="0">
              <a:spcBef>
                <a:spcPct val="0"/>
              </a:spcBef>
              <a:spcAft>
                <a:spcPct val="0"/>
              </a:spcAft>
              <a:tabLst>
                <a:tab pos="977900" algn="l"/>
              </a:tabLst>
              <a:defRPr>
                <a:solidFill>
                  <a:schemeClr val="tx1"/>
                </a:solidFill>
                <a:latin typeface="Arial" panose="020B0604020202020204" pitchFamily="34" charset="0"/>
              </a:defRPr>
            </a:lvl5pPr>
            <a:lvl6pPr eaLnBrk="0" fontAlgn="base" hangingPunct="0">
              <a:spcBef>
                <a:spcPct val="0"/>
              </a:spcBef>
              <a:spcAft>
                <a:spcPct val="0"/>
              </a:spcAft>
              <a:tabLst>
                <a:tab pos="977900" algn="l"/>
              </a:tabLst>
              <a:defRPr>
                <a:solidFill>
                  <a:schemeClr val="tx1"/>
                </a:solidFill>
                <a:latin typeface="Arial" panose="020B0604020202020204" pitchFamily="34" charset="0"/>
              </a:defRPr>
            </a:lvl6pPr>
            <a:lvl7pPr eaLnBrk="0" fontAlgn="base" hangingPunct="0">
              <a:spcBef>
                <a:spcPct val="0"/>
              </a:spcBef>
              <a:spcAft>
                <a:spcPct val="0"/>
              </a:spcAft>
              <a:tabLst>
                <a:tab pos="977900" algn="l"/>
              </a:tabLst>
              <a:defRPr>
                <a:solidFill>
                  <a:schemeClr val="tx1"/>
                </a:solidFill>
                <a:latin typeface="Arial" panose="020B0604020202020204" pitchFamily="34" charset="0"/>
              </a:defRPr>
            </a:lvl7pPr>
            <a:lvl8pPr eaLnBrk="0" fontAlgn="base" hangingPunct="0">
              <a:spcBef>
                <a:spcPct val="0"/>
              </a:spcBef>
              <a:spcAft>
                <a:spcPct val="0"/>
              </a:spcAft>
              <a:tabLst>
                <a:tab pos="977900" algn="l"/>
              </a:tabLst>
              <a:defRPr>
                <a:solidFill>
                  <a:schemeClr val="tx1"/>
                </a:solidFill>
                <a:latin typeface="Arial" panose="020B0604020202020204" pitchFamily="34" charset="0"/>
              </a:defRPr>
            </a:lvl8pPr>
            <a:lvl9pPr eaLnBrk="0" fontAlgn="base" hangingPunct="0">
              <a:spcBef>
                <a:spcPct val="0"/>
              </a:spcBef>
              <a:spcAft>
                <a:spcPct val="0"/>
              </a:spcAft>
              <a:tabLst>
                <a:tab pos="9779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977900" algn="l"/>
              </a:tabLst>
            </a:pPr>
            <a:r>
              <a:rPr kumimoji="0" lang="en-US" altLang="en-US" sz="2800" i="0" u="none" strike="noStrike" normalizeH="0" baseline="0" dirty="0" smtClean="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rPr>
              <a:t>Analysis and Design</a:t>
            </a:r>
            <a:endParaRPr kumimoji="0" lang="en-US" altLang="en-US" sz="2800" i="0" u="none" strike="noStrike" normalizeH="0" baseline="0" dirty="0" smtClean="0">
              <a:ln w="0"/>
              <a:effectLst>
                <a:outerShdw blurRad="38100" dist="19050" dir="2700000" algn="tl" rotWithShape="0">
                  <a:schemeClr val="dk1">
                    <a:alpha val="40000"/>
                  </a:schemeClr>
                </a:outerShdw>
              </a:effectLst>
              <a:latin typeface="Arial" panose="020B0604020202020204" pitchFamily="34" charset="0"/>
            </a:endParaRPr>
          </a:p>
        </p:txBody>
      </p:sp>
      <p:grpSp>
        <p:nvGrpSpPr>
          <p:cNvPr id="5" name="Group 4"/>
          <p:cNvGrpSpPr/>
          <p:nvPr/>
        </p:nvGrpSpPr>
        <p:grpSpPr>
          <a:xfrm>
            <a:off x="1488831" y="1242647"/>
            <a:ext cx="9261231" cy="5439508"/>
            <a:chOff x="0" y="0"/>
            <a:chExt cx="5040078" cy="3842658"/>
          </a:xfrm>
        </p:grpSpPr>
        <p:grpSp>
          <p:nvGrpSpPr>
            <p:cNvPr id="6" name="Group 5"/>
            <p:cNvGrpSpPr/>
            <p:nvPr/>
          </p:nvGrpSpPr>
          <p:grpSpPr>
            <a:xfrm>
              <a:off x="0" y="437606"/>
              <a:ext cx="5040078" cy="3405052"/>
              <a:chOff x="0" y="437606"/>
              <a:chExt cx="5040078" cy="3405052"/>
            </a:xfrm>
          </p:grpSpPr>
          <p:cxnSp>
            <p:nvCxnSpPr>
              <p:cNvPr id="10" name="Straight Arrow Connector 9"/>
              <p:cNvCxnSpPr/>
              <p:nvPr/>
            </p:nvCxnSpPr>
            <p:spPr>
              <a:xfrm flipH="1">
                <a:off x="581303" y="437606"/>
                <a:ext cx="1" cy="4005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Flowchart: Process 10"/>
              <p:cNvSpPr/>
              <p:nvPr/>
            </p:nvSpPr>
            <p:spPr>
              <a:xfrm>
                <a:off x="3" y="1700349"/>
                <a:ext cx="1162595" cy="44413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ea typeface="Times New Roman" panose="02020603050405020304" pitchFamily="18" charset="0"/>
                    <a:cs typeface="Times New Roman" panose="02020603050405020304" pitchFamily="18" charset="0"/>
                  </a:rPr>
                  <a:t>Extraction</a:t>
                </a:r>
                <a:endParaRPr lang="en-IN" sz="1200">
                  <a:effectLst/>
                  <a:latin typeface="Times New Roman" panose="02020603050405020304" pitchFamily="18" charset="0"/>
                  <a:ea typeface="Times New Roman" panose="02020603050405020304" pitchFamily="18" charset="0"/>
                </a:endParaRPr>
              </a:p>
            </p:txBody>
          </p:sp>
          <p:cxnSp>
            <p:nvCxnSpPr>
              <p:cNvPr id="12" name="Straight Arrow Connector 11"/>
              <p:cNvCxnSpPr/>
              <p:nvPr/>
            </p:nvCxnSpPr>
            <p:spPr>
              <a:xfrm flipH="1">
                <a:off x="581301" y="1299755"/>
                <a:ext cx="1" cy="4005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Flowchart: Process 12"/>
              <p:cNvSpPr/>
              <p:nvPr/>
            </p:nvSpPr>
            <p:spPr>
              <a:xfrm>
                <a:off x="26124" y="846909"/>
                <a:ext cx="1162595" cy="44413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ea typeface="Times New Roman" panose="02020603050405020304" pitchFamily="18" charset="0"/>
                    <a:cs typeface="Times New Roman" panose="02020603050405020304" pitchFamily="18" charset="0"/>
                  </a:rPr>
                  <a:t>Pre-processing</a:t>
                </a:r>
                <a:endParaRPr lang="en-IN" sz="1200">
                  <a:effectLst/>
                  <a:latin typeface="Times New Roman" panose="02020603050405020304" pitchFamily="18" charset="0"/>
                  <a:ea typeface="Times New Roman" panose="02020603050405020304" pitchFamily="18" charset="0"/>
                </a:endParaRPr>
              </a:p>
            </p:txBody>
          </p:sp>
          <p:sp>
            <p:nvSpPr>
              <p:cNvPr id="14" name="Flowchart: Process 13"/>
              <p:cNvSpPr/>
              <p:nvPr/>
            </p:nvSpPr>
            <p:spPr>
              <a:xfrm>
                <a:off x="1" y="2562498"/>
                <a:ext cx="1162595" cy="44413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ea typeface="Times New Roman" panose="02020603050405020304" pitchFamily="18" charset="0"/>
                    <a:cs typeface="Times New Roman" panose="02020603050405020304" pitchFamily="18" charset="0"/>
                  </a:rPr>
                  <a:t>Building Model</a:t>
                </a:r>
                <a:endParaRPr lang="en-IN" sz="1200">
                  <a:effectLst/>
                  <a:latin typeface="Times New Roman" panose="02020603050405020304" pitchFamily="18" charset="0"/>
                  <a:ea typeface="Times New Roman" panose="02020603050405020304" pitchFamily="18" charset="0"/>
                </a:endParaRPr>
              </a:p>
            </p:txBody>
          </p:sp>
          <p:cxnSp>
            <p:nvCxnSpPr>
              <p:cNvPr id="15" name="Straight Arrow Connector 14"/>
              <p:cNvCxnSpPr/>
              <p:nvPr/>
            </p:nvCxnSpPr>
            <p:spPr>
              <a:xfrm flipH="1">
                <a:off x="581299" y="2153195"/>
                <a:ext cx="1" cy="4005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Flowchart: Process 15"/>
              <p:cNvSpPr/>
              <p:nvPr/>
            </p:nvSpPr>
            <p:spPr>
              <a:xfrm>
                <a:off x="2137955" y="2562499"/>
                <a:ext cx="1162595" cy="44413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ea typeface="Times New Roman" panose="02020603050405020304" pitchFamily="18" charset="0"/>
                    <a:cs typeface="Times New Roman" panose="02020603050405020304" pitchFamily="18" charset="0"/>
                  </a:rPr>
                  <a:t>Training Set</a:t>
                </a:r>
                <a:endParaRPr lang="en-IN" sz="1200">
                  <a:effectLst/>
                  <a:latin typeface="Times New Roman" panose="02020603050405020304" pitchFamily="18" charset="0"/>
                  <a:ea typeface="Times New Roman" panose="02020603050405020304" pitchFamily="18" charset="0"/>
                </a:endParaRPr>
              </a:p>
            </p:txBody>
          </p:sp>
          <p:sp>
            <p:nvSpPr>
              <p:cNvPr id="17" name="Flowchart: Process 16"/>
              <p:cNvSpPr/>
              <p:nvPr/>
            </p:nvSpPr>
            <p:spPr>
              <a:xfrm>
                <a:off x="2137955" y="3398521"/>
                <a:ext cx="1162595" cy="44413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ea typeface="Times New Roman" panose="02020603050405020304" pitchFamily="18" charset="0"/>
                    <a:cs typeface="Times New Roman" panose="02020603050405020304" pitchFamily="18" charset="0"/>
                  </a:rPr>
                  <a:t>Testing</a:t>
                </a:r>
                <a:endParaRPr lang="en-IN" sz="1200">
                  <a:effectLst/>
                  <a:latin typeface="Times New Roman" panose="02020603050405020304" pitchFamily="18" charset="0"/>
                  <a:ea typeface="Times New Roman" panose="02020603050405020304" pitchFamily="18" charset="0"/>
                </a:endParaRPr>
              </a:p>
            </p:txBody>
          </p:sp>
          <p:cxnSp>
            <p:nvCxnSpPr>
              <p:cNvPr id="18" name="Straight Arrow Connector 17"/>
              <p:cNvCxnSpPr/>
              <p:nvPr/>
            </p:nvCxnSpPr>
            <p:spPr>
              <a:xfrm flipH="1">
                <a:off x="4458779" y="3026230"/>
                <a:ext cx="1" cy="4005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Flowchart: Process 18"/>
              <p:cNvSpPr/>
              <p:nvPr/>
            </p:nvSpPr>
            <p:spPr>
              <a:xfrm>
                <a:off x="3877483" y="2562498"/>
                <a:ext cx="1162595" cy="44413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ea typeface="Times New Roman" panose="02020603050405020304" pitchFamily="18" charset="0"/>
                    <a:cs typeface="Times New Roman" panose="02020603050405020304" pitchFamily="18" charset="0"/>
                  </a:rPr>
                  <a:t>CNN Training </a:t>
                </a:r>
                <a:endParaRPr lang="en-IN" sz="1200">
                  <a:effectLst/>
                  <a:latin typeface="Times New Roman" panose="02020603050405020304" pitchFamily="18" charset="0"/>
                  <a:ea typeface="Times New Roman" panose="02020603050405020304" pitchFamily="18" charset="0"/>
                </a:endParaRPr>
              </a:p>
            </p:txBody>
          </p:sp>
          <p:sp>
            <p:nvSpPr>
              <p:cNvPr id="20" name="Flowchart: Process 19"/>
              <p:cNvSpPr/>
              <p:nvPr/>
            </p:nvSpPr>
            <p:spPr>
              <a:xfrm>
                <a:off x="3877483" y="3394167"/>
                <a:ext cx="1162595" cy="44413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ea typeface="Times New Roman" panose="02020603050405020304" pitchFamily="18" charset="0"/>
                    <a:cs typeface="Times New Roman" panose="02020603050405020304" pitchFamily="18" charset="0"/>
                  </a:rPr>
                  <a:t>Trained Model </a:t>
                </a:r>
                <a:endParaRPr lang="en-IN" sz="1200">
                  <a:effectLst/>
                  <a:latin typeface="Times New Roman" panose="02020603050405020304" pitchFamily="18" charset="0"/>
                  <a:ea typeface="Times New Roman" panose="02020603050405020304" pitchFamily="18" charset="0"/>
                </a:endParaRPr>
              </a:p>
            </p:txBody>
          </p:sp>
          <p:cxnSp>
            <p:nvCxnSpPr>
              <p:cNvPr id="21" name="Straight Arrow Connector 20"/>
              <p:cNvCxnSpPr>
                <a:stCxn id="16" idx="3"/>
                <a:endCxn id="19" idx="1"/>
              </p:cNvCxnSpPr>
              <p:nvPr/>
            </p:nvCxnSpPr>
            <p:spPr>
              <a:xfrm flipV="1">
                <a:off x="3300550" y="2784567"/>
                <a:ext cx="576933"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Flowchart: Process 21"/>
              <p:cNvSpPr/>
              <p:nvPr/>
            </p:nvSpPr>
            <p:spPr>
              <a:xfrm>
                <a:off x="0" y="3398521"/>
                <a:ext cx="1162595" cy="44413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ea typeface="Times New Roman" panose="02020603050405020304" pitchFamily="18" charset="0"/>
                    <a:cs typeface="Times New Roman" panose="02020603050405020304" pitchFamily="18" charset="0"/>
                  </a:rPr>
                  <a:t>Prediction </a:t>
                </a:r>
                <a:endParaRPr lang="en-IN" sz="1200">
                  <a:effectLst/>
                  <a:latin typeface="Times New Roman" panose="02020603050405020304" pitchFamily="18" charset="0"/>
                  <a:ea typeface="Times New Roman" panose="02020603050405020304" pitchFamily="18" charset="0"/>
                </a:endParaRPr>
              </a:p>
            </p:txBody>
          </p:sp>
          <p:cxnSp>
            <p:nvCxnSpPr>
              <p:cNvPr id="23" name="Straight Arrow Connector 22"/>
              <p:cNvCxnSpPr>
                <a:stCxn id="17" idx="1"/>
                <a:endCxn id="22" idx="3"/>
              </p:cNvCxnSpPr>
              <p:nvPr/>
            </p:nvCxnSpPr>
            <p:spPr>
              <a:xfrm flipH="1">
                <a:off x="1162595" y="3620590"/>
                <a:ext cx="9753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7" name="Flowchart: Process 6"/>
            <p:cNvSpPr/>
            <p:nvPr/>
          </p:nvSpPr>
          <p:spPr>
            <a:xfrm>
              <a:off x="26124" y="0"/>
              <a:ext cx="1162595" cy="44413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ea typeface="Times New Roman" panose="02020603050405020304" pitchFamily="18" charset="0"/>
                  <a:cs typeface="Times New Roman" panose="02020603050405020304" pitchFamily="18" charset="0"/>
                </a:rPr>
                <a:t>Dataset </a:t>
              </a:r>
              <a:endParaRPr lang="en-IN" sz="1200">
                <a:effectLst/>
                <a:latin typeface="Times New Roman" panose="02020603050405020304" pitchFamily="18" charset="0"/>
                <a:ea typeface="Times New Roman" panose="02020603050405020304" pitchFamily="18" charset="0"/>
              </a:endParaRPr>
            </a:p>
          </p:txBody>
        </p:sp>
        <p:cxnSp>
          <p:nvCxnSpPr>
            <p:cNvPr id="8" name="Straight Arrow Connector 7"/>
            <p:cNvCxnSpPr>
              <a:stCxn id="14" idx="3"/>
              <a:endCxn id="16" idx="1"/>
            </p:cNvCxnSpPr>
            <p:nvPr/>
          </p:nvCxnSpPr>
          <p:spPr>
            <a:xfrm>
              <a:off x="1162596" y="2784567"/>
              <a:ext cx="97535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20" idx="1"/>
              <a:endCxn id="17" idx="3"/>
            </p:cNvCxnSpPr>
            <p:nvPr/>
          </p:nvCxnSpPr>
          <p:spPr>
            <a:xfrm flipH="1">
              <a:off x="3300550" y="3616236"/>
              <a:ext cx="576933" cy="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43385737"/>
      </p:ext>
    </p:extLst>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732" y="158044"/>
            <a:ext cx="10018713" cy="1185334"/>
          </a:xfrm>
        </p:spPr>
        <p:txBody>
          <a:bodyPr>
            <a:normAutofit fontScale="90000"/>
          </a:bodyPr>
          <a:lstStyle/>
          <a:p>
            <a:r>
              <a:rPr lang="en-US" dirty="0" smtClean="0"/>
              <a:t>A</a:t>
            </a:r>
            <a:r>
              <a:rPr lang="en-US" sz="3600" dirty="0" smtClean="0"/>
              <a:t>LGORITHMS</a:t>
            </a:r>
            <a:r>
              <a:rPr lang="en-US" dirty="0" smtClean="0"/>
              <a:t>/M</a:t>
            </a:r>
            <a:r>
              <a:rPr lang="en-US" sz="3600" dirty="0" smtClean="0"/>
              <a:t>ETHODS  </a:t>
            </a:r>
            <a:br>
              <a:rPr lang="en-US" sz="3600" dirty="0" smtClean="0"/>
            </a:br>
            <a:r>
              <a:rPr lang="en-US" dirty="0" smtClean="0"/>
              <a:t>U</a:t>
            </a:r>
            <a:r>
              <a:rPr lang="en-US" sz="3600" dirty="0" smtClean="0"/>
              <a:t>SED</a:t>
            </a:r>
            <a:endParaRPr lang="en-IN" sz="3600" dirty="0"/>
          </a:p>
        </p:txBody>
      </p:sp>
      <p:sp>
        <p:nvSpPr>
          <p:cNvPr id="4" name="TextBox 3"/>
          <p:cNvSpPr txBox="1"/>
          <p:nvPr/>
        </p:nvSpPr>
        <p:spPr>
          <a:xfrm>
            <a:off x="2269066" y="1546578"/>
            <a:ext cx="8286044"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CNN (Convolutional Neural Network)</a:t>
            </a:r>
          </a:p>
          <a:p>
            <a:pPr marL="342900" indent="-342900">
              <a:buFont typeface="Arial" panose="020B0604020202020204" pitchFamily="34" charset="0"/>
              <a:buChar char="•"/>
            </a:pPr>
            <a:r>
              <a:rPr lang="en-US" sz="2400" dirty="0" smtClean="0"/>
              <a:t>tensorflow</a:t>
            </a:r>
            <a:endParaRPr lang="en-US" sz="2400" dirty="0"/>
          </a:p>
          <a:p>
            <a:pPr marL="342900" indent="-342900">
              <a:buFont typeface="Arial" panose="020B0604020202020204" pitchFamily="34" charset="0"/>
              <a:buChar char="•"/>
            </a:pPr>
            <a:r>
              <a:rPr lang="en-US" sz="2400" dirty="0"/>
              <a:t>keras</a:t>
            </a:r>
          </a:p>
          <a:p>
            <a:pPr marL="342900" indent="-342900">
              <a:buFont typeface="Arial" panose="020B0604020202020204" pitchFamily="34" charset="0"/>
              <a:buChar char="•"/>
            </a:pPr>
            <a:r>
              <a:rPr lang="en-US" sz="2400" dirty="0"/>
              <a:t>pandas</a:t>
            </a:r>
          </a:p>
          <a:p>
            <a:pPr marL="342900" indent="-342900">
              <a:buFont typeface="Arial" panose="020B0604020202020204" pitchFamily="34" charset="0"/>
              <a:buChar char="•"/>
            </a:pPr>
            <a:r>
              <a:rPr lang="en-US" sz="2400" dirty="0"/>
              <a:t>numpy</a:t>
            </a:r>
          </a:p>
          <a:p>
            <a:pPr marL="342900" indent="-342900">
              <a:buFont typeface="Arial" panose="020B0604020202020204" pitchFamily="34" charset="0"/>
              <a:buChar char="•"/>
            </a:pPr>
            <a:r>
              <a:rPr lang="en-US" sz="2400" dirty="0" smtClean="0"/>
              <a:t>Jupyter/Vs Code</a:t>
            </a:r>
            <a:endParaRPr lang="en-US" sz="2400" dirty="0"/>
          </a:p>
          <a:p>
            <a:pPr marL="342900" indent="-342900">
              <a:buFont typeface="Arial" panose="020B0604020202020204" pitchFamily="34" charset="0"/>
              <a:buChar char="•"/>
            </a:pPr>
            <a:r>
              <a:rPr lang="en-US" sz="2400" dirty="0" smtClean="0"/>
              <a:t>tqdm</a:t>
            </a:r>
            <a:endParaRPr lang="en-US" sz="2400" dirty="0"/>
          </a:p>
          <a:p>
            <a:pPr marL="342900" indent="-342900">
              <a:buFont typeface="Arial" panose="020B0604020202020204" pitchFamily="34" charset="0"/>
              <a:buChar char="•"/>
            </a:pPr>
            <a:r>
              <a:rPr lang="en-US" sz="2400" dirty="0"/>
              <a:t>opencv-contrib-python</a:t>
            </a:r>
          </a:p>
          <a:p>
            <a:pPr marL="342900" indent="-342900">
              <a:buFont typeface="Arial" panose="020B0604020202020204" pitchFamily="34" charset="0"/>
              <a:buChar char="•"/>
            </a:pPr>
            <a:r>
              <a:rPr lang="en-US" sz="2400" dirty="0" smtClean="0"/>
              <a:t>scikit-learn</a:t>
            </a:r>
            <a:endParaRPr lang="en-US" sz="2400" dirty="0"/>
          </a:p>
          <a:p>
            <a:pPr marL="342900" indent="-342900">
              <a:buFont typeface="Arial" panose="020B0604020202020204" pitchFamily="34" charset="0"/>
              <a:buChar char="•"/>
            </a:pPr>
            <a:r>
              <a:rPr lang="en-US" sz="2400" dirty="0"/>
              <a:t>Flask</a:t>
            </a:r>
            <a:endParaRPr lang="en-US" sz="2400" dirty="0" smtClean="0"/>
          </a:p>
        </p:txBody>
      </p:sp>
    </p:spTree>
    <p:extLst>
      <p:ext uri="{BB962C8B-B14F-4D97-AF65-F5344CB8AC3E}">
        <p14:creationId xmlns:p14="http://schemas.microsoft.com/office/powerpoint/2010/main" val="210335724"/>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570" y="1110761"/>
            <a:ext cx="4314825" cy="3771900"/>
          </a:xfrm>
          <a:prstGeom prst="rect">
            <a:avLst/>
          </a:prstGeom>
        </p:spPr>
      </p:pic>
      <p:sp>
        <p:nvSpPr>
          <p:cNvPr id="5" name="TextBox 4"/>
          <p:cNvSpPr txBox="1"/>
          <p:nvPr/>
        </p:nvSpPr>
        <p:spPr>
          <a:xfrm>
            <a:off x="2474259" y="5181600"/>
            <a:ext cx="7724817" cy="646331"/>
          </a:xfrm>
          <a:prstGeom prst="rect">
            <a:avLst/>
          </a:prstGeom>
          <a:noFill/>
        </p:spPr>
        <p:txBody>
          <a:bodyPr wrap="square" rtlCol="0">
            <a:spAutoFit/>
          </a:bodyPr>
          <a:lstStyle/>
          <a:p>
            <a:pPr algn="ctr"/>
            <a:r>
              <a:rPr lang="en-US" b="1" dirty="0" smtClean="0"/>
              <a:t>As We Can See We Have Created A Data Frame Consisting Of Image &amp; Label Column, Whereas Each Record Is Labeled Under  Any 7 Category </a:t>
            </a:r>
            <a:r>
              <a:rPr lang="en-US" b="1" dirty="0"/>
              <a:t>.</a:t>
            </a:r>
            <a:endParaRPr lang="en-IN"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010" y="1110761"/>
            <a:ext cx="4086225" cy="3857625"/>
          </a:xfrm>
          <a:prstGeom prst="rect">
            <a:avLst/>
          </a:prstGeom>
        </p:spPr>
      </p:pic>
    </p:spTree>
    <p:extLst>
      <p:ext uri="{BB962C8B-B14F-4D97-AF65-F5344CB8AC3E}">
        <p14:creationId xmlns:p14="http://schemas.microsoft.com/office/powerpoint/2010/main" val="2605344024"/>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705" y="4042629"/>
            <a:ext cx="3874370" cy="17575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781" y="1237134"/>
            <a:ext cx="6330219" cy="1418493"/>
          </a:xfrm>
          <a:prstGeom prst="rect">
            <a:avLst/>
          </a:prstGeom>
        </p:spPr>
      </p:pic>
      <p:sp>
        <p:nvSpPr>
          <p:cNvPr id="6" name="TextBox 5"/>
          <p:cNvSpPr txBox="1"/>
          <p:nvPr/>
        </p:nvSpPr>
        <p:spPr>
          <a:xfrm>
            <a:off x="1741460" y="1455298"/>
            <a:ext cx="4173415" cy="1200329"/>
          </a:xfrm>
          <a:prstGeom prst="rect">
            <a:avLst/>
          </a:prstGeom>
          <a:noFill/>
        </p:spPr>
        <p:txBody>
          <a:bodyPr wrap="square" rtlCol="0">
            <a:spAutoFit/>
          </a:bodyPr>
          <a:lstStyle/>
          <a:p>
            <a:pPr algn="ctr"/>
            <a:r>
              <a:rPr lang="en-US" b="1" dirty="0" smtClean="0"/>
              <a:t>A Snippet Of  Saving The Trained Model </a:t>
            </a:r>
          </a:p>
          <a:p>
            <a:pPr algn="ctr"/>
            <a:r>
              <a:rPr lang="en-US" b="1" dirty="0" smtClean="0"/>
              <a:t>We Trained For Further Prediction &amp; Analysis</a:t>
            </a:r>
          </a:p>
          <a:p>
            <a:endParaRPr lang="en-IN" dirty="0"/>
          </a:p>
        </p:txBody>
      </p:sp>
      <p:sp>
        <p:nvSpPr>
          <p:cNvPr id="7" name="TextBox 6"/>
          <p:cNvSpPr txBox="1"/>
          <p:nvPr/>
        </p:nvSpPr>
        <p:spPr>
          <a:xfrm>
            <a:off x="1688366" y="4321238"/>
            <a:ext cx="4173415" cy="1200329"/>
          </a:xfrm>
          <a:prstGeom prst="rect">
            <a:avLst/>
          </a:prstGeom>
          <a:noFill/>
        </p:spPr>
        <p:txBody>
          <a:bodyPr wrap="square" rtlCol="0">
            <a:spAutoFit/>
          </a:bodyPr>
          <a:lstStyle/>
          <a:p>
            <a:pPr algn="ctr"/>
            <a:r>
              <a:rPr lang="en-US" b="1" dirty="0" smtClean="0"/>
              <a:t>A Snippet Of Pickle/Loaded  Trained Model </a:t>
            </a:r>
          </a:p>
          <a:p>
            <a:pPr algn="ctr"/>
            <a:r>
              <a:rPr lang="en-US" b="1" dirty="0" smtClean="0"/>
              <a:t>For Prediction &amp; Analysis</a:t>
            </a:r>
          </a:p>
          <a:p>
            <a:endParaRPr lang="en-IN" dirty="0"/>
          </a:p>
        </p:txBody>
      </p:sp>
    </p:spTree>
    <p:extLst>
      <p:ext uri="{BB962C8B-B14F-4D97-AF65-F5344CB8AC3E}">
        <p14:creationId xmlns:p14="http://schemas.microsoft.com/office/powerpoint/2010/main" val="2402029823"/>
      </p:ext>
    </p:extLst>
  </p:cSld>
  <p:clrMapOvr>
    <a:masterClrMapping/>
  </p:clrMapOvr>
  <p:transition spd="slow">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302</TotalTime>
  <Words>397</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Times New Roman</vt:lpstr>
      <vt:lpstr>Parallax</vt:lpstr>
      <vt:lpstr>INTRODUCTION</vt:lpstr>
      <vt:lpstr>SYNOPSIS </vt:lpstr>
      <vt:lpstr>PowerPoint Presentation</vt:lpstr>
      <vt:lpstr>PowerPoint Presentation</vt:lpstr>
      <vt:lpstr>Diagram</vt:lpstr>
      <vt:lpstr>PowerPoint Presentation</vt:lpstr>
      <vt:lpstr>ALGORITHMS/METHODS   USED</vt:lpstr>
      <vt:lpstr>PowerPoint Presentation</vt:lpstr>
      <vt:lpstr>PowerPoint Presentation</vt:lpstr>
      <vt:lpstr>PowerPoint Presentation</vt:lpstr>
      <vt:lpstr>PowerPoint Presentation</vt:lpstr>
      <vt:lpstr>PowerPoint Presentation</vt:lpstr>
      <vt:lpstr>Using Real-Time Live Camera We Can Recognize Facial Expression </vt:lpstr>
      <vt:lpstr>INTERPRETATION FOR BUSINESS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Vrushal</dc:creator>
  <cp:lastModifiedBy>Vrushal</cp:lastModifiedBy>
  <cp:revision>36</cp:revision>
  <dcterms:created xsi:type="dcterms:W3CDTF">2024-01-24T12:58:14Z</dcterms:created>
  <dcterms:modified xsi:type="dcterms:W3CDTF">2024-01-25T04:44:17Z</dcterms:modified>
</cp:coreProperties>
</file>