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5" r:id="rId2"/>
    <p:sldId id="266" r:id="rId3"/>
    <p:sldId id="269" r:id="rId4"/>
    <p:sldId id="267" r:id="rId5"/>
    <p:sldId id="268" r:id="rId6"/>
    <p:sldId id="270" r:id="rId7"/>
    <p:sldId id="271" r:id="rId8"/>
    <p:sldId id="256" r:id="rId9"/>
    <p:sldId id="257" r:id="rId10"/>
    <p:sldId id="258" r:id="rId11"/>
    <p:sldId id="259" r:id="rId12"/>
    <p:sldId id="260" r:id="rId13"/>
    <p:sldId id="261" r:id="rId14"/>
    <p:sldId id="262" r:id="rId15"/>
    <p:sldId id="263" r:id="rId16"/>
    <p:sldId id="26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5" d="100"/>
          <a:sy n="65" d="100"/>
        </p:scale>
        <p:origin x="20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371527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9F119-8691-4388-8BD6-625B754CBBFC}" type="datetimeFigureOut">
              <a:rPr lang="it-IT" smtClean="0"/>
              <a:t>02/12/2022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419621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17316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16976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418026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63817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219834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1610447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94431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307659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F119-8691-4388-8BD6-625B754CBBFC}" type="datetimeFigureOut">
              <a:rPr lang="it-IT" smtClean="0"/>
              <a:t>02/12/2022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25543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E9F119-8691-4388-8BD6-625B754CBBFC}" type="datetimeFigureOut">
              <a:rPr lang="it-IT" smtClean="0"/>
              <a:t>02/12/2022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300973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9F119-8691-4388-8BD6-625B754CBBFC}" type="datetimeFigureOut">
              <a:rPr lang="it-IT" smtClean="0"/>
              <a:t>02/12/2022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39839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E9F119-8691-4388-8BD6-625B754CBBFC}" type="datetimeFigureOut">
              <a:rPr lang="it-IT" smtClean="0"/>
              <a:t>02/12/2022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128481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9F119-8691-4388-8BD6-625B754CBBFC}" type="datetimeFigureOut">
              <a:rPr lang="it-IT" smtClean="0"/>
              <a:t>02/12/2022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411764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9F119-8691-4388-8BD6-625B754CBBFC}" type="datetimeFigureOut">
              <a:rPr lang="it-IT" smtClean="0"/>
              <a:t>02/12/2022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23986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9F119-8691-4388-8BD6-625B754CBBFC}" type="datetimeFigureOut">
              <a:rPr lang="it-IT" smtClean="0"/>
              <a:t>02/12/2022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5AB6BB3-87CF-42DC-9AA7-97226DC6266E}" type="slidenum">
              <a:rPr lang="it-IT" smtClean="0"/>
              <a:t>‹#›</a:t>
            </a:fld>
            <a:endParaRPr lang="it-IT"/>
          </a:p>
        </p:txBody>
      </p:sp>
    </p:spTree>
    <p:extLst>
      <p:ext uri="{BB962C8B-B14F-4D97-AF65-F5344CB8AC3E}">
        <p14:creationId xmlns:p14="http://schemas.microsoft.com/office/powerpoint/2010/main" val="288256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E9F119-8691-4388-8BD6-625B754CBBFC}" type="datetimeFigureOut">
              <a:rPr lang="it-IT" smtClean="0"/>
              <a:t>02/12/2022</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AB6BB3-87CF-42DC-9AA7-97226DC6266E}" type="slidenum">
              <a:rPr lang="it-IT" smtClean="0"/>
              <a:t>‹#›</a:t>
            </a:fld>
            <a:endParaRPr lang="it-IT"/>
          </a:p>
        </p:txBody>
      </p:sp>
    </p:spTree>
    <p:extLst>
      <p:ext uri="{BB962C8B-B14F-4D97-AF65-F5344CB8AC3E}">
        <p14:creationId xmlns:p14="http://schemas.microsoft.com/office/powerpoint/2010/main" val="22181896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89F6-25CC-E6A2-DA52-785EE9429771}"/>
              </a:ext>
            </a:extLst>
          </p:cNvPr>
          <p:cNvSpPr>
            <a:spLocks noGrp="1"/>
          </p:cNvSpPr>
          <p:nvPr>
            <p:ph type="ctrTitle"/>
          </p:nvPr>
        </p:nvSpPr>
        <p:spPr>
          <a:xfrm>
            <a:off x="6137277" y="0"/>
            <a:ext cx="6054723" cy="2616199"/>
          </a:xfrm>
        </p:spPr>
        <p:txBody>
          <a:bodyPr vert="horz" lIns="91440" tIns="45720" rIns="91440" bIns="45720" rtlCol="0">
            <a:normAutofit/>
          </a:bodyPr>
          <a:lstStyle/>
          <a:p>
            <a:pPr>
              <a:lnSpc>
                <a:spcPct val="90000"/>
              </a:lnSpc>
            </a:pPr>
            <a:r>
              <a:rPr lang="en-US" i="1" dirty="0"/>
              <a:t>Part-2 Security Technologies Recommendations</a:t>
            </a:r>
            <a:endParaRPr lang="en-US" dirty="0"/>
          </a:p>
        </p:txBody>
      </p:sp>
      <p:sp>
        <p:nvSpPr>
          <p:cNvPr id="3" name="Subtitle 2">
            <a:extLst>
              <a:ext uri="{FF2B5EF4-FFF2-40B4-BE49-F238E27FC236}">
                <a16:creationId xmlns:a16="http://schemas.microsoft.com/office/drawing/2014/main" id="{DA6A5FB2-5E15-B96D-332F-983048BB0407}"/>
              </a:ext>
            </a:extLst>
          </p:cNvPr>
          <p:cNvSpPr>
            <a:spLocks noGrp="1"/>
          </p:cNvSpPr>
          <p:nvPr>
            <p:ph type="subTitle" idx="1"/>
          </p:nvPr>
        </p:nvSpPr>
        <p:spPr>
          <a:xfrm>
            <a:off x="6981825" y="2853268"/>
            <a:ext cx="5166768" cy="2367956"/>
          </a:xfrm>
        </p:spPr>
        <p:txBody>
          <a:bodyPr vert="horz" lIns="91440" tIns="45720" rIns="91440" bIns="45720" rtlCol="0">
            <a:noAutofit/>
          </a:bodyPr>
          <a:lstStyle/>
          <a:p>
            <a:pPr algn="ctr">
              <a:lnSpc>
                <a:spcPct val="90000"/>
              </a:lnSpc>
            </a:pPr>
            <a:r>
              <a:rPr lang="en-US" sz="1800" dirty="0">
                <a:latin typeface="Times New Roman" panose="02020603050405020304" pitchFamily="18" charset="0"/>
                <a:cs typeface="Times New Roman" panose="02020603050405020304" pitchFamily="18" charset="0"/>
              </a:rPr>
              <a:t>Name: 1) SHRUTIKA KOLHE</a:t>
            </a:r>
          </a:p>
          <a:p>
            <a:pPr algn="ctr">
              <a:lnSpc>
                <a:spcPct val="90000"/>
              </a:lnSpc>
            </a:pPr>
            <a:r>
              <a:rPr lang="en-US" sz="1800" dirty="0">
                <a:latin typeface="Times New Roman" panose="02020603050405020304" pitchFamily="18" charset="0"/>
                <a:cs typeface="Times New Roman" panose="02020603050405020304" pitchFamily="18" charset="0"/>
              </a:rPr>
              <a:t>ID-200531846</a:t>
            </a:r>
          </a:p>
          <a:p>
            <a:pPr algn="ctr">
              <a:lnSpc>
                <a:spcPct val="90000"/>
              </a:lnSpc>
            </a:pPr>
            <a:r>
              <a:rPr lang="en-US" sz="1800" dirty="0">
                <a:latin typeface="Times New Roman" panose="02020603050405020304" pitchFamily="18" charset="0"/>
                <a:cs typeface="Times New Roman" panose="02020603050405020304" pitchFamily="18" charset="0"/>
              </a:rPr>
              <a:t>	  2 )VRUSHAL GOGARI</a:t>
            </a:r>
          </a:p>
          <a:p>
            <a:pPr algn="ctr">
              <a:lnSpc>
                <a:spcPct val="90000"/>
              </a:lnSpc>
            </a:pPr>
            <a:r>
              <a:rPr lang="en-US" sz="1800" dirty="0">
                <a:latin typeface="Times New Roman" panose="02020603050405020304" pitchFamily="18" charset="0"/>
                <a:cs typeface="Times New Roman" panose="02020603050405020304" pitchFamily="18" charset="0"/>
              </a:rPr>
              <a:t>        ID-200528070</a:t>
            </a:r>
          </a:p>
          <a:p>
            <a:pPr algn="ctr">
              <a:lnSpc>
                <a:spcPct val="90000"/>
              </a:lnSpc>
            </a:pPr>
            <a:r>
              <a:rPr lang="en-US" sz="1800" dirty="0">
                <a:latin typeface="Times New Roman" panose="02020603050405020304" pitchFamily="18" charset="0"/>
                <a:cs typeface="Times New Roman" panose="02020603050405020304" pitchFamily="18" charset="0"/>
              </a:rPr>
              <a:t>        3) DWEEJ KOTHARI</a:t>
            </a:r>
          </a:p>
          <a:p>
            <a:pPr algn="ctr">
              <a:lnSpc>
                <a:spcPct val="90000"/>
              </a:lnSpc>
            </a:pPr>
            <a:r>
              <a:rPr lang="en-US" sz="1800" dirty="0">
                <a:latin typeface="Times New Roman" panose="02020603050405020304" pitchFamily="18" charset="0"/>
                <a:cs typeface="Times New Roman" panose="02020603050405020304" pitchFamily="18" charset="0"/>
              </a:rPr>
              <a:t>ID-20052</a:t>
            </a:r>
          </a:p>
          <a:p>
            <a:pPr algn="ctr">
              <a:lnSpc>
                <a:spcPct val="90000"/>
              </a:lnSpc>
            </a:pPr>
            <a:r>
              <a:rPr lang="en-US" sz="180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gn="ctr">
              <a:lnSpc>
                <a:spcPct val="90000"/>
              </a:lnSpc>
            </a:pPr>
            <a:endParaRPr lang="en-US" sz="1800" dirty="0">
              <a:latin typeface="Times New Roman" panose="02020603050405020304" pitchFamily="18" charset="0"/>
              <a:cs typeface="Times New Roman" panose="02020603050405020304" pitchFamily="18" charset="0"/>
            </a:endParaRPr>
          </a:p>
          <a:p>
            <a:pPr algn="ctr">
              <a:lnSpc>
                <a:spcPct val="90000"/>
              </a:lnSpc>
            </a:pPr>
            <a:endParaRPr lang="en-US" sz="1800" dirty="0">
              <a:latin typeface="Times New Roman" panose="02020603050405020304" pitchFamily="18" charset="0"/>
              <a:cs typeface="Times New Roman" panose="02020603050405020304" pitchFamily="18" charset="0"/>
            </a:endParaRPr>
          </a:p>
          <a:p>
            <a:pPr indent="-228600" algn="ctr">
              <a:lnSpc>
                <a:spcPct val="90000"/>
              </a:lnSpc>
              <a:buFont typeface="Arial"/>
              <a:buChar char="•"/>
            </a:pPr>
            <a:r>
              <a:rPr lang="en-US" sz="1800" dirty="0">
                <a:latin typeface="Times New Roman" panose="02020603050405020304" pitchFamily="18" charset="0"/>
                <a:cs typeface="Times New Roman" panose="02020603050405020304" pitchFamily="18" charset="0"/>
              </a:rPr>
              <a:t>PROFESSOR: NITAL SHAH</a:t>
            </a:r>
          </a:p>
          <a:p>
            <a:pPr indent="-228600" algn="ctr">
              <a:lnSpc>
                <a:spcPct val="90000"/>
              </a:lnSpc>
              <a:buFont typeface="Arial"/>
              <a:buChar char="•"/>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D3EC01-4A8E-0EB7-4525-AFEC28705636}"/>
              </a:ext>
            </a:extLst>
          </p:cNvPr>
          <p:cNvPicPr>
            <a:picLocks noChangeAspect="1"/>
          </p:cNvPicPr>
          <p:nvPr/>
        </p:nvPicPr>
        <p:blipFill rotWithShape="1">
          <a:blip r:embed="rId3"/>
          <a:srcRect l="35622" r="23754" b="9091"/>
          <a:stretch/>
        </p:blipFill>
        <p:spPr bwMode="gray">
          <a:xfrm>
            <a:off x="20" y="10"/>
            <a:ext cx="5767734"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329187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A542-1555-4F3F-8E85-7D9C35DAEA34}"/>
              </a:ext>
            </a:extLst>
          </p:cNvPr>
          <p:cNvSpPr>
            <a:spLocks noGrp="1"/>
          </p:cNvSpPr>
          <p:nvPr>
            <p:ph type="title"/>
          </p:nvPr>
        </p:nvSpPr>
        <p:spPr>
          <a:xfrm>
            <a:off x="2173287" y="0"/>
            <a:ext cx="10018713" cy="1752599"/>
          </a:xfrm>
        </p:spPr>
        <p:txBody>
          <a:bodyPr>
            <a:normAutofit/>
          </a:bodyPr>
          <a:lstStyle/>
          <a:p>
            <a:pPr algn="l"/>
            <a:r>
              <a:rPr lang="en-IN" sz="3200" dirty="0">
                <a:effectLst/>
                <a:latin typeface="Corbel (Headings)"/>
                <a:ea typeface="Calibri" panose="020F0502020204030204" pitchFamily="34" charset="0"/>
                <a:cs typeface="Arial" panose="020B0604020202020204" pitchFamily="34" charset="0"/>
              </a:rPr>
              <a:t>3) Can we encode and encrypt images?</a:t>
            </a:r>
            <a:br>
              <a:rPr lang="it-IT" sz="3200" dirty="0">
                <a:effectLst/>
                <a:latin typeface="Calibri Light (Headings)"/>
                <a:ea typeface="Calibri" panose="020F0502020204030204" pitchFamily="34" charset="0"/>
                <a:cs typeface="Arial" panose="020B0604020202020204" pitchFamily="34" charset="0"/>
              </a:rPr>
            </a:br>
            <a:endParaRPr lang="it-IT" sz="3200" dirty="0">
              <a:latin typeface="Calibri Light (Headings)"/>
            </a:endParaRPr>
          </a:p>
        </p:txBody>
      </p:sp>
      <p:sp>
        <p:nvSpPr>
          <p:cNvPr id="3" name="Content Placeholder 2">
            <a:extLst>
              <a:ext uri="{FF2B5EF4-FFF2-40B4-BE49-F238E27FC236}">
                <a16:creationId xmlns:a16="http://schemas.microsoft.com/office/drawing/2014/main" id="{E5CFC9B3-D32D-BD85-87E5-166A6F8B856F}"/>
              </a:ext>
            </a:extLst>
          </p:cNvPr>
          <p:cNvSpPr>
            <a:spLocks noGrp="1"/>
          </p:cNvSpPr>
          <p:nvPr>
            <p:ph idx="1"/>
          </p:nvPr>
        </p:nvSpPr>
        <p:spPr>
          <a:xfrm>
            <a:off x="2173287" y="1014761"/>
            <a:ext cx="9513362" cy="3781152"/>
          </a:xfrm>
        </p:spPr>
        <p:txBody>
          <a:bodyPr>
            <a:normAutofit/>
          </a:bodyPr>
          <a:lstStyle/>
          <a:p>
            <a:pPr algn="just">
              <a:lnSpc>
                <a:spcPct val="200000"/>
              </a:lnSpc>
            </a:pPr>
            <a:r>
              <a:rPr lang="en-IN" sz="2000" dirty="0">
                <a:effectLst/>
                <a:latin typeface="Corbel (Body)"/>
                <a:ea typeface="Calibri" panose="020F0502020204030204" pitchFamily="34" charset="0"/>
                <a:cs typeface="Arial" panose="020B0604020202020204" pitchFamily="34" charset="0"/>
              </a:rPr>
              <a:t>Yes, we can encrypt photos just like the software which encrypts text. Using an algorithm known as Secure Algorithm, which does a variety of mathematical operations on binary data that makes up a picture in a predictable manner</a:t>
            </a:r>
            <a:endParaRPr lang="it-IT" sz="2800" dirty="0">
              <a:latin typeface="Corbel (Body)"/>
            </a:endParaRPr>
          </a:p>
        </p:txBody>
      </p:sp>
    </p:spTree>
    <p:extLst>
      <p:ext uri="{BB962C8B-B14F-4D97-AF65-F5344CB8AC3E}">
        <p14:creationId xmlns:p14="http://schemas.microsoft.com/office/powerpoint/2010/main" val="140301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400F-DC78-93E4-B800-DF6B99E4F90F}"/>
              </a:ext>
            </a:extLst>
          </p:cNvPr>
          <p:cNvSpPr>
            <a:spLocks noGrp="1"/>
          </p:cNvSpPr>
          <p:nvPr>
            <p:ph type="title"/>
          </p:nvPr>
        </p:nvSpPr>
        <p:spPr>
          <a:xfrm>
            <a:off x="2173287" y="190500"/>
            <a:ext cx="10018713" cy="1752599"/>
          </a:xfrm>
        </p:spPr>
        <p:txBody>
          <a:bodyPr>
            <a:noAutofit/>
          </a:bodyPr>
          <a:lstStyle/>
          <a:p>
            <a:pPr algn="l"/>
            <a:r>
              <a:rPr lang="en-IN" sz="3200" dirty="0">
                <a:effectLst/>
                <a:latin typeface="Corbel (Headings)"/>
                <a:ea typeface="Calibri" panose="020F0502020204030204" pitchFamily="34" charset="0"/>
                <a:cs typeface="Arial" panose="020B0604020202020204" pitchFamily="34" charset="0"/>
              </a:rPr>
              <a:t>4)Our database cannot be moved from the site, and we need to be able to access it externally using a secure API. Can you explain the architecture of a secure API?</a:t>
            </a:r>
            <a:br>
              <a:rPr lang="it-IT" sz="3200" dirty="0">
                <a:effectLst/>
                <a:latin typeface="Calibri Light (Headings)"/>
                <a:ea typeface="Calibri" panose="020F0502020204030204" pitchFamily="34" charset="0"/>
                <a:cs typeface="Arial" panose="020B0604020202020204" pitchFamily="34" charset="0"/>
              </a:rPr>
            </a:br>
            <a:endParaRPr lang="it-IT" sz="3200" dirty="0">
              <a:latin typeface="Calibri Light (Headings)"/>
            </a:endParaRPr>
          </a:p>
        </p:txBody>
      </p:sp>
      <p:sp>
        <p:nvSpPr>
          <p:cNvPr id="3" name="Content Placeholder 2">
            <a:extLst>
              <a:ext uri="{FF2B5EF4-FFF2-40B4-BE49-F238E27FC236}">
                <a16:creationId xmlns:a16="http://schemas.microsoft.com/office/drawing/2014/main" id="{BE10B843-F8EB-1E7C-E609-8B3B8200CD9F}"/>
              </a:ext>
            </a:extLst>
          </p:cNvPr>
          <p:cNvSpPr>
            <a:spLocks noGrp="1"/>
          </p:cNvSpPr>
          <p:nvPr>
            <p:ph idx="1"/>
          </p:nvPr>
        </p:nvSpPr>
        <p:spPr>
          <a:xfrm>
            <a:off x="2160171" y="1775792"/>
            <a:ext cx="10018713" cy="4572000"/>
          </a:xfrm>
        </p:spPr>
        <p:txBody>
          <a:bodyPr>
            <a:noAutofit/>
          </a:bodyPr>
          <a:lstStyle/>
          <a:p>
            <a:pPr marL="228600">
              <a:lnSpc>
                <a:spcPct val="107000"/>
              </a:lnSpc>
              <a:spcAft>
                <a:spcPts val="800"/>
              </a:spcAft>
            </a:pPr>
            <a:r>
              <a:rPr lang="en-IN" sz="1800" dirty="0">
                <a:effectLst/>
                <a:latin typeface="Corbel (Body)"/>
                <a:ea typeface="Calibri" panose="020F0502020204030204" pitchFamily="34" charset="0"/>
                <a:cs typeface="Arial" panose="020B0604020202020204" pitchFamily="34" charset="0"/>
              </a:rPr>
              <a:t>We may utilise API architecture to build our web application, which allows various apps to interface             </a:t>
            </a:r>
            <a:r>
              <a:rPr lang="en-IN" sz="1800" dirty="0">
                <a:latin typeface="Corbel (Body)"/>
                <a:ea typeface="Calibri" panose="020F0502020204030204" pitchFamily="34" charset="0"/>
                <a:cs typeface="Arial" panose="020B0604020202020204" pitchFamily="34" charset="0"/>
              </a:rPr>
              <a:t>    </a:t>
            </a:r>
            <a:r>
              <a:rPr lang="en-IN" sz="1800" dirty="0">
                <a:effectLst/>
                <a:latin typeface="Corbel (Body)"/>
                <a:ea typeface="Calibri" panose="020F0502020204030204" pitchFamily="34" charset="0"/>
                <a:cs typeface="Arial" panose="020B0604020202020204" pitchFamily="34" charset="0"/>
              </a:rPr>
              <a:t>with applications, middleware systems, and databases.</a:t>
            </a:r>
            <a:endParaRPr lang="it-IT" sz="1800" dirty="0">
              <a:latin typeface="Corbel (Body)"/>
              <a:ea typeface="Calibri" panose="020F0502020204030204" pitchFamily="34" charset="0"/>
              <a:cs typeface="Arial" panose="020B0604020202020204" pitchFamily="34" charset="0"/>
            </a:endParaRPr>
          </a:p>
          <a:p>
            <a:pPr marL="228600">
              <a:lnSpc>
                <a:spcPct val="107000"/>
              </a:lnSpc>
              <a:spcAft>
                <a:spcPts val="800"/>
              </a:spcAft>
            </a:pPr>
            <a:r>
              <a:rPr lang="en-IN" sz="1800" dirty="0">
                <a:effectLst/>
                <a:latin typeface="Corbel (Body)"/>
                <a:ea typeface="Calibri" panose="020F0502020204030204" pitchFamily="34" charset="0"/>
                <a:cs typeface="Arial" panose="020B0604020202020204" pitchFamily="34" charset="0"/>
              </a:rPr>
              <a:t>The architecture of secure API works as follows:</a:t>
            </a:r>
            <a:endParaRPr lang="it-IT" sz="1800" dirty="0">
              <a:effectLst/>
              <a:latin typeface="Corbel (Body)"/>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effectLst/>
                <a:latin typeface="Corbel (Body)"/>
                <a:ea typeface="Calibri" panose="020F0502020204030204" pitchFamily="34" charset="0"/>
                <a:cs typeface="Arial" panose="020B0604020202020204" pitchFamily="34" charset="0"/>
              </a:rPr>
              <a:t>1)When a user requests a certain page by delivering a URL, the server responds by sending a file to the browser.</a:t>
            </a:r>
            <a:endParaRPr lang="it-IT" sz="1800" dirty="0">
              <a:effectLst/>
              <a:latin typeface="Corbel (Body)"/>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effectLst/>
                <a:latin typeface="Corbel (Body)"/>
                <a:ea typeface="Calibri" panose="020F0502020204030204" pitchFamily="34" charset="0"/>
                <a:cs typeface="Arial" panose="020B0604020202020204" pitchFamily="34" charset="0"/>
              </a:rPr>
              <a:t>The browser then executes these files to display the requested page to the user. Where the user may interact with the website.</a:t>
            </a:r>
            <a:endParaRPr lang="it-IT" sz="1800" dirty="0">
              <a:effectLst/>
              <a:latin typeface="Corbel (Body)"/>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effectLst/>
                <a:latin typeface="Corbel (Body)"/>
                <a:ea typeface="Calibri" panose="020F0502020204030204" pitchFamily="34" charset="0"/>
                <a:cs typeface="Arial" panose="020B0604020202020204" pitchFamily="34" charset="0"/>
              </a:rPr>
              <a:t>1- The code that runs in the browser and reacts to user input.</a:t>
            </a:r>
            <a:endParaRPr lang="it-IT" sz="1800" dirty="0">
              <a:effectLst/>
              <a:latin typeface="Corbel (Body)"/>
              <a:ea typeface="Calibri" panose="020F0502020204030204" pitchFamily="34" charset="0"/>
              <a:cs typeface="Arial" panose="020B0604020202020204" pitchFamily="34" charset="0"/>
            </a:endParaRPr>
          </a:p>
          <a:p>
            <a:pPr marL="0" indent="0">
              <a:buNone/>
            </a:pPr>
            <a:r>
              <a:rPr lang="en-IN" sz="1800" dirty="0">
                <a:effectLst/>
                <a:latin typeface="Corbel (Body)"/>
                <a:ea typeface="Calibri" panose="020F0502020204030204" pitchFamily="34" charset="0"/>
                <a:cs typeface="Arial" panose="020B0604020202020204" pitchFamily="34" charset="0"/>
              </a:rPr>
              <a:t>2- The server-side code that replies to HTTP requests</a:t>
            </a:r>
            <a:endParaRPr lang="it-IT" sz="1800" dirty="0">
              <a:latin typeface="Corbel (Body)"/>
            </a:endParaRPr>
          </a:p>
        </p:txBody>
      </p:sp>
    </p:spTree>
    <p:extLst>
      <p:ext uri="{BB962C8B-B14F-4D97-AF65-F5344CB8AC3E}">
        <p14:creationId xmlns:p14="http://schemas.microsoft.com/office/powerpoint/2010/main" val="130112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874FE-8A94-42E5-8A6B-54BF7E81073A}"/>
              </a:ext>
            </a:extLst>
          </p:cNvPr>
          <p:cNvSpPr>
            <a:spLocks noGrp="1"/>
          </p:cNvSpPr>
          <p:nvPr>
            <p:ph idx="1"/>
          </p:nvPr>
        </p:nvSpPr>
        <p:spPr>
          <a:xfrm>
            <a:off x="3631096" y="0"/>
            <a:ext cx="8557728" cy="6611815"/>
          </a:xfrm>
        </p:spPr>
        <p:txBody>
          <a:bodyPr anchor="ctr">
            <a:noAutofit/>
          </a:bodyPr>
          <a:lstStyle/>
          <a:p>
            <a:pPr marL="0" indent="0" algn="just">
              <a:lnSpc>
                <a:spcPct val="90000"/>
              </a:lnSpc>
              <a:spcAft>
                <a:spcPts val="800"/>
              </a:spcAft>
              <a:buNone/>
            </a:pPr>
            <a:r>
              <a:rPr lang="en-IN" sz="1800" dirty="0">
                <a:effectLst/>
                <a:latin typeface="Corbel (Body)"/>
                <a:ea typeface="Calibri" panose="020F0502020204030204" pitchFamily="34" charset="0"/>
                <a:cs typeface="Arial" panose="020B0604020202020204" pitchFamily="34" charset="0"/>
              </a:rPr>
              <a:t>2)Postman was used for creating and saving basic and sophisticated HTTP/s requests, as well as sharing, testing, and documenting APIs. This enables users to build and preserve basic and complicated HTTP/s requests and responses, resulting in more efficient operations</a:t>
            </a:r>
            <a:endParaRPr lang="it-IT" sz="1800" dirty="0">
              <a:effectLst/>
              <a:latin typeface="Corbel (Body)"/>
              <a:ea typeface="Calibri" panose="020F0502020204030204" pitchFamily="34" charset="0"/>
              <a:cs typeface="Arial" panose="020B0604020202020204" pitchFamily="34" charset="0"/>
            </a:endParaRPr>
          </a:p>
          <a:p>
            <a:pPr marL="0" indent="0" algn="just">
              <a:lnSpc>
                <a:spcPct val="90000"/>
              </a:lnSpc>
              <a:spcAft>
                <a:spcPts val="800"/>
              </a:spcAft>
              <a:buNone/>
            </a:pPr>
            <a:r>
              <a:rPr lang="en-IN" sz="1800" dirty="0">
                <a:effectLst/>
                <a:latin typeface="Corbel (Body)"/>
                <a:ea typeface="Calibri" panose="020F0502020204030204" pitchFamily="34" charset="0"/>
                <a:cs typeface="Arial" panose="020B0604020202020204" pitchFamily="34" charset="0"/>
              </a:rPr>
              <a:t>REST—REST or RESTful API architecture (Representational State Transfer) utilised for designing Web APIs that take advantage of HTTP.</a:t>
            </a:r>
            <a:endParaRPr lang="it-IT" sz="1800" dirty="0">
              <a:effectLst/>
              <a:latin typeface="Corbel (Body)"/>
              <a:ea typeface="Calibri" panose="020F0502020204030204" pitchFamily="34" charset="0"/>
              <a:cs typeface="Arial" panose="020B0604020202020204" pitchFamily="34" charset="0"/>
            </a:endParaRPr>
          </a:p>
          <a:p>
            <a:pPr marL="228600" algn="just">
              <a:lnSpc>
                <a:spcPct val="90000"/>
              </a:lnSpc>
              <a:spcAft>
                <a:spcPts val="800"/>
              </a:spcAft>
            </a:pPr>
            <a:r>
              <a:rPr lang="en-IN" sz="1800" dirty="0">
                <a:effectLst/>
                <a:latin typeface="Corbel (Body)"/>
                <a:ea typeface="Calibri" panose="020F0502020204030204" pitchFamily="34" charset="0"/>
                <a:cs typeface="Arial" panose="020B0604020202020204" pitchFamily="34" charset="0"/>
              </a:rPr>
              <a:t>REST API Implementation Operations:</a:t>
            </a:r>
            <a:endParaRPr lang="it-IT" sz="1800" dirty="0">
              <a:effectLst/>
              <a:latin typeface="Corbel (Body)"/>
              <a:ea typeface="Calibri" panose="020F0502020204030204" pitchFamily="34" charset="0"/>
              <a:cs typeface="Arial" panose="020B0604020202020204" pitchFamily="34" charset="0"/>
            </a:endParaRPr>
          </a:p>
          <a:p>
            <a:pPr marL="342900" lvl="0" indent="-342900" algn="just">
              <a:lnSpc>
                <a:spcPct val="90000"/>
              </a:lnSpc>
              <a:buFont typeface="+mj-lt"/>
              <a:buAutoNum type="alphaLcParenR"/>
            </a:pPr>
            <a:r>
              <a:rPr lang="en-IN" sz="1800" dirty="0">
                <a:effectLst/>
                <a:latin typeface="Corbel (Body)"/>
                <a:ea typeface="Calibri" panose="020F0502020204030204" pitchFamily="34" charset="0"/>
                <a:cs typeface="Arial" panose="020B0604020202020204" pitchFamily="34" charset="0"/>
              </a:rPr>
              <a:t>The mapping of CRUD operations to HTTP methods</a:t>
            </a:r>
            <a:endParaRPr lang="it-IT" sz="1800" dirty="0">
              <a:effectLst/>
              <a:latin typeface="Corbel (Body)"/>
              <a:ea typeface="Calibri" panose="020F0502020204030204" pitchFamily="34" charset="0"/>
              <a:cs typeface="Arial" panose="020B0604020202020204" pitchFamily="34" charset="0"/>
            </a:endParaRPr>
          </a:p>
          <a:p>
            <a:pPr marL="342900" lvl="0" indent="-342900" algn="just">
              <a:lnSpc>
                <a:spcPct val="90000"/>
              </a:lnSpc>
              <a:buFont typeface="+mj-lt"/>
              <a:buAutoNum type="alphaLcParenR"/>
            </a:pPr>
            <a:r>
              <a:rPr lang="en-IN" sz="1800" dirty="0">
                <a:effectLst/>
                <a:latin typeface="Corbel (Body)"/>
                <a:ea typeface="Calibri" panose="020F0502020204030204" pitchFamily="34" charset="0"/>
                <a:cs typeface="Arial" panose="020B0604020202020204" pitchFamily="34" charset="0"/>
              </a:rPr>
              <a:t>Making resources</a:t>
            </a:r>
            <a:endParaRPr lang="it-IT" sz="1800" dirty="0">
              <a:effectLst/>
              <a:latin typeface="Corbel (Body)"/>
              <a:ea typeface="Calibri" panose="020F0502020204030204" pitchFamily="34" charset="0"/>
              <a:cs typeface="Arial" panose="020B0604020202020204" pitchFamily="34" charset="0"/>
            </a:endParaRPr>
          </a:p>
          <a:p>
            <a:pPr marL="342900" lvl="0" indent="-342900" algn="just">
              <a:lnSpc>
                <a:spcPct val="90000"/>
              </a:lnSpc>
              <a:buFont typeface="+mj-lt"/>
              <a:buAutoNum type="alphaLcParenR"/>
            </a:pPr>
            <a:r>
              <a:rPr lang="en-IN" sz="1800" dirty="0">
                <a:effectLst/>
                <a:latin typeface="Corbel (Body)"/>
                <a:ea typeface="Calibri" panose="020F0502020204030204" pitchFamily="34" charset="0"/>
                <a:cs typeface="Arial" panose="020B0604020202020204" pitchFamily="34" charset="0"/>
              </a:rPr>
              <a:t>resources are being updated.</a:t>
            </a:r>
            <a:endParaRPr lang="it-IT" sz="1800" dirty="0">
              <a:effectLst/>
              <a:latin typeface="Corbel (Body)"/>
              <a:ea typeface="Calibri" panose="020F0502020204030204" pitchFamily="34" charset="0"/>
              <a:cs typeface="Arial" panose="020B0604020202020204" pitchFamily="34" charset="0"/>
            </a:endParaRPr>
          </a:p>
          <a:p>
            <a:pPr marL="342900" lvl="0" indent="-342900" algn="just">
              <a:lnSpc>
                <a:spcPct val="90000"/>
              </a:lnSpc>
              <a:buFont typeface="+mj-lt"/>
              <a:buAutoNum type="alphaLcParenR"/>
            </a:pPr>
            <a:r>
              <a:rPr lang="en-IN" sz="1800" dirty="0">
                <a:effectLst/>
                <a:latin typeface="Corbel (Body)"/>
                <a:ea typeface="Calibri" panose="020F0502020204030204" pitchFamily="34" charset="0"/>
                <a:cs typeface="Arial" panose="020B0604020202020204" pitchFamily="34" charset="0"/>
              </a:rPr>
              <a:t>removing resources</a:t>
            </a:r>
            <a:endParaRPr lang="it-IT" sz="1800" dirty="0">
              <a:effectLst/>
              <a:latin typeface="Corbel (Body)"/>
              <a:ea typeface="Calibri" panose="020F0502020204030204" pitchFamily="34" charset="0"/>
              <a:cs typeface="Arial" panose="020B0604020202020204" pitchFamily="34" charset="0"/>
            </a:endParaRPr>
          </a:p>
          <a:p>
            <a:pPr marL="342900" lvl="0" indent="-342900" algn="just">
              <a:lnSpc>
                <a:spcPct val="90000"/>
              </a:lnSpc>
              <a:buFont typeface="+mj-lt"/>
              <a:buAutoNum type="alphaLcParenR"/>
            </a:pPr>
            <a:r>
              <a:rPr lang="en-IN" sz="1800" dirty="0">
                <a:effectLst/>
                <a:latin typeface="Corbel (Body)"/>
                <a:ea typeface="Calibri" panose="020F0502020204030204" pitchFamily="34" charset="0"/>
                <a:cs typeface="Arial" panose="020B0604020202020204" pitchFamily="34" charset="0"/>
              </a:rPr>
              <a:t>RESTful operations are being tested.</a:t>
            </a:r>
            <a:endParaRPr lang="it-IT" sz="1800" dirty="0">
              <a:effectLst/>
              <a:latin typeface="Corbel (Body)"/>
              <a:ea typeface="Calibri" panose="020F0502020204030204" pitchFamily="34" charset="0"/>
              <a:cs typeface="Arial" panose="020B0604020202020204" pitchFamily="34" charset="0"/>
            </a:endParaRPr>
          </a:p>
          <a:p>
            <a:pPr marL="342900" lvl="0" indent="-342900" algn="just">
              <a:lnSpc>
                <a:spcPct val="90000"/>
              </a:lnSpc>
              <a:spcAft>
                <a:spcPts val="800"/>
              </a:spcAft>
              <a:buFont typeface="+mj-lt"/>
              <a:buAutoNum type="alphaLcParenR"/>
            </a:pPr>
            <a:r>
              <a:rPr lang="en-IN" sz="1800" dirty="0">
                <a:effectLst/>
                <a:latin typeface="Corbel (Body)"/>
                <a:ea typeface="Calibri" panose="020F0502020204030204" pitchFamily="34" charset="0"/>
                <a:cs typeface="Arial" panose="020B0604020202020204" pitchFamily="34" charset="0"/>
              </a:rPr>
              <a:t>PUT and DELETE methods emulation</a:t>
            </a:r>
            <a:endParaRPr lang="it-IT" sz="1800" dirty="0">
              <a:effectLst/>
              <a:latin typeface="Corbel (Body)"/>
              <a:ea typeface="Calibri" panose="020F0502020204030204" pitchFamily="34" charset="0"/>
              <a:cs typeface="Arial" panose="020B0604020202020204" pitchFamily="34" charset="0"/>
            </a:endParaRPr>
          </a:p>
          <a:p>
            <a:pPr algn="just">
              <a:lnSpc>
                <a:spcPct val="90000"/>
              </a:lnSpc>
            </a:pPr>
            <a:endParaRPr lang="it-IT" sz="1800" dirty="0">
              <a:latin typeface="Corbel (Body)"/>
            </a:endParaRPr>
          </a:p>
        </p:txBody>
      </p:sp>
    </p:spTree>
    <p:extLst>
      <p:ext uri="{BB962C8B-B14F-4D97-AF65-F5344CB8AC3E}">
        <p14:creationId xmlns:p14="http://schemas.microsoft.com/office/powerpoint/2010/main" val="410966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2CDB-064B-14B1-963D-74BCB9100EEA}"/>
              </a:ext>
            </a:extLst>
          </p:cNvPr>
          <p:cNvSpPr>
            <a:spLocks noGrp="1"/>
          </p:cNvSpPr>
          <p:nvPr>
            <p:ph type="title"/>
          </p:nvPr>
        </p:nvSpPr>
        <p:spPr/>
        <p:txBody>
          <a:bodyPr>
            <a:normAutofit/>
          </a:bodyPr>
          <a:lstStyle/>
          <a:p>
            <a:pPr algn="l"/>
            <a:r>
              <a:rPr lang="en-IN" sz="3200" dirty="0">
                <a:effectLst/>
                <a:latin typeface="Corbel (Headings)"/>
                <a:ea typeface="Calibri" panose="020F0502020204030204" pitchFamily="34" charset="0"/>
                <a:cs typeface="Arial" panose="020B0604020202020204" pitchFamily="34" charset="0"/>
              </a:rPr>
              <a:t>5) Can you recommend a secure framework for coding an API?</a:t>
            </a:r>
            <a:br>
              <a:rPr lang="it-IT" sz="3200" dirty="0">
                <a:effectLst/>
                <a:latin typeface="Corbel (Headings)"/>
                <a:ea typeface="Calibri" panose="020F0502020204030204" pitchFamily="34" charset="0"/>
                <a:cs typeface="Arial" panose="020B0604020202020204" pitchFamily="34" charset="0"/>
              </a:rPr>
            </a:br>
            <a:endParaRPr lang="it-IT" sz="3200" dirty="0">
              <a:latin typeface="Corbel (Headings)"/>
            </a:endParaRPr>
          </a:p>
        </p:txBody>
      </p:sp>
      <p:sp>
        <p:nvSpPr>
          <p:cNvPr id="3" name="Content Placeholder 2">
            <a:extLst>
              <a:ext uri="{FF2B5EF4-FFF2-40B4-BE49-F238E27FC236}">
                <a16:creationId xmlns:a16="http://schemas.microsoft.com/office/drawing/2014/main" id="{58537623-24C8-3B53-361A-21AD9A88C8E2}"/>
              </a:ext>
            </a:extLst>
          </p:cNvPr>
          <p:cNvSpPr>
            <a:spLocks noGrp="1"/>
          </p:cNvSpPr>
          <p:nvPr>
            <p:ph idx="1"/>
          </p:nvPr>
        </p:nvSpPr>
        <p:spPr>
          <a:xfrm>
            <a:off x="1484311" y="1842052"/>
            <a:ext cx="10707690" cy="4757530"/>
          </a:xfrm>
        </p:spPr>
        <p:txBody>
          <a:bodyPr/>
          <a:lstStyle/>
          <a:p>
            <a:pPr marL="228600" algn="just">
              <a:lnSpc>
                <a:spcPct val="107000"/>
              </a:lnSpc>
              <a:spcAft>
                <a:spcPts val="800"/>
              </a:spcAft>
            </a:pPr>
            <a:r>
              <a:rPr lang="en-IN" sz="1800" dirty="0">
                <a:effectLst/>
                <a:latin typeface="Corbel (Body)"/>
                <a:ea typeface="Calibri" panose="020F0502020204030204" pitchFamily="34" charset="0"/>
                <a:cs typeface="Arial" panose="020B0604020202020204" pitchFamily="34" charset="0"/>
              </a:rPr>
              <a:t>According to me REST API Authentication is best method to Secure Our Web API. it consists of:</a:t>
            </a:r>
            <a:endParaRPr lang="it-IT" sz="1800" dirty="0">
              <a:effectLst/>
              <a:latin typeface="Corbel (Body)"/>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effectLst/>
                <a:latin typeface="Corbel (Body)"/>
                <a:ea typeface="Calibri" panose="020F0502020204030204" pitchFamily="34" charset="0"/>
                <a:cs typeface="Arial" panose="020B0604020202020204" pitchFamily="34" charset="0"/>
              </a:rPr>
              <a:t>1.Third-Party Certificates for Client Security HTTP Basic Authentication through Accounts</a:t>
            </a:r>
            <a:endParaRPr lang="it-IT" sz="1800" dirty="0">
              <a:effectLst/>
              <a:latin typeface="Corbel (Body)"/>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effectLst/>
                <a:latin typeface="Corbel (Body)"/>
                <a:ea typeface="Calibri" panose="020F0502020204030204" pitchFamily="34" charset="0"/>
                <a:cs typeface="Arial" panose="020B0604020202020204" pitchFamily="34" charset="0"/>
              </a:rPr>
              <a:t>2.Authentication through HTTP Digest.</a:t>
            </a:r>
            <a:endParaRPr lang="it-IT" sz="1800" dirty="0">
              <a:effectLst/>
              <a:latin typeface="Corbel (Body)"/>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effectLst/>
                <a:latin typeface="Corbel (Body)"/>
                <a:ea typeface="Calibri" panose="020F0502020204030204" pitchFamily="34" charset="0"/>
                <a:cs typeface="Arial" panose="020B0604020202020204" pitchFamily="34" charset="0"/>
              </a:rPr>
              <a:t>3.Authentication Using an API Key....</a:t>
            </a:r>
            <a:endParaRPr lang="it-IT" sz="1800" dirty="0">
              <a:effectLst/>
              <a:latin typeface="Corbel (Body)"/>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Corbel (Body)"/>
                <a:ea typeface="Calibri" panose="020F0502020204030204" pitchFamily="34" charset="0"/>
                <a:cs typeface="Arial" panose="020B0604020202020204" pitchFamily="34" charset="0"/>
              </a:rPr>
              <a:t>4</a:t>
            </a:r>
            <a:r>
              <a:rPr lang="en-IN" sz="1800" dirty="0">
                <a:effectLst/>
                <a:latin typeface="Corbel (Body)"/>
                <a:ea typeface="Calibri" panose="020F0502020204030204" pitchFamily="34" charset="0"/>
                <a:cs typeface="Arial" panose="020B0604020202020204" pitchFamily="34" charset="0"/>
              </a:rPr>
              <a:t>.Using a Java Web Token for Authentication (JWT).</a:t>
            </a:r>
            <a:endParaRPr lang="it-IT" sz="1800" dirty="0">
              <a:effectLst/>
              <a:latin typeface="Corbel (Body)"/>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Corbel (Body)"/>
                <a:ea typeface="Calibri" panose="020F0502020204030204" pitchFamily="34" charset="0"/>
                <a:cs typeface="Arial" panose="020B0604020202020204" pitchFamily="34" charset="0"/>
              </a:rPr>
              <a:t>5</a:t>
            </a:r>
            <a:r>
              <a:rPr lang="en-IN" sz="1800" dirty="0">
                <a:effectLst/>
                <a:latin typeface="Corbel (Body)"/>
                <a:ea typeface="Calibri" panose="020F0502020204030204" pitchFamily="34" charset="0"/>
                <a:cs typeface="Arial" panose="020B0604020202020204" pitchFamily="34" charset="0"/>
              </a:rPr>
              <a:t>.Authentication with </a:t>
            </a:r>
            <a:r>
              <a:rPr lang="en-IN" sz="1800" dirty="0" err="1">
                <a:effectLst/>
                <a:latin typeface="Corbel (Body)"/>
                <a:ea typeface="Calibri" panose="020F0502020204030204" pitchFamily="34" charset="0"/>
                <a:cs typeface="Arial" panose="020B0604020202020204" pitchFamily="34" charset="0"/>
              </a:rPr>
              <a:t>oAuth</a:t>
            </a:r>
            <a:endParaRPr lang="it-IT" sz="1800" dirty="0">
              <a:effectLst/>
              <a:latin typeface="Corbel (Body)"/>
              <a:ea typeface="Calibri" panose="020F0502020204030204" pitchFamily="34" charset="0"/>
              <a:cs typeface="Arial" panose="020B0604020202020204" pitchFamily="34" charset="0"/>
            </a:endParaRPr>
          </a:p>
          <a:p>
            <a:pPr marL="0" indent="0" algn="just">
              <a:buNone/>
            </a:pPr>
            <a:r>
              <a:rPr lang="en-IN" sz="1800" dirty="0">
                <a:effectLst/>
                <a:latin typeface="Corbel (Body)"/>
                <a:ea typeface="Calibri" panose="020F0502020204030204" pitchFamily="34" charset="0"/>
                <a:cs typeface="Arial" panose="020B0604020202020204" pitchFamily="34" charset="0"/>
              </a:rPr>
              <a:t>so, looking at the above features I will suggest using REST Authentication method</a:t>
            </a:r>
            <a:endParaRPr lang="it-IT" dirty="0">
              <a:latin typeface="Corbel (Body)"/>
            </a:endParaRPr>
          </a:p>
        </p:txBody>
      </p:sp>
    </p:spTree>
    <p:extLst>
      <p:ext uri="{BB962C8B-B14F-4D97-AF65-F5344CB8AC3E}">
        <p14:creationId xmlns:p14="http://schemas.microsoft.com/office/powerpoint/2010/main" val="333778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D7E0-5608-73D5-46EC-B2A64E2D29E7}"/>
              </a:ext>
            </a:extLst>
          </p:cNvPr>
          <p:cNvSpPr>
            <a:spLocks noGrp="1"/>
          </p:cNvSpPr>
          <p:nvPr>
            <p:ph type="title"/>
          </p:nvPr>
        </p:nvSpPr>
        <p:spPr/>
        <p:txBody>
          <a:bodyPr>
            <a:noAutofit/>
          </a:bodyPr>
          <a:lstStyle/>
          <a:p>
            <a:pPr algn="l"/>
            <a:r>
              <a:rPr lang="en-IN" sz="3200" dirty="0">
                <a:effectLst/>
                <a:latin typeface="Corbel (Headings)"/>
                <a:ea typeface="Calibri" panose="020F0502020204030204" pitchFamily="34" charset="0"/>
                <a:cs typeface="Arial" panose="020B0604020202020204" pitchFamily="34" charset="0"/>
              </a:rPr>
              <a:t>6) What data interchange format should we use while transferring data between locations?</a:t>
            </a:r>
            <a:br>
              <a:rPr lang="it-IT" sz="3200" dirty="0">
                <a:effectLst/>
                <a:latin typeface="Corbel (Headings)"/>
                <a:ea typeface="Calibri" panose="020F0502020204030204" pitchFamily="34" charset="0"/>
                <a:cs typeface="Arial" panose="020B0604020202020204" pitchFamily="34" charset="0"/>
              </a:rPr>
            </a:br>
            <a:endParaRPr lang="it-IT" sz="3200" dirty="0">
              <a:latin typeface="Corbel (Headings)"/>
            </a:endParaRPr>
          </a:p>
        </p:txBody>
      </p:sp>
      <p:sp>
        <p:nvSpPr>
          <p:cNvPr id="3" name="Content Placeholder 2">
            <a:extLst>
              <a:ext uri="{FF2B5EF4-FFF2-40B4-BE49-F238E27FC236}">
                <a16:creationId xmlns:a16="http://schemas.microsoft.com/office/drawing/2014/main" id="{A083B62C-99B6-4A04-AFEC-ABFEECC8A773}"/>
              </a:ext>
            </a:extLst>
          </p:cNvPr>
          <p:cNvSpPr>
            <a:spLocks noGrp="1"/>
          </p:cNvSpPr>
          <p:nvPr>
            <p:ph idx="1"/>
          </p:nvPr>
        </p:nvSpPr>
        <p:spPr>
          <a:xfrm>
            <a:off x="1961388" y="1895061"/>
            <a:ext cx="10018713" cy="4638261"/>
          </a:xfrm>
        </p:spPr>
        <p:txBody>
          <a:bodyPr/>
          <a:lstStyle/>
          <a:p>
            <a:pPr marL="228600">
              <a:lnSpc>
                <a:spcPct val="107000"/>
              </a:lnSpc>
              <a:spcAft>
                <a:spcPts val="800"/>
              </a:spcAft>
            </a:pPr>
            <a:r>
              <a:rPr lang="en-IN" sz="2000" dirty="0">
                <a:effectLst/>
                <a:latin typeface="Corbel (Body)"/>
                <a:ea typeface="Calibri" panose="020F0502020204030204" pitchFamily="34" charset="0"/>
                <a:cs typeface="Arial" panose="020B0604020202020204" pitchFamily="34" charset="0"/>
              </a:rPr>
              <a:t>JavaScript Object Notation, or JSON, as we all know, is a well-known, lightweight data-   interchange format that is readily readable/writable. Machines can also easily parse and produce it. JSON is built on data objects that are made up of attribute-value pairs and array data types. </a:t>
            </a:r>
            <a:endParaRPr lang="en-IN" sz="2000" dirty="0">
              <a:latin typeface="Corbel (Body)"/>
              <a:ea typeface="Calibri" panose="020F0502020204030204" pitchFamily="34" charset="0"/>
              <a:cs typeface="Arial" panose="020B0604020202020204" pitchFamily="34" charset="0"/>
            </a:endParaRPr>
          </a:p>
          <a:p>
            <a:pPr marL="228600">
              <a:lnSpc>
                <a:spcPct val="107000"/>
              </a:lnSpc>
              <a:spcAft>
                <a:spcPts val="800"/>
              </a:spcAft>
            </a:pPr>
            <a:r>
              <a:rPr lang="en-IN" sz="2000" dirty="0">
                <a:effectLst/>
                <a:latin typeface="Corbel (Body)"/>
                <a:ea typeface="Calibri" panose="020F0502020204030204" pitchFamily="34" charset="0"/>
                <a:cs typeface="Arial" panose="020B0604020202020204" pitchFamily="34" charset="0"/>
              </a:rPr>
              <a:t>It is commonly used for</a:t>
            </a:r>
            <a:r>
              <a:rPr lang="it-IT" sz="2000" dirty="0">
                <a:latin typeface="Corbel (Body)"/>
                <a:ea typeface="Calibri" panose="020F0502020204030204" pitchFamily="34" charset="0"/>
                <a:cs typeface="Arial" panose="020B0604020202020204" pitchFamily="34" charset="0"/>
              </a:rPr>
              <a:t> </a:t>
            </a:r>
            <a:r>
              <a:rPr lang="en-IN" sz="2000" dirty="0">
                <a:effectLst/>
                <a:latin typeface="Corbel (Body)"/>
                <a:ea typeface="Calibri" panose="020F0502020204030204" pitchFamily="34" charset="0"/>
                <a:cs typeface="Arial" panose="020B0604020202020204" pitchFamily="34" charset="0"/>
              </a:rPr>
              <a:t>asynchronous browser-server communication, including as a substitute for XML in certain AJAX asynchronous data retrieval examples single page application.</a:t>
            </a:r>
            <a:endParaRPr lang="it-IT" sz="2000" dirty="0">
              <a:effectLst/>
              <a:latin typeface="Corbel (Body)"/>
              <a:ea typeface="Calibri" panose="020F0502020204030204" pitchFamily="34" charset="0"/>
              <a:cs typeface="Arial" panose="020B0604020202020204" pitchFamily="34" charset="0"/>
            </a:endParaRPr>
          </a:p>
          <a:p>
            <a:endParaRPr lang="it-IT" dirty="0">
              <a:latin typeface="Corbel (Body)"/>
            </a:endParaRPr>
          </a:p>
        </p:txBody>
      </p:sp>
    </p:spTree>
    <p:extLst>
      <p:ext uri="{BB962C8B-B14F-4D97-AF65-F5344CB8AC3E}">
        <p14:creationId xmlns:p14="http://schemas.microsoft.com/office/powerpoint/2010/main" val="425631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C14C-7FB0-F922-5035-BCDB81DC5C44}"/>
              </a:ext>
            </a:extLst>
          </p:cNvPr>
          <p:cNvSpPr>
            <a:spLocks noGrp="1"/>
          </p:cNvSpPr>
          <p:nvPr>
            <p:ph type="title"/>
          </p:nvPr>
        </p:nvSpPr>
        <p:spPr>
          <a:xfrm>
            <a:off x="2173287" y="190500"/>
            <a:ext cx="10018713" cy="1752599"/>
          </a:xfrm>
        </p:spPr>
        <p:txBody>
          <a:bodyPr>
            <a:normAutofit/>
          </a:bodyPr>
          <a:lstStyle/>
          <a:p>
            <a:pPr algn="l"/>
            <a:r>
              <a:rPr lang="en-IN" sz="3200" dirty="0">
                <a:effectLst/>
                <a:latin typeface="Corbel (Headings)"/>
                <a:ea typeface="Calibri" panose="020F0502020204030204" pitchFamily="34" charset="0"/>
                <a:cs typeface="Arial" panose="020B0604020202020204" pitchFamily="34" charset="0"/>
              </a:rPr>
              <a:t>7) How should we store our data in our many locations?</a:t>
            </a:r>
            <a:br>
              <a:rPr lang="it-IT" sz="3200" dirty="0">
                <a:effectLst/>
                <a:latin typeface="Calibri Light (Headings)"/>
                <a:ea typeface="Calibri" panose="020F0502020204030204" pitchFamily="34" charset="0"/>
                <a:cs typeface="Arial" panose="020B0604020202020204" pitchFamily="34" charset="0"/>
              </a:rPr>
            </a:br>
            <a:endParaRPr lang="it-IT" sz="3200" dirty="0">
              <a:latin typeface="Calibri Light (Headings)"/>
            </a:endParaRPr>
          </a:p>
        </p:txBody>
      </p:sp>
      <p:sp>
        <p:nvSpPr>
          <p:cNvPr id="3" name="Content Placeholder 2">
            <a:extLst>
              <a:ext uri="{FF2B5EF4-FFF2-40B4-BE49-F238E27FC236}">
                <a16:creationId xmlns:a16="http://schemas.microsoft.com/office/drawing/2014/main" id="{28922499-DBDD-0A97-B6B8-7BF3B0500DAF}"/>
              </a:ext>
            </a:extLst>
          </p:cNvPr>
          <p:cNvSpPr>
            <a:spLocks noGrp="1"/>
          </p:cNvSpPr>
          <p:nvPr>
            <p:ph idx="1"/>
          </p:nvPr>
        </p:nvSpPr>
        <p:spPr>
          <a:xfrm>
            <a:off x="1948137" y="1444487"/>
            <a:ext cx="10018713" cy="4929809"/>
          </a:xfrm>
        </p:spPr>
        <p:txBody>
          <a:bodyPr/>
          <a:lstStyle/>
          <a:p>
            <a:pPr algn="just">
              <a:lnSpc>
                <a:spcPct val="150000"/>
              </a:lnSpc>
            </a:pPr>
            <a:r>
              <a:rPr lang="en-IN" sz="2000" dirty="0">
                <a:effectLst/>
                <a:latin typeface="Corbel (Body)"/>
                <a:ea typeface="Calibri" panose="020F0502020204030204" pitchFamily="34" charset="0"/>
                <a:cs typeface="Arial" panose="020B0604020202020204" pitchFamily="34" charset="0"/>
              </a:rPr>
              <a:t>- I went to the websites listed in the links, which were hosting.com, box.net, mydocsonline.com, and mozy.com. It provides a 15-day trial period, which means we may utilise some of the main features for 15 days and then pay if we want to continue using those resources. It will allow numerous users with various passwords to access your storage space because once we purchase and use it, we will be the admin and will be able to create multiple users and assign them passwords to view our data. It is quite safe to keep any of your company and employee data</a:t>
            </a:r>
            <a:endParaRPr lang="it-IT" sz="2000" dirty="0">
              <a:effectLst/>
              <a:latin typeface="Corbel (Body)"/>
              <a:ea typeface="Calibri" panose="020F0502020204030204" pitchFamily="34" charset="0"/>
              <a:cs typeface="Arial" panose="020B0604020202020204" pitchFamily="34" charset="0"/>
            </a:endParaRPr>
          </a:p>
          <a:p>
            <a:pPr marL="0" indent="0" algn="just">
              <a:buNone/>
            </a:pPr>
            <a:endParaRPr lang="it-IT" dirty="0">
              <a:latin typeface="Corbel (Body)"/>
            </a:endParaRPr>
          </a:p>
        </p:txBody>
      </p:sp>
    </p:spTree>
    <p:extLst>
      <p:ext uri="{BB962C8B-B14F-4D97-AF65-F5344CB8AC3E}">
        <p14:creationId xmlns:p14="http://schemas.microsoft.com/office/powerpoint/2010/main" val="56318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3C12-4D5E-A69C-1154-08A9ADF8F10F}"/>
              </a:ext>
            </a:extLst>
          </p:cNvPr>
          <p:cNvSpPr>
            <a:spLocks noGrp="1"/>
          </p:cNvSpPr>
          <p:nvPr>
            <p:ph type="title"/>
          </p:nvPr>
        </p:nvSpPr>
        <p:spPr>
          <a:xfrm>
            <a:off x="2173287" y="190500"/>
            <a:ext cx="10018713" cy="1752599"/>
          </a:xfrm>
        </p:spPr>
        <p:txBody>
          <a:bodyPr>
            <a:noAutofit/>
          </a:bodyPr>
          <a:lstStyle/>
          <a:p>
            <a:pPr algn="l"/>
            <a:r>
              <a:rPr lang="en-IN" sz="3200" dirty="0">
                <a:effectLst/>
                <a:latin typeface="Corbel (Headings)"/>
                <a:ea typeface="Calibri" panose="020F0502020204030204" pitchFamily="34" charset="0"/>
                <a:cs typeface="Arial" panose="020B0604020202020204" pitchFamily="34" charset="0"/>
              </a:rPr>
              <a:t>8) What are the ethical concerns related to the transmission of personal data?</a:t>
            </a:r>
            <a:br>
              <a:rPr lang="it-IT" sz="3200" dirty="0">
                <a:effectLst/>
                <a:latin typeface="Calibri Light (Headings)"/>
                <a:ea typeface="Calibri" panose="020F0502020204030204" pitchFamily="34" charset="0"/>
                <a:cs typeface="Arial" panose="020B0604020202020204" pitchFamily="34" charset="0"/>
              </a:rPr>
            </a:br>
            <a:endParaRPr lang="it-IT" sz="3200" dirty="0">
              <a:latin typeface="Calibri Light (Headings)"/>
            </a:endParaRPr>
          </a:p>
        </p:txBody>
      </p:sp>
      <p:sp>
        <p:nvSpPr>
          <p:cNvPr id="3" name="Content Placeholder 2">
            <a:extLst>
              <a:ext uri="{FF2B5EF4-FFF2-40B4-BE49-F238E27FC236}">
                <a16:creationId xmlns:a16="http://schemas.microsoft.com/office/drawing/2014/main" id="{055BAA5D-7102-23BC-DF81-99D4AF74137C}"/>
              </a:ext>
            </a:extLst>
          </p:cNvPr>
          <p:cNvSpPr>
            <a:spLocks noGrp="1"/>
          </p:cNvSpPr>
          <p:nvPr>
            <p:ph idx="1"/>
          </p:nvPr>
        </p:nvSpPr>
        <p:spPr>
          <a:xfrm>
            <a:off x="1813983" y="840644"/>
            <a:ext cx="10018713" cy="5475750"/>
          </a:xfrm>
        </p:spPr>
        <p:txBody>
          <a:bodyPr>
            <a:normAutofit/>
          </a:bodyPr>
          <a:lstStyle/>
          <a:p>
            <a:pPr marL="0" indent="0">
              <a:buNone/>
            </a:pPr>
            <a:r>
              <a:rPr lang="en-US" sz="1800" dirty="0">
                <a:latin typeface="Corbel (Body)"/>
              </a:rPr>
              <a:t>The following are ethical considerations around the transfer of personal data:</a:t>
            </a:r>
          </a:p>
          <a:p>
            <a:r>
              <a:rPr lang="en-US" sz="1800" dirty="0">
                <a:latin typeface="Corbel (Body)"/>
              </a:rPr>
              <a:t>DATA SECURITY: Protecting and keeping your (digital) data safe against attack, unintentional deletion, security breaches, and everything else that might happen to it.</a:t>
            </a:r>
          </a:p>
          <a:p>
            <a:r>
              <a:rPr lang="en-US" sz="1800" dirty="0">
                <a:latin typeface="Corbel (Body)"/>
              </a:rPr>
              <a:t>DATA PROTECTION: Information systems cannot execute their jobs unless their data is correct and full. As a result, data loss or corruption pose a significant risk.</a:t>
            </a:r>
          </a:p>
          <a:p>
            <a:r>
              <a:rPr lang="en-US" sz="1800" dirty="0">
                <a:latin typeface="Corbel (Body)"/>
              </a:rPr>
              <a:t>DATA/INFORMATION PRIVACY: Privacy issues arise whenever personally identifiable information or other sensitive information is gathered, kept, utilized, and eventually destroyed or erased - whether in digital or non-digital form. Improper or non-existent disclosure control might be the source of privacy concerns.</a:t>
            </a:r>
            <a:endParaRPr lang="it-IT" sz="1800" dirty="0">
              <a:latin typeface="Corbel (Body)"/>
            </a:endParaRPr>
          </a:p>
        </p:txBody>
      </p:sp>
    </p:spTree>
    <p:extLst>
      <p:ext uri="{BB962C8B-B14F-4D97-AF65-F5344CB8AC3E}">
        <p14:creationId xmlns:p14="http://schemas.microsoft.com/office/powerpoint/2010/main" val="331875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6" name="Rectangle 5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5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6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8F4DFA5-6A33-1611-2164-F7D494C2CBE0}"/>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a:t>Thank You</a:t>
            </a:r>
          </a:p>
        </p:txBody>
      </p:sp>
    </p:spTree>
    <p:extLst>
      <p:ext uri="{BB962C8B-B14F-4D97-AF65-F5344CB8AC3E}">
        <p14:creationId xmlns:p14="http://schemas.microsoft.com/office/powerpoint/2010/main" val="4069769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F8DF-BF79-C8FA-DDA7-F4DB43D70487}"/>
              </a:ext>
            </a:extLst>
          </p:cNvPr>
          <p:cNvSpPr>
            <a:spLocks noGrp="1"/>
          </p:cNvSpPr>
          <p:nvPr>
            <p:ph type="title"/>
          </p:nvPr>
        </p:nvSpPr>
        <p:spPr>
          <a:xfrm>
            <a:off x="1484311" y="685800"/>
            <a:ext cx="10018713" cy="598055"/>
          </a:xfrm>
        </p:spPr>
        <p:txBody>
          <a:bodyPr>
            <a:normAutofit fontScale="90000"/>
          </a:bodyPr>
          <a:lstStyle/>
          <a:p>
            <a:r>
              <a:rPr lang="en-CA" dirty="0"/>
              <a:t>PROJECT SUMMARY</a:t>
            </a:r>
          </a:p>
        </p:txBody>
      </p:sp>
      <p:sp>
        <p:nvSpPr>
          <p:cNvPr id="3" name="Content Placeholder 2">
            <a:extLst>
              <a:ext uri="{FF2B5EF4-FFF2-40B4-BE49-F238E27FC236}">
                <a16:creationId xmlns:a16="http://schemas.microsoft.com/office/drawing/2014/main" id="{D16E7AB1-BDBB-F411-2B96-92977B5919B3}"/>
              </a:ext>
            </a:extLst>
          </p:cNvPr>
          <p:cNvSpPr>
            <a:spLocks noGrp="1"/>
          </p:cNvSpPr>
          <p:nvPr>
            <p:ph idx="1"/>
          </p:nvPr>
        </p:nvSpPr>
        <p:spPr>
          <a:xfrm>
            <a:off x="1484310" y="1366983"/>
            <a:ext cx="10018713" cy="4424218"/>
          </a:xfrm>
        </p:spPr>
        <p:txBody>
          <a:bodyPr/>
          <a:lstStyle/>
          <a:p>
            <a:pPr algn="l"/>
            <a:r>
              <a:rPr lang="en-US" b="0" i="0" dirty="0">
                <a:solidFill>
                  <a:srgbClr val="171717"/>
                </a:solidFill>
                <a:effectLst/>
                <a:latin typeface="Segoe UI" panose="020B0502040204020203" pitchFamily="34" charset="0"/>
              </a:rPr>
              <a:t>In the execution phase, we have created an ASP.NET Core web app with user data protected by authorization. It displays a list of contacts that authenticated (registered) users have created. There are three security groups:</a:t>
            </a:r>
          </a:p>
          <a:p>
            <a:pPr algn="l">
              <a:buFont typeface="Arial" panose="020B0604020202020204" pitchFamily="34" charset="0"/>
              <a:buChar char="•"/>
            </a:pPr>
            <a:r>
              <a:rPr lang="en-US" b="1" i="0" dirty="0">
                <a:solidFill>
                  <a:srgbClr val="171717"/>
                </a:solidFill>
                <a:effectLst/>
                <a:latin typeface="Segoe UI" panose="020B0502040204020203" pitchFamily="34" charset="0"/>
              </a:rPr>
              <a:t>Registered users</a:t>
            </a:r>
            <a:r>
              <a:rPr lang="en-US" b="0" i="0" dirty="0">
                <a:solidFill>
                  <a:srgbClr val="171717"/>
                </a:solidFill>
                <a:effectLst/>
                <a:latin typeface="Segoe UI" panose="020B0502040204020203" pitchFamily="34" charset="0"/>
              </a:rPr>
              <a:t> can view all the approved data and can edit/delete their own data.</a:t>
            </a:r>
          </a:p>
          <a:p>
            <a:pPr algn="l">
              <a:buFont typeface="Arial" panose="020B0604020202020204" pitchFamily="34" charset="0"/>
              <a:buChar char="•"/>
            </a:pPr>
            <a:r>
              <a:rPr lang="en-US" b="1" i="0" dirty="0">
                <a:solidFill>
                  <a:srgbClr val="171717"/>
                </a:solidFill>
                <a:effectLst/>
                <a:latin typeface="Segoe UI" panose="020B0502040204020203" pitchFamily="34" charset="0"/>
              </a:rPr>
              <a:t>Managers</a:t>
            </a:r>
            <a:r>
              <a:rPr lang="en-US" b="0" i="0" dirty="0">
                <a:solidFill>
                  <a:srgbClr val="171717"/>
                </a:solidFill>
                <a:effectLst/>
                <a:latin typeface="Segoe UI" panose="020B0502040204020203" pitchFamily="34" charset="0"/>
              </a:rPr>
              <a:t> can approve or reject contact data. Only approved contacts are visible to users.</a:t>
            </a:r>
          </a:p>
          <a:p>
            <a:pPr algn="l">
              <a:buFont typeface="Arial" panose="020B0604020202020204" pitchFamily="34" charset="0"/>
              <a:buChar char="•"/>
            </a:pPr>
            <a:r>
              <a:rPr lang="en-US" b="1" i="0" dirty="0">
                <a:solidFill>
                  <a:srgbClr val="171717"/>
                </a:solidFill>
                <a:effectLst/>
                <a:latin typeface="Segoe UI" panose="020B0502040204020203" pitchFamily="34" charset="0"/>
              </a:rPr>
              <a:t>Administrators</a:t>
            </a:r>
            <a:r>
              <a:rPr lang="en-US" b="0" i="0" dirty="0">
                <a:solidFill>
                  <a:srgbClr val="171717"/>
                </a:solidFill>
                <a:effectLst/>
                <a:latin typeface="Segoe UI" panose="020B0502040204020203" pitchFamily="34" charset="0"/>
              </a:rPr>
              <a:t> can approve/reject and edit/delete any data.</a:t>
            </a:r>
          </a:p>
          <a:p>
            <a:endParaRPr lang="en-CA" dirty="0"/>
          </a:p>
        </p:txBody>
      </p:sp>
    </p:spTree>
    <p:extLst>
      <p:ext uri="{BB962C8B-B14F-4D97-AF65-F5344CB8AC3E}">
        <p14:creationId xmlns:p14="http://schemas.microsoft.com/office/powerpoint/2010/main" val="15634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238D23C9-BECF-84D7-D61B-2EBC182153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947" y="1295401"/>
            <a:ext cx="5913185" cy="3147061"/>
          </a:xfrm>
        </p:spPr>
      </p:pic>
      <p:pic>
        <p:nvPicPr>
          <p:cNvPr id="7" name="Picture 6" descr="Graphical user interface, text, application, email&#10;&#10;Description automatically generated">
            <a:extLst>
              <a:ext uri="{FF2B5EF4-FFF2-40B4-BE49-F238E27FC236}">
                <a16:creationId xmlns:a16="http://schemas.microsoft.com/office/drawing/2014/main" id="{2A51175E-1F10-F34C-C553-0E9A130A0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020" y="2758355"/>
            <a:ext cx="7418950" cy="3948446"/>
          </a:xfrm>
          <a:prstGeom prst="rect">
            <a:avLst/>
          </a:prstGeom>
        </p:spPr>
      </p:pic>
      <p:sp>
        <p:nvSpPr>
          <p:cNvPr id="8" name="Title 1">
            <a:extLst>
              <a:ext uri="{FF2B5EF4-FFF2-40B4-BE49-F238E27FC236}">
                <a16:creationId xmlns:a16="http://schemas.microsoft.com/office/drawing/2014/main" id="{C27A5CD7-28E1-08D7-E6AA-A6F913DCF763}"/>
              </a:ext>
            </a:extLst>
          </p:cNvPr>
          <p:cNvSpPr>
            <a:spLocks noGrp="1"/>
          </p:cNvSpPr>
          <p:nvPr>
            <p:ph type="title"/>
          </p:nvPr>
        </p:nvSpPr>
        <p:spPr>
          <a:xfrm>
            <a:off x="1475075" y="520125"/>
            <a:ext cx="10018713" cy="1004502"/>
          </a:xfrm>
        </p:spPr>
        <p:txBody>
          <a:bodyPr>
            <a:normAutofit fontScale="90000"/>
          </a:bodyPr>
          <a:lstStyle/>
          <a:p>
            <a:r>
              <a:rPr lang="en-CA" dirty="0"/>
              <a:t>PART-1  DEMONSTRATION</a:t>
            </a:r>
            <a:br>
              <a:rPr lang="en-CA" dirty="0"/>
            </a:br>
            <a:r>
              <a:rPr lang="en-CA" dirty="0"/>
              <a:t>ADMIN LOGIN</a:t>
            </a:r>
            <a:br>
              <a:rPr lang="en-CA" dirty="0"/>
            </a:br>
            <a:endParaRPr lang="en-CA" dirty="0"/>
          </a:p>
        </p:txBody>
      </p:sp>
    </p:spTree>
    <p:extLst>
      <p:ext uri="{BB962C8B-B14F-4D97-AF65-F5344CB8AC3E}">
        <p14:creationId xmlns:p14="http://schemas.microsoft.com/office/powerpoint/2010/main" val="265605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2A26-7DE0-9BE7-D9CF-CD1DFA7BF739}"/>
              </a:ext>
            </a:extLst>
          </p:cNvPr>
          <p:cNvSpPr>
            <a:spLocks noGrp="1"/>
          </p:cNvSpPr>
          <p:nvPr>
            <p:ph type="title"/>
          </p:nvPr>
        </p:nvSpPr>
        <p:spPr>
          <a:xfrm>
            <a:off x="1484311" y="685801"/>
            <a:ext cx="10018713" cy="1225296"/>
          </a:xfrm>
        </p:spPr>
        <p:txBody>
          <a:bodyPr/>
          <a:lstStyle/>
          <a:p>
            <a:r>
              <a:rPr lang="en-CA" dirty="0"/>
              <a:t>MANAGER LOGIN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4D914CA-C15F-3CA6-5D34-16227C66D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702" y="1865154"/>
            <a:ext cx="5884886" cy="3127692"/>
          </a:xfrm>
        </p:spPr>
      </p:pic>
      <p:pic>
        <p:nvPicPr>
          <p:cNvPr id="7" name="Picture 6" descr="Graphical user interface, text, application, email&#10;&#10;Description automatically generated">
            <a:extLst>
              <a:ext uri="{FF2B5EF4-FFF2-40B4-BE49-F238E27FC236}">
                <a16:creationId xmlns:a16="http://schemas.microsoft.com/office/drawing/2014/main" id="{20AF3F54-2FEB-AD36-5451-E9F6FB780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30" y="3326617"/>
            <a:ext cx="6063868" cy="3240573"/>
          </a:xfrm>
          <a:prstGeom prst="rect">
            <a:avLst/>
          </a:prstGeom>
        </p:spPr>
      </p:pic>
    </p:spTree>
    <p:extLst>
      <p:ext uri="{BB962C8B-B14F-4D97-AF65-F5344CB8AC3E}">
        <p14:creationId xmlns:p14="http://schemas.microsoft.com/office/powerpoint/2010/main" val="24237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A4452803-0448-8630-D374-E5BD3CC55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377" y="-1"/>
            <a:ext cx="8681371" cy="2827607"/>
          </a:xfrm>
        </p:spPr>
      </p:pic>
      <p:pic>
        <p:nvPicPr>
          <p:cNvPr id="3" name="Picture 2" descr="A screenshot of a computer&#10;&#10;Description automatically generated">
            <a:extLst>
              <a:ext uri="{FF2B5EF4-FFF2-40B4-BE49-F238E27FC236}">
                <a16:creationId xmlns:a16="http://schemas.microsoft.com/office/drawing/2014/main" id="{D295A50C-6728-B7F1-2979-FC32DB003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289" y="2827607"/>
            <a:ext cx="8862646" cy="3604208"/>
          </a:xfrm>
          <a:prstGeom prst="rect">
            <a:avLst/>
          </a:prstGeom>
        </p:spPr>
      </p:pic>
    </p:spTree>
    <p:extLst>
      <p:ext uri="{BB962C8B-B14F-4D97-AF65-F5344CB8AC3E}">
        <p14:creationId xmlns:p14="http://schemas.microsoft.com/office/powerpoint/2010/main" val="222355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BB47B38E-79F6-7481-F31F-2548F43D88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574" y="1468627"/>
            <a:ext cx="9458231" cy="5033773"/>
          </a:xfrm>
        </p:spPr>
      </p:pic>
      <p:sp>
        <p:nvSpPr>
          <p:cNvPr id="6" name="Title 1">
            <a:extLst>
              <a:ext uri="{FF2B5EF4-FFF2-40B4-BE49-F238E27FC236}">
                <a16:creationId xmlns:a16="http://schemas.microsoft.com/office/drawing/2014/main" id="{E3B00C1C-69E0-6E5F-562C-78E9542A59D2}"/>
              </a:ext>
            </a:extLst>
          </p:cNvPr>
          <p:cNvSpPr>
            <a:spLocks noGrp="1"/>
          </p:cNvSpPr>
          <p:nvPr>
            <p:ph type="title"/>
          </p:nvPr>
        </p:nvSpPr>
        <p:spPr>
          <a:xfrm>
            <a:off x="1493547" y="355600"/>
            <a:ext cx="10018713" cy="1225296"/>
          </a:xfrm>
        </p:spPr>
        <p:txBody>
          <a:bodyPr/>
          <a:lstStyle/>
          <a:p>
            <a:r>
              <a:rPr lang="en-CA" dirty="0"/>
              <a:t>ADMIN LOGIN</a:t>
            </a:r>
          </a:p>
        </p:txBody>
      </p:sp>
    </p:spTree>
    <p:extLst>
      <p:ext uri="{BB962C8B-B14F-4D97-AF65-F5344CB8AC3E}">
        <p14:creationId xmlns:p14="http://schemas.microsoft.com/office/powerpoint/2010/main" val="149088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78BA-5E2E-5613-FC34-F6FE4B0AB1AA}"/>
              </a:ext>
            </a:extLst>
          </p:cNvPr>
          <p:cNvSpPr>
            <a:spLocks noGrp="1"/>
          </p:cNvSpPr>
          <p:nvPr>
            <p:ph type="title"/>
          </p:nvPr>
        </p:nvSpPr>
        <p:spPr>
          <a:xfrm>
            <a:off x="1484311" y="685801"/>
            <a:ext cx="9137507" cy="985982"/>
          </a:xfrm>
        </p:spPr>
        <p:txBody>
          <a:bodyPr/>
          <a:lstStyle/>
          <a:p>
            <a:r>
              <a:rPr lang="en-CA" dirty="0"/>
              <a:t>USER LOGIN</a:t>
            </a:r>
          </a:p>
        </p:txBody>
      </p:sp>
      <p:pic>
        <p:nvPicPr>
          <p:cNvPr id="5" name="Content Placeholder 4" descr="Graphical user interface&#10;&#10;Description automatically generated">
            <a:extLst>
              <a:ext uri="{FF2B5EF4-FFF2-40B4-BE49-F238E27FC236}">
                <a16:creationId xmlns:a16="http://schemas.microsoft.com/office/drawing/2014/main" id="{6BF67439-02ED-AE62-D35C-D45B401F4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564" y="1690109"/>
            <a:ext cx="8920590" cy="4326981"/>
          </a:xfrm>
        </p:spPr>
      </p:pic>
    </p:spTree>
    <p:extLst>
      <p:ext uri="{BB962C8B-B14F-4D97-AF65-F5344CB8AC3E}">
        <p14:creationId xmlns:p14="http://schemas.microsoft.com/office/powerpoint/2010/main" val="2689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1F51-23C6-574D-2140-197AC9521BD0}"/>
              </a:ext>
            </a:extLst>
          </p:cNvPr>
          <p:cNvSpPr>
            <a:spLocks noGrp="1"/>
          </p:cNvSpPr>
          <p:nvPr>
            <p:ph type="ctrTitle"/>
          </p:nvPr>
        </p:nvSpPr>
        <p:spPr>
          <a:xfrm>
            <a:off x="3048000" y="0"/>
            <a:ext cx="9144000" cy="2290763"/>
          </a:xfrm>
        </p:spPr>
        <p:txBody>
          <a:bodyPr>
            <a:normAutofit/>
          </a:bodyPr>
          <a:lstStyle/>
          <a:p>
            <a:pPr algn="l"/>
            <a:r>
              <a:rPr lang="en-US" sz="3200" i="1" dirty="0">
                <a:effectLst/>
              </a:rPr>
              <a:t>1) How can we transfer personal data securely within their</a:t>
            </a:r>
            <a:r>
              <a:rPr lang="en-US" sz="3200" i="1" dirty="0"/>
              <a:t> </a:t>
            </a:r>
            <a:r>
              <a:rPr lang="en-US" sz="3200" i="1" dirty="0">
                <a:effectLst/>
              </a:rPr>
              <a:t>network?</a:t>
            </a:r>
            <a:br>
              <a:rPr lang="en-US" sz="3200" i="1" dirty="0">
                <a:effectLst/>
              </a:rPr>
            </a:br>
            <a:endParaRPr lang="it-IT" sz="3200" dirty="0"/>
          </a:p>
        </p:txBody>
      </p:sp>
      <p:sp>
        <p:nvSpPr>
          <p:cNvPr id="3" name="Subtitle 2">
            <a:extLst>
              <a:ext uri="{FF2B5EF4-FFF2-40B4-BE49-F238E27FC236}">
                <a16:creationId xmlns:a16="http://schemas.microsoft.com/office/drawing/2014/main" id="{EA867CAB-E366-B7E4-E6AA-350F8CCF8268}"/>
              </a:ext>
            </a:extLst>
          </p:cNvPr>
          <p:cNvSpPr>
            <a:spLocks noGrp="1"/>
          </p:cNvSpPr>
          <p:nvPr>
            <p:ph type="subTitle" idx="1"/>
          </p:nvPr>
        </p:nvSpPr>
        <p:spPr>
          <a:xfrm>
            <a:off x="3839258" y="2290763"/>
            <a:ext cx="8057322" cy="2290762"/>
          </a:xfrm>
        </p:spPr>
        <p:txBody>
          <a:bodyPr>
            <a:normAutofit/>
          </a:bodyPr>
          <a:lstStyle/>
          <a:p>
            <a:pPr marL="342900" indent="-342900" algn="just">
              <a:buFont typeface="Wingdings" panose="05000000000000000000" pitchFamily="2" charset="2"/>
              <a:buChar char="§"/>
            </a:pPr>
            <a:r>
              <a:rPr lang="en-US" sz="2400" dirty="0"/>
              <a:t>W</a:t>
            </a:r>
            <a:r>
              <a:rPr lang="en-US" sz="2400" dirty="0">
                <a:effectLst/>
              </a:rPr>
              <a:t>e use HTTPS, which combines the SSL (secure Socket Layer)/TLS (Transport Layer Security) protocols to create an encrypted connection to an authenticated peer over an insecure network</a:t>
            </a:r>
            <a:r>
              <a:rPr lang="en-US" sz="2000" dirty="0">
                <a:effectLst/>
              </a:rPr>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endParaRPr lang="it-IT" sz="2000" dirty="0"/>
          </a:p>
        </p:txBody>
      </p:sp>
    </p:spTree>
    <p:extLst>
      <p:ext uri="{BB962C8B-B14F-4D97-AF65-F5344CB8AC3E}">
        <p14:creationId xmlns:p14="http://schemas.microsoft.com/office/powerpoint/2010/main" val="286479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9172-6A3B-0271-F491-D8486CCB1430}"/>
              </a:ext>
            </a:extLst>
          </p:cNvPr>
          <p:cNvSpPr>
            <a:spLocks noGrp="1"/>
          </p:cNvSpPr>
          <p:nvPr>
            <p:ph type="ctrTitle"/>
          </p:nvPr>
        </p:nvSpPr>
        <p:spPr>
          <a:xfrm>
            <a:off x="3048000" y="119271"/>
            <a:ext cx="9144000" cy="1391478"/>
          </a:xfrm>
        </p:spPr>
        <p:txBody>
          <a:bodyPr>
            <a:noAutofit/>
          </a:bodyPr>
          <a:lstStyle/>
          <a:p>
            <a:pPr algn="l"/>
            <a:r>
              <a:rPr lang="en-IN" sz="3200" dirty="0">
                <a:effectLst/>
                <a:latin typeface="Corbel (Headings)"/>
                <a:ea typeface="Calibri" panose="020F0502020204030204" pitchFamily="34" charset="0"/>
                <a:cs typeface="Arial" panose="020B0604020202020204" pitchFamily="34" charset="0"/>
              </a:rPr>
              <a:t>2) What security protocol is best for transferring</a:t>
            </a:r>
            <a:br>
              <a:rPr lang="en-IN" sz="3200" dirty="0">
                <a:effectLst/>
                <a:latin typeface="Corbel (Headings)"/>
                <a:ea typeface="Calibri" panose="020F0502020204030204" pitchFamily="34" charset="0"/>
                <a:cs typeface="Arial" panose="020B0604020202020204" pitchFamily="34" charset="0"/>
              </a:rPr>
            </a:br>
            <a:r>
              <a:rPr lang="en-IN" sz="3200" dirty="0">
                <a:effectLst/>
                <a:latin typeface="Corbel (Headings)"/>
                <a:ea typeface="Calibri" panose="020F0502020204030204" pitchFamily="34" charset="0"/>
                <a:cs typeface="Arial" panose="020B0604020202020204" pitchFamily="34" charset="0"/>
              </a:rPr>
              <a:t>personal files?</a:t>
            </a:r>
            <a:br>
              <a:rPr lang="it-IT" sz="3200" dirty="0">
                <a:effectLst/>
                <a:latin typeface="Co"/>
                <a:ea typeface="Calibri" panose="020F0502020204030204" pitchFamily="34" charset="0"/>
                <a:cs typeface="Arial" panose="020B0604020202020204" pitchFamily="34" charset="0"/>
              </a:rPr>
            </a:br>
            <a:endParaRPr lang="it-IT" sz="3200" dirty="0">
              <a:latin typeface="Co"/>
            </a:endParaRPr>
          </a:p>
        </p:txBody>
      </p:sp>
      <p:sp>
        <p:nvSpPr>
          <p:cNvPr id="3" name="Subtitle 2">
            <a:extLst>
              <a:ext uri="{FF2B5EF4-FFF2-40B4-BE49-F238E27FC236}">
                <a16:creationId xmlns:a16="http://schemas.microsoft.com/office/drawing/2014/main" id="{11A59920-4AEF-6C75-3B01-A27F9253AE58}"/>
              </a:ext>
            </a:extLst>
          </p:cNvPr>
          <p:cNvSpPr>
            <a:spLocks noGrp="1"/>
          </p:cNvSpPr>
          <p:nvPr>
            <p:ph type="subTitle" idx="1"/>
          </p:nvPr>
        </p:nvSpPr>
        <p:spPr>
          <a:xfrm>
            <a:off x="3048000" y="1709532"/>
            <a:ext cx="9144000" cy="4538870"/>
          </a:xfrm>
        </p:spPr>
        <p:txBody>
          <a:bodyPr>
            <a:normAutofit/>
          </a:bodyPr>
          <a:lstStyle/>
          <a:p>
            <a:pPr marL="514350" indent="-285750" algn="l">
              <a:lnSpc>
                <a:spcPct val="107000"/>
              </a:lnSpc>
              <a:spcAft>
                <a:spcPts val="800"/>
              </a:spcAft>
              <a:buFont typeface="Arial" panose="020B0604020202020204" pitchFamily="34" charset="0"/>
              <a:buChar char="•"/>
            </a:pPr>
            <a:r>
              <a:rPr lang="en-IN" sz="2000" dirty="0">
                <a:effectLst/>
                <a:latin typeface="Corbel (Body)"/>
                <a:ea typeface="Calibri" panose="020F0502020204030204" pitchFamily="34" charset="0"/>
                <a:cs typeface="Arial" panose="020B0604020202020204" pitchFamily="34" charset="0"/>
              </a:rPr>
              <a:t>SFTP (SSH File Transmit Protocol) to securely transfer files from a local workstation to a server and from a server to a local machine.</a:t>
            </a:r>
            <a:endParaRPr lang="it-IT" sz="2000" dirty="0">
              <a:effectLst/>
              <a:latin typeface="Corbel (Body)"/>
              <a:ea typeface="Calibri" panose="020F0502020204030204" pitchFamily="34" charset="0"/>
              <a:cs typeface="Arial" panose="020B0604020202020204" pitchFamily="34" charset="0"/>
            </a:endParaRPr>
          </a:p>
          <a:p>
            <a:pPr marL="514350" indent="-285750" algn="l">
              <a:lnSpc>
                <a:spcPct val="107000"/>
              </a:lnSpc>
              <a:spcAft>
                <a:spcPts val="800"/>
              </a:spcAft>
              <a:buFont typeface="Arial" panose="020B0604020202020204" pitchFamily="34" charset="0"/>
              <a:buChar char="•"/>
            </a:pPr>
            <a:r>
              <a:rPr lang="en-IN" sz="2000" dirty="0">
                <a:effectLst/>
                <a:latin typeface="Corbel (Body)"/>
                <a:ea typeface="Calibri" panose="020F0502020204030204" pitchFamily="34" charset="0"/>
                <a:cs typeface="Arial" panose="020B0604020202020204" pitchFamily="34" charset="0"/>
              </a:rPr>
              <a:t>SFTP operates over the SSH protocol, hence it provides and supports SSH's security and authentication features.</a:t>
            </a:r>
            <a:endParaRPr lang="it-IT" sz="2000" dirty="0">
              <a:latin typeface="Corbel (Body)"/>
              <a:ea typeface="Calibri" panose="020F0502020204030204" pitchFamily="34" charset="0"/>
              <a:cs typeface="Arial" panose="020B0604020202020204" pitchFamily="34" charset="0"/>
            </a:endParaRPr>
          </a:p>
          <a:p>
            <a:pPr marL="514350" indent="-285750" algn="l">
              <a:lnSpc>
                <a:spcPct val="107000"/>
              </a:lnSpc>
              <a:spcAft>
                <a:spcPts val="800"/>
              </a:spcAft>
              <a:buFont typeface="Arial" panose="020B0604020202020204" pitchFamily="34" charset="0"/>
              <a:buChar char="•"/>
            </a:pPr>
            <a:r>
              <a:rPr lang="en-IN" sz="2000" dirty="0">
                <a:effectLst/>
                <a:latin typeface="Corbel (Body)"/>
                <a:ea typeface="Calibri" panose="020F0502020204030204" pitchFamily="34" charset="0"/>
                <a:cs typeface="Arial" panose="020B0604020202020204" pitchFamily="34" charset="0"/>
              </a:rPr>
              <a:t>It functions similarly to FTP via a secure SSH shell connection. As a result, SFTP provides an additional level of protection while transferring data.</a:t>
            </a:r>
            <a:endParaRPr lang="it-IT" sz="2000" dirty="0">
              <a:latin typeface="Corbel (Body)"/>
              <a:ea typeface="Calibri" panose="020F0502020204030204" pitchFamily="34" charset="0"/>
              <a:cs typeface="Arial" panose="020B0604020202020204" pitchFamily="34" charset="0"/>
            </a:endParaRPr>
          </a:p>
          <a:p>
            <a:pPr marL="514350" indent="-285750" algn="l">
              <a:lnSpc>
                <a:spcPct val="107000"/>
              </a:lnSpc>
              <a:spcAft>
                <a:spcPts val="800"/>
              </a:spcAft>
              <a:buFont typeface="Arial" panose="020B0604020202020204" pitchFamily="34" charset="0"/>
              <a:buChar char="•"/>
            </a:pPr>
            <a:r>
              <a:rPr lang="en-IN" sz="2000" dirty="0">
                <a:effectLst/>
                <a:latin typeface="Corbel (Body)"/>
                <a:ea typeface="Calibri" panose="020F0502020204030204" pitchFamily="34" charset="0"/>
                <a:cs typeface="Arial" panose="020B0604020202020204" pitchFamily="34" charset="0"/>
              </a:rPr>
              <a:t>After connecting to the server through SFTP, we can begin uploading files, where we may transfer various files from our local system to the web server.</a:t>
            </a:r>
            <a:endParaRPr lang="it-IT" sz="2000" dirty="0">
              <a:latin typeface="Corbel (Body)"/>
            </a:endParaRPr>
          </a:p>
        </p:txBody>
      </p:sp>
    </p:spTree>
    <p:extLst>
      <p:ext uri="{BB962C8B-B14F-4D97-AF65-F5344CB8AC3E}">
        <p14:creationId xmlns:p14="http://schemas.microsoft.com/office/powerpoint/2010/main" val="282597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204</TotalTime>
  <Words>1054</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 Light (Headings)</vt:lpstr>
      <vt:lpstr>Co</vt:lpstr>
      <vt:lpstr>Corbel</vt:lpstr>
      <vt:lpstr>Corbel (Body)</vt:lpstr>
      <vt:lpstr>Corbel (Headings)</vt:lpstr>
      <vt:lpstr>Segoe UI</vt:lpstr>
      <vt:lpstr>Times New Roman</vt:lpstr>
      <vt:lpstr>Wingdings</vt:lpstr>
      <vt:lpstr>Parallax</vt:lpstr>
      <vt:lpstr>Part-2 Security Technologies Recommendations</vt:lpstr>
      <vt:lpstr>PROJECT SUMMARY</vt:lpstr>
      <vt:lpstr>PART-1  DEMONSTRATION ADMIN LOGIN </vt:lpstr>
      <vt:lpstr>MANAGER LOGIN</vt:lpstr>
      <vt:lpstr>PowerPoint Presentation</vt:lpstr>
      <vt:lpstr>ADMIN LOGIN</vt:lpstr>
      <vt:lpstr>USER LOGIN</vt:lpstr>
      <vt:lpstr>1) How can we transfer personal data securely within their network? </vt:lpstr>
      <vt:lpstr>2) What security protocol is best for transferring personal files? </vt:lpstr>
      <vt:lpstr>3) Can we encode and encrypt images? </vt:lpstr>
      <vt:lpstr>4)Our database cannot be moved from the site, and we need to be able to access it externally using a secure API. Can you explain the architecture of a secure API? </vt:lpstr>
      <vt:lpstr>PowerPoint Presentation</vt:lpstr>
      <vt:lpstr>5) Can you recommend a secure framework for coding an API? </vt:lpstr>
      <vt:lpstr>6) What data interchange format should we use while transferring data between locations? </vt:lpstr>
      <vt:lpstr>7) How should we store our data in our many locations? </vt:lpstr>
      <vt:lpstr>8) What are the ethical concerns related to the transmission of personal data?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Part-2 Security Technologies Recommendations</dc:title>
  <dc:creator>Vrushal Kirtikumar Gogari</dc:creator>
  <cp:lastModifiedBy>Vrushal Kirtikumar Gogari</cp:lastModifiedBy>
  <cp:revision>14</cp:revision>
  <dcterms:created xsi:type="dcterms:W3CDTF">2022-12-02T20:04:55Z</dcterms:created>
  <dcterms:modified xsi:type="dcterms:W3CDTF">2022-12-03T04:02:19Z</dcterms:modified>
</cp:coreProperties>
</file>