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8" r:id="rId2"/>
    <p:sldId id="257" r:id="rId3"/>
    <p:sldId id="258" r:id="rId4"/>
    <p:sldId id="266" r:id="rId5"/>
    <p:sldId id="276" r:id="rId6"/>
    <p:sldId id="260" r:id="rId7"/>
    <p:sldId id="280" r:id="rId8"/>
    <p:sldId id="281" r:id="rId9"/>
    <p:sldId id="282" r:id="rId10"/>
    <p:sldId id="283" r:id="rId11"/>
    <p:sldId id="285" r:id="rId12"/>
    <p:sldId id="286" r:id="rId13"/>
    <p:sldId id="308" r:id="rId14"/>
    <p:sldId id="310" r:id="rId15"/>
    <p:sldId id="309" r:id="rId16"/>
    <p:sldId id="311" r:id="rId17"/>
    <p:sldId id="294" r:id="rId18"/>
    <p:sldId id="287" r:id="rId19"/>
    <p:sldId id="288" r:id="rId20"/>
    <p:sldId id="290" r:id="rId21"/>
    <p:sldId id="317" r:id="rId22"/>
    <p:sldId id="291" r:id="rId23"/>
    <p:sldId id="292" r:id="rId24"/>
    <p:sldId id="295" r:id="rId25"/>
    <p:sldId id="298" r:id="rId26"/>
    <p:sldId id="322" r:id="rId27"/>
    <p:sldId id="299" r:id="rId28"/>
    <p:sldId id="297" r:id="rId29"/>
    <p:sldId id="301" r:id="rId30"/>
    <p:sldId id="302" r:id="rId31"/>
    <p:sldId id="320" r:id="rId32"/>
    <p:sldId id="321" r:id="rId33"/>
    <p:sldId id="303" r:id="rId34"/>
    <p:sldId id="304" r:id="rId35"/>
    <p:sldId id="318" r:id="rId36"/>
    <p:sldId id="305" r:id="rId37"/>
    <p:sldId id="306" r:id="rId38"/>
    <p:sldId id="319" r:id="rId39"/>
    <p:sldId id="307" r:id="rId40"/>
    <p:sldId id="312" r:id="rId41"/>
    <p:sldId id="313" r:id="rId42"/>
    <p:sldId id="314" r:id="rId43"/>
    <p:sldId id="315" r:id="rId44"/>
    <p:sldId id="26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F798E-4D36-4667-BE83-BD289BDCC1DD}" type="doc">
      <dgm:prSet loTypeId="urn:microsoft.com/office/officeart/2008/layout/LinedList" loCatId="list" qsTypeId="urn:microsoft.com/office/officeart/2005/8/quickstyle/simple4" qsCatId="simple" csTypeId="urn:microsoft.com/office/officeart/2005/8/colors/accent0_1" csCatId="mainScheme"/>
      <dgm:spPr/>
      <dgm:t>
        <a:bodyPr/>
        <a:lstStyle/>
        <a:p>
          <a:endParaRPr lang="en-US"/>
        </a:p>
      </dgm:t>
    </dgm:pt>
    <dgm:pt modelId="{00BB831B-3749-4E61-9515-5BB9ECABB415}">
      <dgm:prSet custT="1"/>
      <dgm:spPr/>
      <dgm:t>
        <a:bodyPr/>
        <a:lstStyle/>
        <a:p>
          <a:r>
            <a:rPr lang="en-US" sz="2000" dirty="0"/>
            <a:t>Investments are usually done in an effort to have  money to accomplish life goals and realize dreams.</a:t>
          </a:r>
          <a:br>
            <a:rPr lang="en-US" sz="1900" dirty="0"/>
          </a:br>
          <a:endParaRPr lang="en-US" sz="1900" dirty="0"/>
        </a:p>
      </dgm:t>
    </dgm:pt>
    <dgm:pt modelId="{7E2D0139-2263-4DE6-A030-5EDA58255AFC}" type="parTrans" cxnId="{9EEE1483-BF3F-470E-911A-D9BA27A92D1E}">
      <dgm:prSet/>
      <dgm:spPr/>
      <dgm:t>
        <a:bodyPr/>
        <a:lstStyle/>
        <a:p>
          <a:endParaRPr lang="en-US"/>
        </a:p>
      </dgm:t>
    </dgm:pt>
    <dgm:pt modelId="{279FD498-0EE5-4DE8-944F-F696146BAC67}" type="sibTrans" cxnId="{9EEE1483-BF3F-470E-911A-D9BA27A92D1E}">
      <dgm:prSet/>
      <dgm:spPr/>
      <dgm:t>
        <a:bodyPr/>
        <a:lstStyle/>
        <a:p>
          <a:endParaRPr lang="en-US"/>
        </a:p>
      </dgm:t>
    </dgm:pt>
    <dgm:pt modelId="{3000BAAD-EE11-40B5-A81D-987020BA5CB2}">
      <dgm:prSet custT="1"/>
      <dgm:spPr/>
      <dgm:t>
        <a:bodyPr/>
        <a:lstStyle/>
        <a:p>
          <a:r>
            <a:rPr lang="en-US" sz="2000" kern="1200" dirty="0">
              <a:solidFill>
                <a:prstClr val="white">
                  <a:hueOff val="0"/>
                  <a:satOff val="0"/>
                  <a:lumOff val="0"/>
                  <a:alphaOff val="0"/>
                </a:prstClr>
              </a:solidFill>
              <a:latin typeface="Calisto MT" panose="02040603050505030304"/>
              <a:ea typeface="+mn-ea"/>
              <a:cs typeface="+mn-cs"/>
            </a:rPr>
            <a:t>Investors are always curious about investing in the stock market but still confused by its strange terms and confusing headlines. </a:t>
          </a:r>
          <a:br>
            <a:rPr lang="en-US" sz="2000" kern="1200" dirty="0">
              <a:solidFill>
                <a:prstClr val="white">
                  <a:hueOff val="0"/>
                  <a:satOff val="0"/>
                  <a:lumOff val="0"/>
                  <a:alphaOff val="0"/>
                </a:prstClr>
              </a:solidFill>
              <a:latin typeface="Calisto MT" panose="02040603050505030304"/>
              <a:ea typeface="+mn-ea"/>
              <a:cs typeface="+mn-cs"/>
            </a:rPr>
          </a:br>
          <a:endParaRPr lang="en-US" sz="2000" kern="1200" dirty="0">
            <a:solidFill>
              <a:prstClr val="white">
                <a:hueOff val="0"/>
                <a:satOff val="0"/>
                <a:lumOff val="0"/>
                <a:alphaOff val="0"/>
              </a:prstClr>
            </a:solidFill>
            <a:latin typeface="Calisto MT" panose="02040603050505030304"/>
            <a:ea typeface="+mn-ea"/>
            <a:cs typeface="+mn-cs"/>
          </a:endParaRPr>
        </a:p>
      </dgm:t>
    </dgm:pt>
    <dgm:pt modelId="{C1247AF3-39A8-49AC-BACD-A605D427C9D7}" type="parTrans" cxnId="{C43CB61C-65DA-48E2-962B-8CAF2E467F7F}">
      <dgm:prSet/>
      <dgm:spPr/>
      <dgm:t>
        <a:bodyPr/>
        <a:lstStyle/>
        <a:p>
          <a:endParaRPr lang="en-US"/>
        </a:p>
      </dgm:t>
    </dgm:pt>
    <dgm:pt modelId="{ABA6FA49-4457-4F05-A77D-C62109765A5F}" type="sibTrans" cxnId="{C43CB61C-65DA-48E2-962B-8CAF2E467F7F}">
      <dgm:prSet/>
      <dgm:spPr/>
      <dgm:t>
        <a:bodyPr/>
        <a:lstStyle/>
        <a:p>
          <a:endParaRPr lang="en-US"/>
        </a:p>
      </dgm:t>
    </dgm:pt>
    <dgm:pt modelId="{780FA2D8-EF20-4C15-B9CB-95C9AED8C8E4}">
      <dgm:prSet custT="1"/>
      <dgm:spPr/>
      <dgm:t>
        <a:bodyPr/>
        <a:lstStyle/>
        <a:p>
          <a:r>
            <a:rPr lang="en-US" sz="2000" kern="1200" dirty="0">
              <a:solidFill>
                <a:prstClr val="white">
                  <a:hueOff val="0"/>
                  <a:satOff val="0"/>
                  <a:lumOff val="0"/>
                  <a:alphaOff val="0"/>
                </a:prstClr>
              </a:solidFill>
              <a:latin typeface="Calisto MT" panose="02040603050505030304"/>
              <a:ea typeface="+mn-ea"/>
              <a:cs typeface="+mn-cs"/>
            </a:rPr>
            <a:t>They may face several investment-related queries and would want to reach out to people for advice in this regard.</a:t>
          </a:r>
          <a:br>
            <a:rPr lang="en-US" sz="1900" kern="1200" dirty="0"/>
          </a:br>
          <a:endParaRPr lang="en-US" sz="1900" kern="1200" dirty="0"/>
        </a:p>
      </dgm:t>
    </dgm:pt>
    <dgm:pt modelId="{2046C6C7-E6B8-476D-9CD7-1C99ECEF2499}" type="parTrans" cxnId="{E5CA6D6C-9B9D-4742-8E14-4845890118D9}">
      <dgm:prSet/>
      <dgm:spPr/>
      <dgm:t>
        <a:bodyPr/>
        <a:lstStyle/>
        <a:p>
          <a:endParaRPr lang="en-US"/>
        </a:p>
      </dgm:t>
    </dgm:pt>
    <dgm:pt modelId="{F445E3A0-0050-4BD8-8A5E-095BA1FD8765}" type="sibTrans" cxnId="{E5CA6D6C-9B9D-4742-8E14-4845890118D9}">
      <dgm:prSet/>
      <dgm:spPr/>
      <dgm:t>
        <a:bodyPr/>
        <a:lstStyle/>
        <a:p>
          <a:endParaRPr lang="en-US"/>
        </a:p>
      </dgm:t>
    </dgm:pt>
    <dgm:pt modelId="{FF0F7962-64ED-4610-8991-55642EFA9AAF}">
      <dgm:prSet custT="1"/>
      <dgm:spPr/>
      <dgm:t>
        <a:bodyPr/>
        <a:lstStyle/>
        <a:p>
          <a:r>
            <a:rPr lang="en-US" sz="2000" kern="1200" dirty="0">
              <a:solidFill>
                <a:prstClr val="white">
                  <a:hueOff val="0"/>
                  <a:satOff val="0"/>
                  <a:lumOff val="0"/>
                  <a:alphaOff val="0"/>
                </a:prstClr>
              </a:solidFill>
              <a:latin typeface="Calisto MT" panose="02040603050505030304"/>
              <a:ea typeface="+mn-ea"/>
              <a:cs typeface="+mn-cs"/>
            </a:rPr>
            <a:t>Investors also face challenges while maintaining their inventory for tax purposes and actively look for solutions to save time and efforts.</a:t>
          </a:r>
        </a:p>
      </dgm:t>
    </dgm:pt>
    <dgm:pt modelId="{C6B5196D-78DC-4021-BFFC-54C6CC657D50}" type="parTrans" cxnId="{C8B849A8-11D6-4ED3-A97A-243DA57FE06E}">
      <dgm:prSet/>
      <dgm:spPr/>
      <dgm:t>
        <a:bodyPr/>
        <a:lstStyle/>
        <a:p>
          <a:endParaRPr lang="en-US"/>
        </a:p>
      </dgm:t>
    </dgm:pt>
    <dgm:pt modelId="{3DBE1818-3177-4D6E-B2B6-4904C0597F72}" type="sibTrans" cxnId="{C8B849A8-11D6-4ED3-A97A-243DA57FE06E}">
      <dgm:prSet/>
      <dgm:spPr/>
      <dgm:t>
        <a:bodyPr/>
        <a:lstStyle/>
        <a:p>
          <a:endParaRPr lang="en-US"/>
        </a:p>
      </dgm:t>
    </dgm:pt>
    <dgm:pt modelId="{38415E50-AA84-47E1-A67E-0A913EE17271}" type="pres">
      <dgm:prSet presAssocID="{DA3F798E-4D36-4667-BE83-BD289BDCC1DD}" presName="vert0" presStyleCnt="0">
        <dgm:presLayoutVars>
          <dgm:dir/>
          <dgm:animOne val="branch"/>
          <dgm:animLvl val="lvl"/>
        </dgm:presLayoutVars>
      </dgm:prSet>
      <dgm:spPr/>
    </dgm:pt>
    <dgm:pt modelId="{FFEC3ABA-0C81-4A66-BA99-6B025444309A}" type="pres">
      <dgm:prSet presAssocID="{00BB831B-3749-4E61-9515-5BB9ECABB415}" presName="thickLine" presStyleLbl="alignNode1" presStyleIdx="0" presStyleCnt="4"/>
      <dgm:spPr/>
    </dgm:pt>
    <dgm:pt modelId="{FDFC731D-3010-4E94-BFD4-58CA00947144}" type="pres">
      <dgm:prSet presAssocID="{00BB831B-3749-4E61-9515-5BB9ECABB415}" presName="horz1" presStyleCnt="0"/>
      <dgm:spPr/>
    </dgm:pt>
    <dgm:pt modelId="{64446858-44B1-4AAE-8219-B4658FD2A869}" type="pres">
      <dgm:prSet presAssocID="{00BB831B-3749-4E61-9515-5BB9ECABB415}" presName="tx1" presStyleLbl="revTx" presStyleIdx="0" presStyleCnt="4"/>
      <dgm:spPr/>
    </dgm:pt>
    <dgm:pt modelId="{27B7789A-19D9-4BC5-954E-E2266018CDCE}" type="pres">
      <dgm:prSet presAssocID="{00BB831B-3749-4E61-9515-5BB9ECABB415}" presName="vert1" presStyleCnt="0"/>
      <dgm:spPr/>
    </dgm:pt>
    <dgm:pt modelId="{2E30A170-D421-46D4-96BA-0483D5376F02}" type="pres">
      <dgm:prSet presAssocID="{3000BAAD-EE11-40B5-A81D-987020BA5CB2}" presName="thickLine" presStyleLbl="alignNode1" presStyleIdx="1" presStyleCnt="4"/>
      <dgm:spPr/>
    </dgm:pt>
    <dgm:pt modelId="{D4B391CF-B55A-4DA2-B8A7-211F276B2185}" type="pres">
      <dgm:prSet presAssocID="{3000BAAD-EE11-40B5-A81D-987020BA5CB2}" presName="horz1" presStyleCnt="0"/>
      <dgm:spPr/>
    </dgm:pt>
    <dgm:pt modelId="{E9A20DF7-D445-4A8E-A6B9-41E938F49AEF}" type="pres">
      <dgm:prSet presAssocID="{3000BAAD-EE11-40B5-A81D-987020BA5CB2}" presName="tx1" presStyleLbl="revTx" presStyleIdx="1" presStyleCnt="4"/>
      <dgm:spPr/>
    </dgm:pt>
    <dgm:pt modelId="{B7C7E036-BA5D-4CBB-953A-DD8F11C51981}" type="pres">
      <dgm:prSet presAssocID="{3000BAAD-EE11-40B5-A81D-987020BA5CB2}" presName="vert1" presStyleCnt="0"/>
      <dgm:spPr/>
    </dgm:pt>
    <dgm:pt modelId="{2B0150ED-34C1-46A6-A410-7EC0FD5A328B}" type="pres">
      <dgm:prSet presAssocID="{780FA2D8-EF20-4C15-B9CB-95C9AED8C8E4}" presName="thickLine" presStyleLbl="alignNode1" presStyleIdx="2" presStyleCnt="4"/>
      <dgm:spPr/>
    </dgm:pt>
    <dgm:pt modelId="{CAA8DC13-5908-415F-B59A-07EF5AA470B8}" type="pres">
      <dgm:prSet presAssocID="{780FA2D8-EF20-4C15-B9CB-95C9AED8C8E4}" presName="horz1" presStyleCnt="0"/>
      <dgm:spPr/>
    </dgm:pt>
    <dgm:pt modelId="{2AF3B4B6-2FCC-4BC1-BDE7-33051153A3E1}" type="pres">
      <dgm:prSet presAssocID="{780FA2D8-EF20-4C15-B9CB-95C9AED8C8E4}" presName="tx1" presStyleLbl="revTx" presStyleIdx="2" presStyleCnt="4"/>
      <dgm:spPr/>
    </dgm:pt>
    <dgm:pt modelId="{00D8351F-7D1C-49FB-97E8-0C39E0AD0230}" type="pres">
      <dgm:prSet presAssocID="{780FA2D8-EF20-4C15-B9CB-95C9AED8C8E4}" presName="vert1" presStyleCnt="0"/>
      <dgm:spPr/>
    </dgm:pt>
    <dgm:pt modelId="{7B869D28-9F78-43C5-BF9B-91B113288C79}" type="pres">
      <dgm:prSet presAssocID="{FF0F7962-64ED-4610-8991-55642EFA9AAF}" presName="thickLine" presStyleLbl="alignNode1" presStyleIdx="3" presStyleCnt="4"/>
      <dgm:spPr/>
    </dgm:pt>
    <dgm:pt modelId="{BC2E77C7-21F6-4EF0-A480-FF24D90250B8}" type="pres">
      <dgm:prSet presAssocID="{FF0F7962-64ED-4610-8991-55642EFA9AAF}" presName="horz1" presStyleCnt="0"/>
      <dgm:spPr/>
    </dgm:pt>
    <dgm:pt modelId="{80B1C559-2F6F-4FE2-85BE-060DB41AC3D6}" type="pres">
      <dgm:prSet presAssocID="{FF0F7962-64ED-4610-8991-55642EFA9AAF}" presName="tx1" presStyleLbl="revTx" presStyleIdx="3" presStyleCnt="4"/>
      <dgm:spPr/>
    </dgm:pt>
    <dgm:pt modelId="{417475F5-16D8-47F2-8199-9D1AD3CC55DD}" type="pres">
      <dgm:prSet presAssocID="{FF0F7962-64ED-4610-8991-55642EFA9AAF}" presName="vert1" presStyleCnt="0"/>
      <dgm:spPr/>
    </dgm:pt>
  </dgm:ptLst>
  <dgm:cxnLst>
    <dgm:cxn modelId="{C43CB61C-65DA-48E2-962B-8CAF2E467F7F}" srcId="{DA3F798E-4D36-4667-BE83-BD289BDCC1DD}" destId="{3000BAAD-EE11-40B5-A81D-987020BA5CB2}" srcOrd="1" destOrd="0" parTransId="{C1247AF3-39A8-49AC-BACD-A605D427C9D7}" sibTransId="{ABA6FA49-4457-4F05-A77D-C62109765A5F}"/>
    <dgm:cxn modelId="{A16A3E41-1733-457B-A763-3EAB0B0BB7E5}" type="presOf" srcId="{780FA2D8-EF20-4C15-B9CB-95C9AED8C8E4}" destId="{2AF3B4B6-2FCC-4BC1-BDE7-33051153A3E1}" srcOrd="0" destOrd="0" presId="urn:microsoft.com/office/officeart/2008/layout/LinedList"/>
    <dgm:cxn modelId="{0D323A66-31C6-4741-BCFE-7DBF143482B4}" type="presOf" srcId="{3000BAAD-EE11-40B5-A81D-987020BA5CB2}" destId="{E9A20DF7-D445-4A8E-A6B9-41E938F49AEF}" srcOrd="0" destOrd="0" presId="urn:microsoft.com/office/officeart/2008/layout/LinedList"/>
    <dgm:cxn modelId="{E5CA6D6C-9B9D-4742-8E14-4845890118D9}" srcId="{DA3F798E-4D36-4667-BE83-BD289BDCC1DD}" destId="{780FA2D8-EF20-4C15-B9CB-95C9AED8C8E4}" srcOrd="2" destOrd="0" parTransId="{2046C6C7-E6B8-476D-9CD7-1C99ECEF2499}" sibTransId="{F445E3A0-0050-4BD8-8A5E-095BA1FD8765}"/>
    <dgm:cxn modelId="{08429D80-1FBC-431F-8846-51CB8B68B676}" type="presOf" srcId="{FF0F7962-64ED-4610-8991-55642EFA9AAF}" destId="{80B1C559-2F6F-4FE2-85BE-060DB41AC3D6}" srcOrd="0" destOrd="0" presId="urn:microsoft.com/office/officeart/2008/layout/LinedList"/>
    <dgm:cxn modelId="{9EEE1483-BF3F-470E-911A-D9BA27A92D1E}" srcId="{DA3F798E-4D36-4667-BE83-BD289BDCC1DD}" destId="{00BB831B-3749-4E61-9515-5BB9ECABB415}" srcOrd="0" destOrd="0" parTransId="{7E2D0139-2263-4DE6-A030-5EDA58255AFC}" sibTransId="{279FD498-0EE5-4DE8-944F-F696146BAC67}"/>
    <dgm:cxn modelId="{C8B849A8-11D6-4ED3-A97A-243DA57FE06E}" srcId="{DA3F798E-4D36-4667-BE83-BD289BDCC1DD}" destId="{FF0F7962-64ED-4610-8991-55642EFA9AAF}" srcOrd="3" destOrd="0" parTransId="{C6B5196D-78DC-4021-BFFC-54C6CC657D50}" sibTransId="{3DBE1818-3177-4D6E-B2B6-4904C0597F72}"/>
    <dgm:cxn modelId="{108A08E2-CD58-4464-ACF9-F75C7EE33508}" type="presOf" srcId="{00BB831B-3749-4E61-9515-5BB9ECABB415}" destId="{64446858-44B1-4AAE-8219-B4658FD2A869}" srcOrd="0" destOrd="0" presId="urn:microsoft.com/office/officeart/2008/layout/LinedList"/>
    <dgm:cxn modelId="{530F15E4-A3AD-48E2-B8A4-D20D5B6EF387}" type="presOf" srcId="{DA3F798E-4D36-4667-BE83-BD289BDCC1DD}" destId="{38415E50-AA84-47E1-A67E-0A913EE17271}" srcOrd="0" destOrd="0" presId="urn:microsoft.com/office/officeart/2008/layout/LinedList"/>
    <dgm:cxn modelId="{C8A43C7C-FFF2-4B44-B90A-6ED3F2C03855}" type="presParOf" srcId="{38415E50-AA84-47E1-A67E-0A913EE17271}" destId="{FFEC3ABA-0C81-4A66-BA99-6B025444309A}" srcOrd="0" destOrd="0" presId="urn:microsoft.com/office/officeart/2008/layout/LinedList"/>
    <dgm:cxn modelId="{F4A80004-4CB8-4775-8694-F79ED01C9DAA}" type="presParOf" srcId="{38415E50-AA84-47E1-A67E-0A913EE17271}" destId="{FDFC731D-3010-4E94-BFD4-58CA00947144}" srcOrd="1" destOrd="0" presId="urn:microsoft.com/office/officeart/2008/layout/LinedList"/>
    <dgm:cxn modelId="{DCF5541C-D3BE-471C-AF77-390D912E42F4}" type="presParOf" srcId="{FDFC731D-3010-4E94-BFD4-58CA00947144}" destId="{64446858-44B1-4AAE-8219-B4658FD2A869}" srcOrd="0" destOrd="0" presId="urn:microsoft.com/office/officeart/2008/layout/LinedList"/>
    <dgm:cxn modelId="{305C7FC7-CFA7-4336-98D7-490387CA08F8}" type="presParOf" srcId="{FDFC731D-3010-4E94-BFD4-58CA00947144}" destId="{27B7789A-19D9-4BC5-954E-E2266018CDCE}" srcOrd="1" destOrd="0" presId="urn:microsoft.com/office/officeart/2008/layout/LinedList"/>
    <dgm:cxn modelId="{BC422D34-D260-4BF7-A34E-AEF2D0889227}" type="presParOf" srcId="{38415E50-AA84-47E1-A67E-0A913EE17271}" destId="{2E30A170-D421-46D4-96BA-0483D5376F02}" srcOrd="2" destOrd="0" presId="urn:microsoft.com/office/officeart/2008/layout/LinedList"/>
    <dgm:cxn modelId="{726C1FF6-463D-41BF-98FB-9FCD6A10F2C8}" type="presParOf" srcId="{38415E50-AA84-47E1-A67E-0A913EE17271}" destId="{D4B391CF-B55A-4DA2-B8A7-211F276B2185}" srcOrd="3" destOrd="0" presId="urn:microsoft.com/office/officeart/2008/layout/LinedList"/>
    <dgm:cxn modelId="{45D2FB6D-AD27-4B9A-BF19-A9BB0F629435}" type="presParOf" srcId="{D4B391CF-B55A-4DA2-B8A7-211F276B2185}" destId="{E9A20DF7-D445-4A8E-A6B9-41E938F49AEF}" srcOrd="0" destOrd="0" presId="urn:microsoft.com/office/officeart/2008/layout/LinedList"/>
    <dgm:cxn modelId="{719A3A2B-C34F-4763-94C1-192ABCBF119E}" type="presParOf" srcId="{D4B391CF-B55A-4DA2-B8A7-211F276B2185}" destId="{B7C7E036-BA5D-4CBB-953A-DD8F11C51981}" srcOrd="1" destOrd="0" presId="urn:microsoft.com/office/officeart/2008/layout/LinedList"/>
    <dgm:cxn modelId="{39EA5419-4095-4430-A2B5-10D6B602A47C}" type="presParOf" srcId="{38415E50-AA84-47E1-A67E-0A913EE17271}" destId="{2B0150ED-34C1-46A6-A410-7EC0FD5A328B}" srcOrd="4" destOrd="0" presId="urn:microsoft.com/office/officeart/2008/layout/LinedList"/>
    <dgm:cxn modelId="{3BDF14DE-23A3-4F16-92EA-ADDE631FD78D}" type="presParOf" srcId="{38415E50-AA84-47E1-A67E-0A913EE17271}" destId="{CAA8DC13-5908-415F-B59A-07EF5AA470B8}" srcOrd="5" destOrd="0" presId="urn:microsoft.com/office/officeart/2008/layout/LinedList"/>
    <dgm:cxn modelId="{C0C07C50-8745-4FC3-9C08-22D51A1E60BA}" type="presParOf" srcId="{CAA8DC13-5908-415F-B59A-07EF5AA470B8}" destId="{2AF3B4B6-2FCC-4BC1-BDE7-33051153A3E1}" srcOrd="0" destOrd="0" presId="urn:microsoft.com/office/officeart/2008/layout/LinedList"/>
    <dgm:cxn modelId="{0F8691B8-2863-4ED3-AE73-AA8B4D8229E0}" type="presParOf" srcId="{CAA8DC13-5908-415F-B59A-07EF5AA470B8}" destId="{00D8351F-7D1C-49FB-97E8-0C39E0AD0230}" srcOrd="1" destOrd="0" presId="urn:microsoft.com/office/officeart/2008/layout/LinedList"/>
    <dgm:cxn modelId="{2008191C-5710-48F5-BC4E-01048AD580C2}" type="presParOf" srcId="{38415E50-AA84-47E1-A67E-0A913EE17271}" destId="{7B869D28-9F78-43C5-BF9B-91B113288C79}" srcOrd="6" destOrd="0" presId="urn:microsoft.com/office/officeart/2008/layout/LinedList"/>
    <dgm:cxn modelId="{05ED2E2D-D353-49F0-B9EA-359BE6C64882}" type="presParOf" srcId="{38415E50-AA84-47E1-A67E-0A913EE17271}" destId="{BC2E77C7-21F6-4EF0-A480-FF24D90250B8}" srcOrd="7" destOrd="0" presId="urn:microsoft.com/office/officeart/2008/layout/LinedList"/>
    <dgm:cxn modelId="{1F1B12E5-F6EF-4873-97C7-BCF27A5E5A03}" type="presParOf" srcId="{BC2E77C7-21F6-4EF0-A480-FF24D90250B8}" destId="{80B1C559-2F6F-4FE2-85BE-060DB41AC3D6}" srcOrd="0" destOrd="0" presId="urn:microsoft.com/office/officeart/2008/layout/LinedList"/>
    <dgm:cxn modelId="{CFDD6A61-9BA0-4D71-8983-27B7AFD8AA48}" type="presParOf" srcId="{BC2E77C7-21F6-4EF0-A480-FF24D90250B8}" destId="{417475F5-16D8-47F2-8199-9D1AD3CC55D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2ED363-DCD2-4C6C-9CE6-A4CB508ADAE3}" type="doc">
      <dgm:prSet loTypeId="urn:microsoft.com/office/officeart/2016/7/layout/RepeatingBendingProcessNew" loCatId="process" qsTypeId="urn:microsoft.com/office/officeart/2005/8/quickstyle/simple1" qsCatId="simple" csTypeId="urn:microsoft.com/office/officeart/2005/8/colors/accent2_1" csCatId="accent2" phldr="1"/>
      <dgm:spPr/>
      <dgm:t>
        <a:bodyPr/>
        <a:lstStyle/>
        <a:p>
          <a:endParaRPr lang="en-US"/>
        </a:p>
      </dgm:t>
    </dgm:pt>
    <dgm:pt modelId="{189AA148-95CF-464C-806D-59A4B735E5B4}">
      <dgm:prSet custT="1"/>
      <dgm:spPr/>
      <dgm:t>
        <a:bodyPr/>
        <a:lstStyle/>
        <a:p>
          <a:r>
            <a:rPr lang="en-US" sz="1600" dirty="0"/>
            <a:t>Our project is Global Stock Investments designed to help individuals allocate, manage and report their resources in the stock market effectively in order to bring their portfolio to a success</a:t>
          </a:r>
          <a:r>
            <a:rPr lang="en-US" sz="1300" dirty="0"/>
            <a:t>.</a:t>
          </a:r>
          <a:br>
            <a:rPr lang="en-US" sz="1300" dirty="0"/>
          </a:br>
          <a:endParaRPr lang="en-US" sz="1300" dirty="0"/>
        </a:p>
      </dgm:t>
    </dgm:pt>
    <dgm:pt modelId="{214F035E-A3FA-45EB-B954-9911255B9C6C}" type="parTrans" cxnId="{4DD48BD8-93D5-4A05-9455-7A61B1C9D802}">
      <dgm:prSet/>
      <dgm:spPr/>
      <dgm:t>
        <a:bodyPr/>
        <a:lstStyle/>
        <a:p>
          <a:endParaRPr lang="en-US"/>
        </a:p>
      </dgm:t>
    </dgm:pt>
    <dgm:pt modelId="{7CA30DFD-472B-4979-8D96-189E6A80B1DB}" type="sibTrans" cxnId="{4DD48BD8-93D5-4A05-9455-7A61B1C9D802}">
      <dgm:prSet/>
      <dgm:spPr/>
      <dgm:t>
        <a:bodyPr/>
        <a:lstStyle/>
        <a:p>
          <a:endParaRPr lang="en-US"/>
        </a:p>
      </dgm:t>
    </dgm:pt>
    <dgm:pt modelId="{8DABB733-8554-478F-B5E2-C4F385A4DCBC}">
      <dgm:prSet custT="1"/>
      <dgm:spPr/>
      <dgm:t>
        <a:bodyPr/>
        <a:lstStyle/>
        <a:p>
          <a:r>
            <a:rPr lang="en-US" sz="1600" kern="1200" dirty="0">
              <a:solidFill>
                <a:prstClr val="black">
                  <a:hueOff val="0"/>
                  <a:satOff val="0"/>
                  <a:lumOff val="0"/>
                  <a:alphaOff val="0"/>
                </a:prstClr>
              </a:solidFill>
              <a:latin typeface="Calisto MT" panose="02040603050505030304"/>
              <a:ea typeface="+mn-ea"/>
              <a:cs typeface="+mn-cs"/>
            </a:rPr>
            <a:t>The management is executed in accordance with a specific investment goal and takes into consideration the level of risk that the investor seeks. </a:t>
          </a:r>
          <a:br>
            <a:rPr lang="en-US" sz="1600" kern="1200" dirty="0">
              <a:solidFill>
                <a:prstClr val="black">
                  <a:hueOff val="0"/>
                  <a:satOff val="0"/>
                  <a:lumOff val="0"/>
                  <a:alphaOff val="0"/>
                </a:prstClr>
              </a:solidFill>
              <a:latin typeface="Calisto MT" panose="02040603050505030304"/>
              <a:ea typeface="+mn-ea"/>
              <a:cs typeface="+mn-cs"/>
            </a:rPr>
          </a:br>
          <a:endParaRPr lang="en-US" sz="1600" kern="1200" dirty="0">
            <a:solidFill>
              <a:prstClr val="black">
                <a:hueOff val="0"/>
                <a:satOff val="0"/>
                <a:lumOff val="0"/>
                <a:alphaOff val="0"/>
              </a:prstClr>
            </a:solidFill>
            <a:latin typeface="Calisto MT" panose="02040603050505030304"/>
            <a:ea typeface="+mn-ea"/>
            <a:cs typeface="+mn-cs"/>
          </a:endParaRPr>
        </a:p>
      </dgm:t>
    </dgm:pt>
    <dgm:pt modelId="{E01492F3-3987-469A-98E6-BA0016E7B543}" type="parTrans" cxnId="{D07529F2-5E72-4401-A174-294DC520B33D}">
      <dgm:prSet/>
      <dgm:spPr/>
      <dgm:t>
        <a:bodyPr/>
        <a:lstStyle/>
        <a:p>
          <a:endParaRPr lang="en-US"/>
        </a:p>
      </dgm:t>
    </dgm:pt>
    <dgm:pt modelId="{D7C586AF-797B-481D-A6E4-5B6C7E167261}" type="sibTrans" cxnId="{D07529F2-5E72-4401-A174-294DC520B33D}">
      <dgm:prSet/>
      <dgm:spPr/>
      <dgm:t>
        <a:bodyPr/>
        <a:lstStyle/>
        <a:p>
          <a:endParaRPr lang="en-US"/>
        </a:p>
      </dgm:t>
    </dgm:pt>
    <dgm:pt modelId="{C4B20035-B0A4-4987-87A6-6D06B5D25FE7}">
      <dgm:prSet custT="1"/>
      <dgm:spPr/>
      <dgm:t>
        <a:bodyPr/>
        <a:lstStyle/>
        <a:p>
          <a:r>
            <a:rPr lang="en-US" sz="1600" dirty="0"/>
            <a:t>The investors also has the opportunity to seek investment advice for both local and global markets as well as gain more knowledge and be more literate to decide upon their future investments</a:t>
          </a:r>
          <a:r>
            <a:rPr lang="en-US" sz="1400" dirty="0"/>
            <a:t>.</a:t>
          </a:r>
          <a:br>
            <a:rPr lang="en-US" sz="1400" dirty="0"/>
          </a:br>
          <a:endParaRPr lang="en-US" sz="1400" dirty="0"/>
        </a:p>
      </dgm:t>
    </dgm:pt>
    <dgm:pt modelId="{DCC46227-76B7-4B5C-976E-D659C7D12407}" type="parTrans" cxnId="{81B53B06-9DB1-4A42-91E5-B4687921D852}">
      <dgm:prSet/>
      <dgm:spPr/>
      <dgm:t>
        <a:bodyPr/>
        <a:lstStyle/>
        <a:p>
          <a:endParaRPr lang="en-US"/>
        </a:p>
      </dgm:t>
    </dgm:pt>
    <dgm:pt modelId="{752B98FA-3B8F-40B5-AC2B-591A8683090F}" type="sibTrans" cxnId="{81B53B06-9DB1-4A42-91E5-B4687921D852}">
      <dgm:prSet/>
      <dgm:spPr/>
      <dgm:t>
        <a:bodyPr/>
        <a:lstStyle/>
        <a:p>
          <a:endParaRPr lang="en-US"/>
        </a:p>
      </dgm:t>
    </dgm:pt>
    <dgm:pt modelId="{CC101E14-9A6C-4F3F-A1BE-4365DADEE52E}">
      <dgm:prSet custT="1"/>
      <dgm:spPr/>
      <dgm:t>
        <a:bodyPr/>
        <a:lstStyle/>
        <a:p>
          <a:r>
            <a:rPr lang="en-US" sz="1600" kern="1200" dirty="0">
              <a:solidFill>
                <a:prstClr val="black">
                  <a:hueOff val="0"/>
                  <a:satOff val="0"/>
                  <a:lumOff val="0"/>
                  <a:alphaOff val="0"/>
                </a:prstClr>
              </a:solidFill>
              <a:latin typeface="Calisto MT" panose="02040603050505030304"/>
              <a:ea typeface="+mn-ea"/>
              <a:cs typeface="+mn-cs"/>
            </a:rPr>
            <a:t>The system also provides the feature to effectively report customer investments to government thereby reducing some burden off them along with the ability to identify risks during stock purchases</a:t>
          </a:r>
          <a:r>
            <a:rPr lang="en-US" sz="1300" kern="1200" dirty="0"/>
            <a:t>.</a:t>
          </a:r>
        </a:p>
      </dgm:t>
    </dgm:pt>
    <dgm:pt modelId="{2B8429FE-007F-4A7A-A175-6CA5C1383B03}" type="parTrans" cxnId="{591D1286-9963-4C34-8079-FF7D16233183}">
      <dgm:prSet/>
      <dgm:spPr/>
      <dgm:t>
        <a:bodyPr/>
        <a:lstStyle/>
        <a:p>
          <a:endParaRPr lang="en-US"/>
        </a:p>
      </dgm:t>
    </dgm:pt>
    <dgm:pt modelId="{A63C9DD4-16BE-42F4-B3EC-8AB5AFB49D15}" type="sibTrans" cxnId="{591D1286-9963-4C34-8079-FF7D16233183}">
      <dgm:prSet/>
      <dgm:spPr/>
      <dgm:t>
        <a:bodyPr/>
        <a:lstStyle/>
        <a:p>
          <a:endParaRPr lang="en-US"/>
        </a:p>
      </dgm:t>
    </dgm:pt>
    <dgm:pt modelId="{1404D44B-6CDC-4618-B9DF-5DF6E4405E8F}" type="pres">
      <dgm:prSet presAssocID="{0B2ED363-DCD2-4C6C-9CE6-A4CB508ADAE3}" presName="Name0" presStyleCnt="0">
        <dgm:presLayoutVars>
          <dgm:dir/>
          <dgm:resizeHandles val="exact"/>
        </dgm:presLayoutVars>
      </dgm:prSet>
      <dgm:spPr/>
    </dgm:pt>
    <dgm:pt modelId="{39FB319B-D78D-4E69-BF60-18916FB4AD0C}" type="pres">
      <dgm:prSet presAssocID="{189AA148-95CF-464C-806D-59A4B735E5B4}" presName="node" presStyleLbl="node1" presStyleIdx="0" presStyleCnt="4" custScaleY="131656">
        <dgm:presLayoutVars>
          <dgm:bulletEnabled val="1"/>
        </dgm:presLayoutVars>
      </dgm:prSet>
      <dgm:spPr/>
    </dgm:pt>
    <dgm:pt modelId="{3557A584-EB21-4F99-A2CF-BA0FD5298365}" type="pres">
      <dgm:prSet presAssocID="{7CA30DFD-472B-4979-8D96-189E6A80B1DB}" presName="sibTrans" presStyleLbl="sibTrans1D1" presStyleIdx="0" presStyleCnt="3"/>
      <dgm:spPr/>
    </dgm:pt>
    <dgm:pt modelId="{D49ACB86-14D7-4608-AEBC-10CC51E80F66}" type="pres">
      <dgm:prSet presAssocID="{7CA30DFD-472B-4979-8D96-189E6A80B1DB}" presName="connectorText" presStyleLbl="sibTrans1D1" presStyleIdx="0" presStyleCnt="3"/>
      <dgm:spPr/>
    </dgm:pt>
    <dgm:pt modelId="{9F2ED95E-26EF-4472-87AD-DD24E1D500D4}" type="pres">
      <dgm:prSet presAssocID="{8DABB733-8554-478F-B5E2-C4F385A4DCBC}" presName="node" presStyleLbl="node1" presStyleIdx="1" presStyleCnt="4" custScaleY="132755" custLinFactNeighborX="-344" custLinFactNeighborY="573">
        <dgm:presLayoutVars>
          <dgm:bulletEnabled val="1"/>
        </dgm:presLayoutVars>
      </dgm:prSet>
      <dgm:spPr/>
    </dgm:pt>
    <dgm:pt modelId="{5846F4D6-0FD1-4B77-A8B6-BAFA9AB5C1BD}" type="pres">
      <dgm:prSet presAssocID="{D7C586AF-797B-481D-A6E4-5B6C7E167261}" presName="sibTrans" presStyleLbl="sibTrans1D1" presStyleIdx="1" presStyleCnt="3"/>
      <dgm:spPr/>
    </dgm:pt>
    <dgm:pt modelId="{453C6D3A-5FB7-49E7-9159-DA4715744270}" type="pres">
      <dgm:prSet presAssocID="{D7C586AF-797B-481D-A6E4-5B6C7E167261}" presName="connectorText" presStyleLbl="sibTrans1D1" presStyleIdx="1" presStyleCnt="3"/>
      <dgm:spPr/>
    </dgm:pt>
    <dgm:pt modelId="{8044E307-BF8B-4F42-955F-3DBB617C22D7}" type="pres">
      <dgm:prSet presAssocID="{C4B20035-B0A4-4987-87A6-6D06B5D25FE7}" presName="node" presStyleLbl="node1" presStyleIdx="2" presStyleCnt="4" custScaleY="136526" custLinFactNeighborY="-4404">
        <dgm:presLayoutVars>
          <dgm:bulletEnabled val="1"/>
        </dgm:presLayoutVars>
      </dgm:prSet>
      <dgm:spPr/>
    </dgm:pt>
    <dgm:pt modelId="{AF88BCCB-964F-476A-8EF1-FF60F04991B1}" type="pres">
      <dgm:prSet presAssocID="{752B98FA-3B8F-40B5-AC2B-591A8683090F}" presName="sibTrans" presStyleLbl="sibTrans1D1" presStyleIdx="2" presStyleCnt="3"/>
      <dgm:spPr/>
    </dgm:pt>
    <dgm:pt modelId="{60167E22-CA7A-4C3E-98EC-412163829AA1}" type="pres">
      <dgm:prSet presAssocID="{752B98FA-3B8F-40B5-AC2B-591A8683090F}" presName="connectorText" presStyleLbl="sibTrans1D1" presStyleIdx="2" presStyleCnt="3"/>
      <dgm:spPr/>
    </dgm:pt>
    <dgm:pt modelId="{FFFB0D97-200D-447D-A6F4-5789AF864309}" type="pres">
      <dgm:prSet presAssocID="{CC101E14-9A6C-4F3F-A1BE-4365DADEE52E}" presName="node" presStyleLbl="node1" presStyleIdx="3" presStyleCnt="4" custScaleY="140677" custLinFactNeighborY="-5076">
        <dgm:presLayoutVars>
          <dgm:bulletEnabled val="1"/>
        </dgm:presLayoutVars>
      </dgm:prSet>
      <dgm:spPr/>
    </dgm:pt>
  </dgm:ptLst>
  <dgm:cxnLst>
    <dgm:cxn modelId="{2C366A05-3EE1-4961-8B09-5C5251AFDC41}" type="presOf" srcId="{D7C586AF-797B-481D-A6E4-5B6C7E167261}" destId="{5846F4D6-0FD1-4B77-A8B6-BAFA9AB5C1BD}" srcOrd="0" destOrd="0" presId="urn:microsoft.com/office/officeart/2016/7/layout/RepeatingBendingProcessNew"/>
    <dgm:cxn modelId="{81B53B06-9DB1-4A42-91E5-B4687921D852}" srcId="{0B2ED363-DCD2-4C6C-9CE6-A4CB508ADAE3}" destId="{C4B20035-B0A4-4987-87A6-6D06B5D25FE7}" srcOrd="2" destOrd="0" parTransId="{DCC46227-76B7-4B5C-976E-D659C7D12407}" sibTransId="{752B98FA-3B8F-40B5-AC2B-591A8683090F}"/>
    <dgm:cxn modelId="{33A51915-6AFF-495D-B48F-2ED6A4940554}" type="presOf" srcId="{CC101E14-9A6C-4F3F-A1BE-4365DADEE52E}" destId="{FFFB0D97-200D-447D-A6F4-5789AF864309}" srcOrd="0" destOrd="0" presId="urn:microsoft.com/office/officeart/2016/7/layout/RepeatingBendingProcessNew"/>
    <dgm:cxn modelId="{D95EB523-AC96-4372-BE7A-6E9BB5255702}" type="presOf" srcId="{0B2ED363-DCD2-4C6C-9CE6-A4CB508ADAE3}" destId="{1404D44B-6CDC-4618-B9DF-5DF6E4405E8F}" srcOrd="0" destOrd="0" presId="urn:microsoft.com/office/officeart/2016/7/layout/RepeatingBendingProcessNew"/>
    <dgm:cxn modelId="{300D9F31-647E-4DEC-9B3E-09B1AEAF710F}" type="presOf" srcId="{D7C586AF-797B-481D-A6E4-5B6C7E167261}" destId="{453C6D3A-5FB7-49E7-9159-DA4715744270}" srcOrd="1" destOrd="0" presId="urn:microsoft.com/office/officeart/2016/7/layout/RepeatingBendingProcessNew"/>
    <dgm:cxn modelId="{ADDFEA41-8729-4E97-98A1-B7447E2253A1}" type="presOf" srcId="{189AA148-95CF-464C-806D-59A4B735E5B4}" destId="{39FB319B-D78D-4E69-BF60-18916FB4AD0C}" srcOrd="0" destOrd="0" presId="urn:microsoft.com/office/officeart/2016/7/layout/RepeatingBendingProcessNew"/>
    <dgm:cxn modelId="{75D81C74-CBF5-4AD6-ACB7-DB66AAA74A2D}" type="presOf" srcId="{C4B20035-B0A4-4987-87A6-6D06B5D25FE7}" destId="{8044E307-BF8B-4F42-955F-3DBB617C22D7}" srcOrd="0" destOrd="0" presId="urn:microsoft.com/office/officeart/2016/7/layout/RepeatingBendingProcessNew"/>
    <dgm:cxn modelId="{591D1286-9963-4C34-8079-FF7D16233183}" srcId="{0B2ED363-DCD2-4C6C-9CE6-A4CB508ADAE3}" destId="{CC101E14-9A6C-4F3F-A1BE-4365DADEE52E}" srcOrd="3" destOrd="0" parTransId="{2B8429FE-007F-4A7A-A175-6CA5C1383B03}" sibTransId="{A63C9DD4-16BE-42F4-B3EC-8AB5AFB49D15}"/>
    <dgm:cxn modelId="{ED4CBD89-EB1F-4DF6-A350-5B0295466255}" type="presOf" srcId="{7CA30DFD-472B-4979-8D96-189E6A80B1DB}" destId="{D49ACB86-14D7-4608-AEBC-10CC51E80F66}" srcOrd="1" destOrd="0" presId="urn:microsoft.com/office/officeart/2016/7/layout/RepeatingBendingProcessNew"/>
    <dgm:cxn modelId="{CBCAE19B-D5A9-49B0-997C-BF49A9255703}" type="presOf" srcId="{7CA30DFD-472B-4979-8D96-189E6A80B1DB}" destId="{3557A584-EB21-4F99-A2CF-BA0FD5298365}" srcOrd="0" destOrd="0" presId="urn:microsoft.com/office/officeart/2016/7/layout/RepeatingBendingProcessNew"/>
    <dgm:cxn modelId="{B625E2AA-8A7C-4DA4-BAB7-BFC0FF946A62}" type="presOf" srcId="{752B98FA-3B8F-40B5-AC2B-591A8683090F}" destId="{60167E22-CA7A-4C3E-98EC-412163829AA1}" srcOrd="1" destOrd="0" presId="urn:microsoft.com/office/officeart/2016/7/layout/RepeatingBendingProcessNew"/>
    <dgm:cxn modelId="{A1998FAC-56C3-4E6F-9BC4-7DBA3BDAF946}" type="presOf" srcId="{752B98FA-3B8F-40B5-AC2B-591A8683090F}" destId="{AF88BCCB-964F-476A-8EF1-FF60F04991B1}" srcOrd="0" destOrd="0" presId="urn:microsoft.com/office/officeart/2016/7/layout/RepeatingBendingProcessNew"/>
    <dgm:cxn modelId="{7D1236C7-4814-448B-8659-26A62D98D8D0}" type="presOf" srcId="{8DABB733-8554-478F-B5E2-C4F385A4DCBC}" destId="{9F2ED95E-26EF-4472-87AD-DD24E1D500D4}" srcOrd="0" destOrd="0" presId="urn:microsoft.com/office/officeart/2016/7/layout/RepeatingBendingProcessNew"/>
    <dgm:cxn modelId="{4DD48BD8-93D5-4A05-9455-7A61B1C9D802}" srcId="{0B2ED363-DCD2-4C6C-9CE6-A4CB508ADAE3}" destId="{189AA148-95CF-464C-806D-59A4B735E5B4}" srcOrd="0" destOrd="0" parTransId="{214F035E-A3FA-45EB-B954-9911255B9C6C}" sibTransId="{7CA30DFD-472B-4979-8D96-189E6A80B1DB}"/>
    <dgm:cxn modelId="{D07529F2-5E72-4401-A174-294DC520B33D}" srcId="{0B2ED363-DCD2-4C6C-9CE6-A4CB508ADAE3}" destId="{8DABB733-8554-478F-B5E2-C4F385A4DCBC}" srcOrd="1" destOrd="0" parTransId="{E01492F3-3987-469A-98E6-BA0016E7B543}" sibTransId="{D7C586AF-797B-481D-A6E4-5B6C7E167261}"/>
    <dgm:cxn modelId="{5BB849DB-4D50-4D76-A384-054F2D23159B}" type="presParOf" srcId="{1404D44B-6CDC-4618-B9DF-5DF6E4405E8F}" destId="{39FB319B-D78D-4E69-BF60-18916FB4AD0C}" srcOrd="0" destOrd="0" presId="urn:microsoft.com/office/officeart/2016/7/layout/RepeatingBendingProcessNew"/>
    <dgm:cxn modelId="{8A78E34A-B56A-4030-BECB-06A337FFF602}" type="presParOf" srcId="{1404D44B-6CDC-4618-B9DF-5DF6E4405E8F}" destId="{3557A584-EB21-4F99-A2CF-BA0FD5298365}" srcOrd="1" destOrd="0" presId="urn:microsoft.com/office/officeart/2016/7/layout/RepeatingBendingProcessNew"/>
    <dgm:cxn modelId="{A5D94EE0-12D9-43C8-98E9-398CC3266778}" type="presParOf" srcId="{3557A584-EB21-4F99-A2CF-BA0FD5298365}" destId="{D49ACB86-14D7-4608-AEBC-10CC51E80F66}" srcOrd="0" destOrd="0" presId="urn:microsoft.com/office/officeart/2016/7/layout/RepeatingBendingProcessNew"/>
    <dgm:cxn modelId="{5DEF1B13-5C8B-465B-A0F2-F9F670914CAE}" type="presParOf" srcId="{1404D44B-6CDC-4618-B9DF-5DF6E4405E8F}" destId="{9F2ED95E-26EF-4472-87AD-DD24E1D500D4}" srcOrd="2" destOrd="0" presId="urn:microsoft.com/office/officeart/2016/7/layout/RepeatingBendingProcessNew"/>
    <dgm:cxn modelId="{057193F4-6ADD-4474-9562-9B19EDAC5B13}" type="presParOf" srcId="{1404D44B-6CDC-4618-B9DF-5DF6E4405E8F}" destId="{5846F4D6-0FD1-4B77-A8B6-BAFA9AB5C1BD}" srcOrd="3" destOrd="0" presId="urn:microsoft.com/office/officeart/2016/7/layout/RepeatingBendingProcessNew"/>
    <dgm:cxn modelId="{2E4F37E9-1138-4D5A-8863-904C59992384}" type="presParOf" srcId="{5846F4D6-0FD1-4B77-A8B6-BAFA9AB5C1BD}" destId="{453C6D3A-5FB7-49E7-9159-DA4715744270}" srcOrd="0" destOrd="0" presId="urn:microsoft.com/office/officeart/2016/7/layout/RepeatingBendingProcessNew"/>
    <dgm:cxn modelId="{5735FD73-9F35-4BE8-BB72-3C338DAC4444}" type="presParOf" srcId="{1404D44B-6CDC-4618-B9DF-5DF6E4405E8F}" destId="{8044E307-BF8B-4F42-955F-3DBB617C22D7}" srcOrd="4" destOrd="0" presId="urn:microsoft.com/office/officeart/2016/7/layout/RepeatingBendingProcessNew"/>
    <dgm:cxn modelId="{94BBBC69-5650-4FB8-98D0-F291E5672E89}" type="presParOf" srcId="{1404D44B-6CDC-4618-B9DF-5DF6E4405E8F}" destId="{AF88BCCB-964F-476A-8EF1-FF60F04991B1}" srcOrd="5" destOrd="0" presId="urn:microsoft.com/office/officeart/2016/7/layout/RepeatingBendingProcessNew"/>
    <dgm:cxn modelId="{7562D958-4547-4A7E-9418-EA3C9F7ECCE5}" type="presParOf" srcId="{AF88BCCB-964F-476A-8EF1-FF60F04991B1}" destId="{60167E22-CA7A-4C3E-98EC-412163829AA1}" srcOrd="0" destOrd="0" presId="urn:microsoft.com/office/officeart/2016/7/layout/RepeatingBendingProcessNew"/>
    <dgm:cxn modelId="{EB7FE43E-2425-45F1-AED4-5E43076AE0D8}" type="presParOf" srcId="{1404D44B-6CDC-4618-B9DF-5DF6E4405E8F}" destId="{FFFB0D97-200D-447D-A6F4-5789AF864309}"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C3ABA-0C81-4A66-BA99-6B025444309A}">
      <dsp:nvSpPr>
        <dsp:cNvPr id="0" name=""/>
        <dsp:cNvSpPr/>
      </dsp:nvSpPr>
      <dsp:spPr>
        <a:xfrm>
          <a:off x="0" y="0"/>
          <a:ext cx="6309300" cy="0"/>
        </a:xfrm>
        <a:prstGeom prst="line">
          <a:avLst/>
        </a:prstGeom>
        <a:gradFill rotWithShape="0">
          <a:gsLst>
            <a:gs pos="0">
              <a:schemeClr val="lt1">
                <a:hueOff val="0"/>
                <a:satOff val="0"/>
                <a:lumOff val="0"/>
                <a:alphaOff val="0"/>
                <a:tint val="96000"/>
                <a:lumMod val="104000"/>
              </a:schemeClr>
            </a:gs>
            <a:gs pos="100000">
              <a:schemeClr val="lt1">
                <a:hueOff val="0"/>
                <a:satOff val="0"/>
                <a:lumOff val="0"/>
                <a:alphaOff val="0"/>
                <a:shade val="90000"/>
                <a:lumMod val="90000"/>
              </a:schemeClr>
            </a:gs>
          </a:gsLst>
          <a:lin ang="5400000" scaled="0"/>
        </a:gradFill>
        <a:ln w="9525" cap="rnd" cmpd="sng" algn="ctr">
          <a:solidFill>
            <a:schemeClr val="dk1">
              <a:shade val="80000"/>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4446858-44B1-4AAE-8219-B4658FD2A869}">
      <dsp:nvSpPr>
        <dsp:cNvPr id="0" name=""/>
        <dsp:cNvSpPr/>
      </dsp:nvSpPr>
      <dsp:spPr>
        <a:xfrm>
          <a:off x="0" y="0"/>
          <a:ext cx="6309300" cy="117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Investments are usually done in an effort to have  money to accomplish life goals and realize dreams.</a:t>
          </a:r>
          <a:br>
            <a:rPr lang="en-US" sz="1900" kern="1200" dirty="0"/>
          </a:br>
          <a:endParaRPr lang="en-US" sz="1900" kern="1200" dirty="0"/>
        </a:p>
      </dsp:txBody>
      <dsp:txXfrm>
        <a:off x="0" y="0"/>
        <a:ext cx="6309300" cy="1179612"/>
      </dsp:txXfrm>
    </dsp:sp>
    <dsp:sp modelId="{2E30A170-D421-46D4-96BA-0483D5376F02}">
      <dsp:nvSpPr>
        <dsp:cNvPr id="0" name=""/>
        <dsp:cNvSpPr/>
      </dsp:nvSpPr>
      <dsp:spPr>
        <a:xfrm>
          <a:off x="0" y="1179611"/>
          <a:ext cx="6309300" cy="0"/>
        </a:xfrm>
        <a:prstGeom prst="line">
          <a:avLst/>
        </a:prstGeom>
        <a:gradFill rotWithShape="0">
          <a:gsLst>
            <a:gs pos="0">
              <a:schemeClr val="lt1">
                <a:hueOff val="0"/>
                <a:satOff val="0"/>
                <a:lumOff val="0"/>
                <a:alphaOff val="0"/>
                <a:tint val="96000"/>
                <a:lumMod val="104000"/>
              </a:schemeClr>
            </a:gs>
            <a:gs pos="100000">
              <a:schemeClr val="lt1">
                <a:hueOff val="0"/>
                <a:satOff val="0"/>
                <a:lumOff val="0"/>
                <a:alphaOff val="0"/>
                <a:shade val="90000"/>
                <a:lumMod val="90000"/>
              </a:schemeClr>
            </a:gs>
          </a:gsLst>
          <a:lin ang="5400000" scaled="0"/>
        </a:gradFill>
        <a:ln w="9525" cap="rnd" cmpd="sng" algn="ctr">
          <a:solidFill>
            <a:schemeClr val="dk1">
              <a:shade val="80000"/>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9A20DF7-D445-4A8E-A6B9-41E938F49AEF}">
      <dsp:nvSpPr>
        <dsp:cNvPr id="0" name=""/>
        <dsp:cNvSpPr/>
      </dsp:nvSpPr>
      <dsp:spPr>
        <a:xfrm>
          <a:off x="0" y="1179612"/>
          <a:ext cx="6309300" cy="117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prstClr val="white">
                  <a:hueOff val="0"/>
                  <a:satOff val="0"/>
                  <a:lumOff val="0"/>
                  <a:alphaOff val="0"/>
                </a:prstClr>
              </a:solidFill>
              <a:latin typeface="Calisto MT" panose="02040603050505030304"/>
              <a:ea typeface="+mn-ea"/>
              <a:cs typeface="+mn-cs"/>
            </a:rPr>
            <a:t>Investors are always curious about investing in the stock market but still confused by its strange terms and confusing headlines. </a:t>
          </a:r>
          <a:br>
            <a:rPr lang="en-US" sz="2000" kern="1200" dirty="0">
              <a:solidFill>
                <a:prstClr val="white">
                  <a:hueOff val="0"/>
                  <a:satOff val="0"/>
                  <a:lumOff val="0"/>
                  <a:alphaOff val="0"/>
                </a:prstClr>
              </a:solidFill>
              <a:latin typeface="Calisto MT" panose="02040603050505030304"/>
              <a:ea typeface="+mn-ea"/>
              <a:cs typeface="+mn-cs"/>
            </a:rPr>
          </a:br>
          <a:endParaRPr lang="en-US" sz="2000" kern="1200" dirty="0">
            <a:solidFill>
              <a:prstClr val="white">
                <a:hueOff val="0"/>
                <a:satOff val="0"/>
                <a:lumOff val="0"/>
                <a:alphaOff val="0"/>
              </a:prstClr>
            </a:solidFill>
            <a:latin typeface="Calisto MT" panose="02040603050505030304"/>
            <a:ea typeface="+mn-ea"/>
            <a:cs typeface="+mn-cs"/>
          </a:endParaRPr>
        </a:p>
      </dsp:txBody>
      <dsp:txXfrm>
        <a:off x="0" y="1179612"/>
        <a:ext cx="6309300" cy="1179612"/>
      </dsp:txXfrm>
    </dsp:sp>
    <dsp:sp modelId="{2B0150ED-34C1-46A6-A410-7EC0FD5A328B}">
      <dsp:nvSpPr>
        <dsp:cNvPr id="0" name=""/>
        <dsp:cNvSpPr/>
      </dsp:nvSpPr>
      <dsp:spPr>
        <a:xfrm>
          <a:off x="0" y="2359223"/>
          <a:ext cx="6309300" cy="0"/>
        </a:xfrm>
        <a:prstGeom prst="line">
          <a:avLst/>
        </a:prstGeom>
        <a:gradFill rotWithShape="0">
          <a:gsLst>
            <a:gs pos="0">
              <a:schemeClr val="lt1">
                <a:hueOff val="0"/>
                <a:satOff val="0"/>
                <a:lumOff val="0"/>
                <a:alphaOff val="0"/>
                <a:tint val="96000"/>
                <a:lumMod val="104000"/>
              </a:schemeClr>
            </a:gs>
            <a:gs pos="100000">
              <a:schemeClr val="lt1">
                <a:hueOff val="0"/>
                <a:satOff val="0"/>
                <a:lumOff val="0"/>
                <a:alphaOff val="0"/>
                <a:shade val="90000"/>
                <a:lumMod val="90000"/>
              </a:schemeClr>
            </a:gs>
          </a:gsLst>
          <a:lin ang="5400000" scaled="0"/>
        </a:gradFill>
        <a:ln w="9525" cap="rnd" cmpd="sng" algn="ctr">
          <a:solidFill>
            <a:schemeClr val="dk1">
              <a:shade val="80000"/>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AF3B4B6-2FCC-4BC1-BDE7-33051153A3E1}">
      <dsp:nvSpPr>
        <dsp:cNvPr id="0" name=""/>
        <dsp:cNvSpPr/>
      </dsp:nvSpPr>
      <dsp:spPr>
        <a:xfrm>
          <a:off x="0" y="2359224"/>
          <a:ext cx="6309300" cy="117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prstClr val="white">
                  <a:hueOff val="0"/>
                  <a:satOff val="0"/>
                  <a:lumOff val="0"/>
                  <a:alphaOff val="0"/>
                </a:prstClr>
              </a:solidFill>
              <a:latin typeface="Calisto MT" panose="02040603050505030304"/>
              <a:ea typeface="+mn-ea"/>
              <a:cs typeface="+mn-cs"/>
            </a:rPr>
            <a:t>They may face several investment-related queries and would want to reach out to people for advice in this regard.</a:t>
          </a:r>
          <a:br>
            <a:rPr lang="en-US" sz="1900" kern="1200" dirty="0"/>
          </a:br>
          <a:endParaRPr lang="en-US" sz="1900" kern="1200" dirty="0"/>
        </a:p>
      </dsp:txBody>
      <dsp:txXfrm>
        <a:off x="0" y="2359224"/>
        <a:ext cx="6309300" cy="1179612"/>
      </dsp:txXfrm>
    </dsp:sp>
    <dsp:sp modelId="{7B869D28-9F78-43C5-BF9B-91B113288C79}">
      <dsp:nvSpPr>
        <dsp:cNvPr id="0" name=""/>
        <dsp:cNvSpPr/>
      </dsp:nvSpPr>
      <dsp:spPr>
        <a:xfrm>
          <a:off x="0" y="3538835"/>
          <a:ext cx="6309300" cy="0"/>
        </a:xfrm>
        <a:prstGeom prst="line">
          <a:avLst/>
        </a:prstGeom>
        <a:gradFill rotWithShape="0">
          <a:gsLst>
            <a:gs pos="0">
              <a:schemeClr val="lt1">
                <a:hueOff val="0"/>
                <a:satOff val="0"/>
                <a:lumOff val="0"/>
                <a:alphaOff val="0"/>
                <a:tint val="96000"/>
                <a:lumMod val="104000"/>
              </a:schemeClr>
            </a:gs>
            <a:gs pos="100000">
              <a:schemeClr val="lt1">
                <a:hueOff val="0"/>
                <a:satOff val="0"/>
                <a:lumOff val="0"/>
                <a:alphaOff val="0"/>
                <a:shade val="90000"/>
                <a:lumMod val="90000"/>
              </a:schemeClr>
            </a:gs>
          </a:gsLst>
          <a:lin ang="5400000" scaled="0"/>
        </a:gradFill>
        <a:ln w="9525" cap="rnd" cmpd="sng" algn="ctr">
          <a:solidFill>
            <a:schemeClr val="dk1">
              <a:shade val="80000"/>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0B1C559-2F6F-4FE2-85BE-060DB41AC3D6}">
      <dsp:nvSpPr>
        <dsp:cNvPr id="0" name=""/>
        <dsp:cNvSpPr/>
      </dsp:nvSpPr>
      <dsp:spPr>
        <a:xfrm>
          <a:off x="0" y="3538836"/>
          <a:ext cx="6309300" cy="117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prstClr val="white">
                  <a:hueOff val="0"/>
                  <a:satOff val="0"/>
                  <a:lumOff val="0"/>
                  <a:alphaOff val="0"/>
                </a:prstClr>
              </a:solidFill>
              <a:latin typeface="Calisto MT" panose="02040603050505030304"/>
              <a:ea typeface="+mn-ea"/>
              <a:cs typeface="+mn-cs"/>
            </a:rPr>
            <a:t>Investors also face challenges while maintaining their inventory for tax purposes and actively look for solutions to save time and efforts.</a:t>
          </a:r>
        </a:p>
      </dsp:txBody>
      <dsp:txXfrm>
        <a:off x="0" y="3538836"/>
        <a:ext cx="6309300" cy="1179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7A584-EB21-4F99-A2CF-BA0FD5298365}">
      <dsp:nvSpPr>
        <dsp:cNvPr id="0" name=""/>
        <dsp:cNvSpPr/>
      </dsp:nvSpPr>
      <dsp:spPr>
        <a:xfrm>
          <a:off x="2840678" y="1039081"/>
          <a:ext cx="584405" cy="91440"/>
        </a:xfrm>
        <a:custGeom>
          <a:avLst/>
          <a:gdLst/>
          <a:ahLst/>
          <a:cxnLst/>
          <a:rect l="0" t="0" r="0" b="0"/>
          <a:pathLst>
            <a:path>
              <a:moveTo>
                <a:pt x="0" y="45720"/>
              </a:moveTo>
              <a:lnTo>
                <a:pt x="309302" y="45720"/>
              </a:lnTo>
              <a:lnTo>
                <a:pt x="309302" y="55052"/>
              </a:lnTo>
              <a:lnTo>
                <a:pt x="584405" y="55052"/>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7504" y="1081677"/>
        <a:ext cx="30753" cy="6249"/>
      </dsp:txXfrm>
    </dsp:sp>
    <dsp:sp modelId="{39FB319B-D78D-4E69-BF60-18916FB4AD0C}">
      <dsp:nvSpPr>
        <dsp:cNvPr id="0" name=""/>
        <dsp:cNvSpPr/>
      </dsp:nvSpPr>
      <dsp:spPr>
        <a:xfrm>
          <a:off x="127943" y="12647"/>
          <a:ext cx="2714535" cy="2144309"/>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014" tIns="139622" rIns="133014" bIns="139622" numCol="1" spcCol="1270" anchor="ctr" anchorCtr="0">
          <a:noAutofit/>
        </a:bodyPr>
        <a:lstStyle/>
        <a:p>
          <a:pPr marL="0" lvl="0" indent="0" algn="ctr" defTabSz="711200">
            <a:lnSpc>
              <a:spcPct val="90000"/>
            </a:lnSpc>
            <a:spcBef>
              <a:spcPct val="0"/>
            </a:spcBef>
            <a:spcAft>
              <a:spcPct val="35000"/>
            </a:spcAft>
            <a:buNone/>
          </a:pPr>
          <a:r>
            <a:rPr lang="en-US" sz="1600" kern="1200" dirty="0"/>
            <a:t>Our project is Global Stock Investments designed to help individuals allocate, manage and report their resources in the stock market effectively in order to bring their portfolio to a success</a:t>
          </a:r>
          <a:r>
            <a:rPr lang="en-US" sz="1300" kern="1200" dirty="0"/>
            <a:t>.</a:t>
          </a:r>
          <a:br>
            <a:rPr lang="en-US" sz="1300" kern="1200" dirty="0"/>
          </a:br>
          <a:endParaRPr lang="en-US" sz="1300" kern="1200" dirty="0"/>
        </a:p>
      </dsp:txBody>
      <dsp:txXfrm>
        <a:off x="127943" y="12647"/>
        <a:ext cx="2714535" cy="2144309"/>
      </dsp:txXfrm>
    </dsp:sp>
    <dsp:sp modelId="{5846F4D6-0FD1-4B77-A8B6-BAFA9AB5C1BD}">
      <dsp:nvSpPr>
        <dsp:cNvPr id="0" name=""/>
        <dsp:cNvSpPr/>
      </dsp:nvSpPr>
      <dsp:spPr>
        <a:xfrm>
          <a:off x="1485210" y="2173438"/>
          <a:ext cx="3329540" cy="546485"/>
        </a:xfrm>
        <a:custGeom>
          <a:avLst/>
          <a:gdLst/>
          <a:ahLst/>
          <a:cxnLst/>
          <a:rect l="0" t="0" r="0" b="0"/>
          <a:pathLst>
            <a:path>
              <a:moveTo>
                <a:pt x="3329540" y="0"/>
              </a:moveTo>
              <a:lnTo>
                <a:pt x="3329540" y="290342"/>
              </a:lnTo>
              <a:lnTo>
                <a:pt x="0" y="290342"/>
              </a:lnTo>
              <a:lnTo>
                <a:pt x="0" y="546485"/>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5501" y="2443556"/>
        <a:ext cx="168959" cy="6249"/>
      </dsp:txXfrm>
    </dsp:sp>
    <dsp:sp modelId="{9F2ED95E-26EF-4472-87AD-DD24E1D500D4}">
      <dsp:nvSpPr>
        <dsp:cNvPr id="0" name=""/>
        <dsp:cNvSpPr/>
      </dsp:nvSpPr>
      <dsp:spPr>
        <a:xfrm>
          <a:off x="3457483" y="13030"/>
          <a:ext cx="2714535" cy="2162208"/>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014" tIns="139622" rIns="133014" bIns="13962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hueOff val="0"/>
                  <a:satOff val="0"/>
                  <a:lumOff val="0"/>
                  <a:alphaOff val="0"/>
                </a:prstClr>
              </a:solidFill>
              <a:latin typeface="Calisto MT" panose="02040603050505030304"/>
              <a:ea typeface="+mn-ea"/>
              <a:cs typeface="+mn-cs"/>
            </a:rPr>
            <a:t>The management is executed in accordance with a specific investment goal and takes into consideration the level of risk that the investor seeks. </a:t>
          </a:r>
          <a:br>
            <a:rPr lang="en-US" sz="1600" kern="1200" dirty="0">
              <a:solidFill>
                <a:prstClr val="black">
                  <a:hueOff val="0"/>
                  <a:satOff val="0"/>
                  <a:lumOff val="0"/>
                  <a:alphaOff val="0"/>
                </a:prstClr>
              </a:solidFill>
              <a:latin typeface="Calisto MT" panose="02040603050505030304"/>
              <a:ea typeface="+mn-ea"/>
              <a:cs typeface="+mn-cs"/>
            </a:rPr>
          </a:br>
          <a:endParaRPr lang="en-US" sz="1600" kern="1200" dirty="0">
            <a:solidFill>
              <a:prstClr val="black">
                <a:hueOff val="0"/>
                <a:satOff val="0"/>
                <a:lumOff val="0"/>
                <a:alphaOff val="0"/>
              </a:prstClr>
            </a:solidFill>
            <a:latin typeface="Calisto MT" panose="02040603050505030304"/>
            <a:ea typeface="+mn-ea"/>
            <a:cs typeface="+mn-cs"/>
          </a:endParaRPr>
        </a:p>
      </dsp:txBody>
      <dsp:txXfrm>
        <a:off x="3457483" y="13030"/>
        <a:ext cx="2714535" cy="2162208"/>
      </dsp:txXfrm>
    </dsp:sp>
    <dsp:sp modelId="{AF88BCCB-964F-476A-8EF1-FF60F04991B1}">
      <dsp:nvSpPr>
        <dsp:cNvPr id="0" name=""/>
        <dsp:cNvSpPr/>
      </dsp:nvSpPr>
      <dsp:spPr>
        <a:xfrm>
          <a:off x="2840678" y="3807473"/>
          <a:ext cx="593743" cy="91440"/>
        </a:xfrm>
        <a:custGeom>
          <a:avLst/>
          <a:gdLst/>
          <a:ahLst/>
          <a:cxnLst/>
          <a:rect l="0" t="0" r="0" b="0"/>
          <a:pathLst>
            <a:path>
              <a:moveTo>
                <a:pt x="0" y="56665"/>
              </a:moveTo>
              <a:lnTo>
                <a:pt x="313971" y="56665"/>
              </a:lnTo>
              <a:lnTo>
                <a:pt x="313971" y="45720"/>
              </a:lnTo>
              <a:lnTo>
                <a:pt x="593743"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1939" y="3850068"/>
        <a:ext cx="31221" cy="6249"/>
      </dsp:txXfrm>
    </dsp:sp>
    <dsp:sp modelId="{8044E307-BF8B-4F42-955F-3DBB617C22D7}">
      <dsp:nvSpPr>
        <dsp:cNvPr id="0" name=""/>
        <dsp:cNvSpPr/>
      </dsp:nvSpPr>
      <dsp:spPr>
        <a:xfrm>
          <a:off x="127943" y="2752324"/>
          <a:ext cx="2714535" cy="2223627"/>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014" tIns="139622" rIns="133014" bIns="139622" numCol="1" spcCol="1270" anchor="ctr" anchorCtr="0">
          <a:noAutofit/>
        </a:bodyPr>
        <a:lstStyle/>
        <a:p>
          <a:pPr marL="0" lvl="0" indent="0" algn="ctr" defTabSz="711200">
            <a:lnSpc>
              <a:spcPct val="90000"/>
            </a:lnSpc>
            <a:spcBef>
              <a:spcPct val="0"/>
            </a:spcBef>
            <a:spcAft>
              <a:spcPct val="35000"/>
            </a:spcAft>
            <a:buNone/>
          </a:pPr>
          <a:r>
            <a:rPr lang="en-US" sz="1600" kern="1200" dirty="0"/>
            <a:t>The investors also has the opportunity to seek investment advice for both local and global markets as well as gain more knowledge and be more literate to decide upon their future investments</a:t>
          </a:r>
          <a:r>
            <a:rPr lang="en-US" sz="1400" kern="1200" dirty="0"/>
            <a:t>.</a:t>
          </a:r>
          <a:br>
            <a:rPr lang="en-US" sz="1400" kern="1200" dirty="0"/>
          </a:br>
          <a:endParaRPr lang="en-US" sz="1400" kern="1200" dirty="0"/>
        </a:p>
      </dsp:txBody>
      <dsp:txXfrm>
        <a:off x="127943" y="2752324"/>
        <a:ext cx="2714535" cy="2223627"/>
      </dsp:txXfrm>
    </dsp:sp>
    <dsp:sp modelId="{FFFB0D97-200D-447D-A6F4-5789AF864309}">
      <dsp:nvSpPr>
        <dsp:cNvPr id="0" name=""/>
        <dsp:cNvSpPr/>
      </dsp:nvSpPr>
      <dsp:spPr>
        <a:xfrm>
          <a:off x="3466821" y="2707575"/>
          <a:ext cx="2714535" cy="2291236"/>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014" tIns="139622" rIns="133014" bIns="13962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hueOff val="0"/>
                  <a:satOff val="0"/>
                  <a:lumOff val="0"/>
                  <a:alphaOff val="0"/>
                </a:prstClr>
              </a:solidFill>
              <a:latin typeface="Calisto MT" panose="02040603050505030304"/>
              <a:ea typeface="+mn-ea"/>
              <a:cs typeface="+mn-cs"/>
            </a:rPr>
            <a:t>The system also provides the feature to effectively report customer investments to government thereby reducing some burden off them along with the ability to identify risks during stock purchases</a:t>
          </a:r>
          <a:r>
            <a:rPr lang="en-US" sz="1300" kern="1200" dirty="0"/>
            <a:t>.</a:t>
          </a:r>
        </a:p>
      </dsp:txBody>
      <dsp:txXfrm>
        <a:off x="3466821" y="2707575"/>
        <a:ext cx="2714535" cy="22912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0767A7-4FD8-4670-8E6F-368B3D88DCB6}" type="datetimeFigureOut">
              <a:rPr lang="en-US" smtClean="0"/>
              <a:t>18-Aug-18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260767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0767A7-4FD8-4670-8E6F-368B3D88DCB6}" type="datetimeFigureOut">
              <a:rPr lang="en-US" smtClean="0"/>
              <a:t>18-Aug-18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378041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0767A7-4FD8-4670-8E6F-368B3D88DCB6}" type="datetimeFigureOut">
              <a:rPr lang="en-US" smtClean="0"/>
              <a:t>18-Aug-18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681626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0767A7-4FD8-4670-8E6F-368B3D88DCB6}" type="datetimeFigureOut">
              <a:rPr lang="en-US" smtClean="0"/>
              <a:t>18-Aug-18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49891-5E6C-45E9-95D6-EAFED241BDB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5809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0767A7-4FD8-4670-8E6F-368B3D88DCB6}" type="datetimeFigureOut">
              <a:rPr lang="en-US" smtClean="0"/>
              <a:t>18-Aug-18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1879405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0767A7-4FD8-4670-8E6F-368B3D88DCB6}" type="datetimeFigureOut">
              <a:rPr lang="en-US" smtClean="0"/>
              <a:t>18-Aug-18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2041014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0767A7-4FD8-4670-8E6F-368B3D88DCB6}" type="datetimeFigureOut">
              <a:rPr lang="en-US" smtClean="0"/>
              <a:t>18-Aug-18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3535816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767A7-4FD8-4670-8E6F-368B3D88DCB6}" type="datetimeFigureOut">
              <a:rPr lang="en-US" smtClean="0"/>
              <a:t>18-Aug-18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134328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767A7-4FD8-4670-8E6F-368B3D88DCB6}" type="datetimeFigureOut">
              <a:rPr lang="en-US" smtClean="0"/>
              <a:t>18-Aug-18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63957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767A7-4FD8-4670-8E6F-368B3D88DCB6}" type="datetimeFigureOut">
              <a:rPr lang="en-US" smtClean="0"/>
              <a:t>18-Aug-18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314744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0767A7-4FD8-4670-8E6F-368B3D88DCB6}" type="datetimeFigureOut">
              <a:rPr lang="en-US" smtClean="0"/>
              <a:t>18-Aug-18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4010449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0767A7-4FD8-4670-8E6F-368B3D88DCB6}" type="datetimeFigureOut">
              <a:rPr lang="en-US" smtClean="0"/>
              <a:t>18-Aug-18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241276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767A7-4FD8-4670-8E6F-368B3D88DCB6}" type="datetimeFigureOut">
              <a:rPr lang="en-US" smtClean="0"/>
              <a:t>18-Aug-18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397604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0767A7-4FD8-4670-8E6F-368B3D88DCB6}" type="datetimeFigureOut">
              <a:rPr lang="en-US" smtClean="0"/>
              <a:t>18-Aug-18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394438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767A7-4FD8-4670-8E6F-368B3D88DCB6}" type="datetimeFigureOut">
              <a:rPr lang="en-US" smtClean="0"/>
              <a:t>18-Aug-18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6481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0767A7-4FD8-4670-8E6F-368B3D88DCB6}" type="datetimeFigureOut">
              <a:rPr lang="en-US" smtClean="0"/>
              <a:t>18-Aug-18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328781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0767A7-4FD8-4670-8E6F-368B3D88DCB6}" type="datetimeFigureOut">
              <a:rPr lang="en-US" smtClean="0"/>
              <a:t>18-Aug-18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49891-5E6C-45E9-95D6-EAFED241BDBA}" type="slidenum">
              <a:rPr lang="en-US" smtClean="0"/>
              <a:t>‹#›</a:t>
            </a:fld>
            <a:endParaRPr lang="en-US"/>
          </a:p>
        </p:txBody>
      </p:sp>
    </p:spTree>
    <p:extLst>
      <p:ext uri="{BB962C8B-B14F-4D97-AF65-F5344CB8AC3E}">
        <p14:creationId xmlns:p14="http://schemas.microsoft.com/office/powerpoint/2010/main" val="73141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0767A7-4FD8-4670-8E6F-368B3D88DCB6}" type="datetimeFigureOut">
              <a:rPr lang="en-US" smtClean="0"/>
              <a:t>18-Aug-18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849891-5E6C-45E9-95D6-EAFED241BDBA}" type="slidenum">
              <a:rPr lang="en-US" smtClean="0"/>
              <a:t>‹#›</a:t>
            </a:fld>
            <a:endParaRPr lang="en-US"/>
          </a:p>
        </p:txBody>
      </p:sp>
    </p:spTree>
    <p:extLst>
      <p:ext uri="{BB962C8B-B14F-4D97-AF65-F5344CB8AC3E}">
        <p14:creationId xmlns:p14="http://schemas.microsoft.com/office/powerpoint/2010/main" val="100288069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B271365-72E2-4A49-BDFD-6A6B3AD718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504277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651EE31-72A9-43C6-B2A2-F4CC7A6BD7A9}"/>
              </a:ext>
            </a:extLst>
          </p:cNvPr>
          <p:cNvPicPr>
            <a:picLocks noChangeAspect="1"/>
          </p:cNvPicPr>
          <p:nvPr/>
        </p:nvPicPr>
        <p:blipFill rotWithShape="1">
          <a:blip r:embed="rId3">
            <a:extLst>
              <a:ext uri="{28A0092B-C50C-407E-A947-70E740481C1C}">
                <a14:useLocalDpi xmlns:a14="http://schemas.microsoft.com/office/drawing/2010/main" val="0"/>
              </a:ext>
            </a:extLst>
          </a:blip>
          <a:srcRect l="19183" r="8980"/>
          <a:stretch/>
        </p:blipFill>
        <p:spPr>
          <a:xfrm>
            <a:off x="1380489" y="1438360"/>
            <a:ext cx="4140271" cy="3835314"/>
          </a:xfrm>
          <a:prstGeom prst="rect">
            <a:avLst/>
          </a:prstGeom>
        </p:spPr>
      </p:pic>
      <p:sp>
        <p:nvSpPr>
          <p:cNvPr id="2" name="Title 1">
            <a:extLst>
              <a:ext uri="{FF2B5EF4-FFF2-40B4-BE49-F238E27FC236}">
                <a16:creationId xmlns:a16="http://schemas.microsoft.com/office/drawing/2014/main" id="{F2720699-91F0-41A8-AC88-ACDE5626B0E7}"/>
              </a:ext>
            </a:extLst>
          </p:cNvPr>
          <p:cNvSpPr>
            <a:spLocks noGrp="1"/>
          </p:cNvSpPr>
          <p:nvPr>
            <p:ph type="title"/>
          </p:nvPr>
        </p:nvSpPr>
        <p:spPr>
          <a:xfrm>
            <a:off x="6648857" y="965196"/>
            <a:ext cx="4583022" cy="3420192"/>
          </a:xfrm>
        </p:spPr>
        <p:txBody>
          <a:bodyPr vert="horz" lIns="91440" tIns="45720" rIns="91440" bIns="45720" rtlCol="0" anchor="b">
            <a:normAutofit/>
          </a:bodyPr>
          <a:lstStyle/>
          <a:p>
            <a:r>
              <a:rPr lang="en-US" sz="6000" b="1" dirty="0"/>
              <a:t>Global Stock Investments</a:t>
            </a:r>
          </a:p>
        </p:txBody>
      </p:sp>
    </p:spTree>
    <p:extLst>
      <p:ext uri="{BB962C8B-B14F-4D97-AF65-F5344CB8AC3E}">
        <p14:creationId xmlns:p14="http://schemas.microsoft.com/office/powerpoint/2010/main" val="1637515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91F31-5AE2-4FB6-BE79-9F4E52E20A14}"/>
              </a:ext>
            </a:extLst>
          </p:cNvPr>
          <p:cNvSpPr>
            <a:spLocks noGrp="1"/>
          </p:cNvSpPr>
          <p:nvPr>
            <p:ph sz="half" idx="1"/>
          </p:nvPr>
        </p:nvSpPr>
        <p:spPr>
          <a:xfrm>
            <a:off x="1315409" y="420010"/>
            <a:ext cx="5757195" cy="5803508"/>
          </a:xfrm>
        </p:spPr>
        <p:txBody>
          <a:bodyPr>
            <a:normAutofit fontScale="92500"/>
          </a:bodyPr>
          <a:lstStyle/>
          <a:p>
            <a:pPr marL="36900" indent="0">
              <a:buNone/>
            </a:pPr>
            <a:r>
              <a:rPr lang="en-US" sz="2600" b="1" dirty="0"/>
              <a:t>Customer</a:t>
            </a:r>
            <a:r>
              <a:rPr lang="en-US" sz="2800" b="1" dirty="0"/>
              <a:t>:</a:t>
            </a:r>
            <a:r>
              <a:rPr lang="en-US" b="1" dirty="0"/>
              <a:t> </a:t>
            </a:r>
          </a:p>
          <a:p>
            <a:pPr marL="36900" indent="0">
              <a:buNone/>
            </a:pPr>
            <a:br>
              <a:rPr lang="en-US" dirty="0"/>
            </a:br>
            <a:r>
              <a:rPr lang="en-US" sz="2400" dirty="0" err="1"/>
              <a:t>i</a:t>
            </a:r>
            <a:r>
              <a:rPr lang="en-US" sz="2400" dirty="0"/>
              <a:t>. Request Expert or Employee for stock investment advice</a:t>
            </a:r>
          </a:p>
          <a:p>
            <a:pPr marL="36900" indent="0">
              <a:buNone/>
            </a:pPr>
            <a:br>
              <a:rPr lang="en-US" sz="2400" dirty="0"/>
            </a:br>
            <a:r>
              <a:rPr lang="en-US" sz="2400" dirty="0"/>
              <a:t>ii. Register for Expert Speaker Session for various topics related to investments</a:t>
            </a:r>
          </a:p>
          <a:p>
            <a:pPr marL="36900" indent="0">
              <a:buNone/>
            </a:pPr>
            <a:br>
              <a:rPr lang="en-US" sz="2400" dirty="0"/>
            </a:br>
            <a:r>
              <a:rPr lang="en-US" sz="2400" dirty="0"/>
              <a:t>iii. Request Investment Employee to make desired investments in global markets</a:t>
            </a:r>
          </a:p>
          <a:p>
            <a:pPr marL="36900" indent="0">
              <a:buNone/>
            </a:pPr>
            <a:endParaRPr lang="en-US" sz="2400" dirty="0"/>
          </a:p>
          <a:p>
            <a:pPr marL="36900" indent="0">
              <a:buNone/>
            </a:pPr>
            <a:r>
              <a:rPr lang="en-US" sz="2400" dirty="0"/>
              <a:t>iv. Compare Stock History of various stocks</a:t>
            </a:r>
          </a:p>
          <a:p>
            <a:pPr marL="36900" indent="0">
              <a:buNone/>
            </a:pPr>
            <a:br>
              <a:rPr lang="en-US" sz="2400" dirty="0"/>
            </a:br>
            <a:r>
              <a:rPr lang="en-US" sz="2400" dirty="0"/>
              <a:t>v. View Advice history and Investment history</a:t>
            </a:r>
          </a:p>
          <a:p>
            <a:pPr marL="36900" indent="0">
              <a:buNone/>
            </a:pPr>
            <a:endParaRPr lang="en-US" dirty="0"/>
          </a:p>
        </p:txBody>
      </p:sp>
      <p:pic>
        <p:nvPicPr>
          <p:cNvPr id="9" name="Content Placeholder 8">
            <a:extLst>
              <a:ext uri="{FF2B5EF4-FFF2-40B4-BE49-F238E27FC236}">
                <a16:creationId xmlns:a16="http://schemas.microsoft.com/office/drawing/2014/main" id="{04FCB693-E053-4EEE-9398-4B0D099B22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20768" y="1082417"/>
            <a:ext cx="3091321" cy="3396343"/>
          </a:xfrm>
        </p:spPr>
      </p:pic>
    </p:spTree>
    <p:extLst>
      <p:ext uri="{BB962C8B-B14F-4D97-AF65-F5344CB8AC3E}">
        <p14:creationId xmlns:p14="http://schemas.microsoft.com/office/powerpoint/2010/main" val="179214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0" name="Picture 15">
            <a:extLst>
              <a:ext uri="{FF2B5EF4-FFF2-40B4-BE49-F238E27FC236}">
                <a16:creationId xmlns:a16="http://schemas.microsoft.com/office/drawing/2014/main" id="{3E740089-EFAE-450C-833A-80B69984DB9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12" name="Content Placeholder 4">
            <a:extLst>
              <a:ext uri="{FF2B5EF4-FFF2-40B4-BE49-F238E27FC236}">
                <a16:creationId xmlns:a16="http://schemas.microsoft.com/office/drawing/2014/main" id="{88526CA4-E5B7-4103-BF22-C80387555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560" y="2623495"/>
            <a:ext cx="4065464" cy="2276659"/>
          </a:xfrm>
          <a:prstGeom prst="rect">
            <a:avLst/>
          </a:prstGeom>
        </p:spPr>
      </p:pic>
      <p:sp>
        <p:nvSpPr>
          <p:cNvPr id="2" name="Title 1">
            <a:extLst>
              <a:ext uri="{FF2B5EF4-FFF2-40B4-BE49-F238E27FC236}">
                <a16:creationId xmlns:a16="http://schemas.microsoft.com/office/drawing/2014/main" id="{CD89A9A5-A5CF-4B13-A0BF-4BAD5584FD40}"/>
              </a:ext>
            </a:extLst>
          </p:cNvPr>
          <p:cNvSpPr>
            <a:spLocks noGrp="1"/>
          </p:cNvSpPr>
          <p:nvPr>
            <p:ph type="title"/>
          </p:nvPr>
        </p:nvSpPr>
        <p:spPr>
          <a:xfrm>
            <a:off x="671805" y="382555"/>
            <a:ext cx="5896946" cy="6270172"/>
          </a:xfrm>
        </p:spPr>
        <p:txBody>
          <a:bodyPr>
            <a:normAutofit fontScale="90000"/>
          </a:bodyPr>
          <a:lstStyle/>
          <a:p>
            <a:pPr algn="l">
              <a:lnSpc>
                <a:spcPct val="90000"/>
              </a:lnSpc>
            </a:pPr>
            <a:r>
              <a:rPr lang="en-US" sz="2600" b="1" dirty="0">
                <a:latin typeface="+mn-lt"/>
                <a:ea typeface="+mn-ea"/>
                <a:cs typeface="+mn-cs"/>
              </a:rPr>
              <a:t>Investment Employee:</a:t>
            </a:r>
            <a:br>
              <a:rPr lang="en-US" sz="2400" b="1" dirty="0"/>
            </a:br>
            <a:r>
              <a:rPr lang="en-US" sz="2200" dirty="0" err="1">
                <a:latin typeface="+mn-lt"/>
                <a:ea typeface="+mn-ea"/>
                <a:cs typeface="+mn-cs"/>
              </a:rPr>
              <a:t>i</a:t>
            </a:r>
            <a:r>
              <a:rPr lang="en-US" sz="2200" dirty="0">
                <a:latin typeface="+mn-lt"/>
                <a:ea typeface="+mn-ea"/>
                <a:cs typeface="+mn-cs"/>
              </a:rPr>
              <a:t>. Advices customer for investments in local or global stock markets</a:t>
            </a:r>
            <a:br>
              <a:rPr lang="en-US" sz="2200" dirty="0">
                <a:latin typeface="+mn-lt"/>
                <a:ea typeface="+mn-ea"/>
                <a:cs typeface="+mn-cs"/>
              </a:rPr>
            </a:br>
            <a:r>
              <a:rPr lang="en-US" sz="2200" dirty="0">
                <a:latin typeface="+mn-lt"/>
                <a:ea typeface="+mn-ea"/>
                <a:cs typeface="+mn-cs"/>
              </a:rPr>
              <a:t>ii. Manages (buy or sell) customer investments</a:t>
            </a:r>
            <a:br>
              <a:rPr lang="en-US" sz="2200" dirty="0">
                <a:latin typeface="+mn-lt"/>
                <a:ea typeface="+mn-ea"/>
                <a:cs typeface="+mn-cs"/>
              </a:rPr>
            </a:br>
            <a:r>
              <a:rPr lang="en-US" sz="2200" dirty="0">
                <a:latin typeface="+mn-lt"/>
                <a:ea typeface="+mn-ea"/>
                <a:cs typeface="+mn-cs"/>
              </a:rPr>
              <a:t>iii. Generate reports for customer investments</a:t>
            </a:r>
            <a:br>
              <a:rPr lang="en-US" sz="1800" dirty="0"/>
            </a:br>
            <a:br>
              <a:rPr lang="en-US" sz="1800" dirty="0"/>
            </a:br>
            <a:br>
              <a:rPr lang="en-US" sz="1800" dirty="0"/>
            </a:br>
            <a:br>
              <a:rPr lang="en-US" sz="1800" dirty="0"/>
            </a:br>
            <a:br>
              <a:rPr lang="en-US" sz="1800" dirty="0"/>
            </a:br>
            <a:br>
              <a:rPr lang="en-US" sz="1800" dirty="0"/>
            </a:br>
            <a:r>
              <a:rPr lang="en-US" sz="2600" b="1" dirty="0">
                <a:latin typeface="+mn-lt"/>
                <a:ea typeface="+mn-ea"/>
                <a:cs typeface="+mn-cs"/>
              </a:rPr>
              <a:t>Regulatory Employee:</a:t>
            </a:r>
            <a:br>
              <a:rPr lang="en-US" sz="1800" dirty="0"/>
            </a:br>
            <a:r>
              <a:rPr lang="en-US" sz="1800" dirty="0" err="1"/>
              <a:t>i</a:t>
            </a:r>
            <a:r>
              <a:rPr lang="en-US" sz="2200" dirty="0">
                <a:latin typeface="+mn-lt"/>
                <a:ea typeface="+mn-ea"/>
                <a:cs typeface="+mn-cs"/>
              </a:rPr>
              <a:t>. Respond to Government request for customer investments</a:t>
            </a:r>
            <a:br>
              <a:rPr lang="en-US" sz="1800" dirty="0"/>
            </a:br>
            <a:br>
              <a:rPr lang="en-US" sz="1800" dirty="0"/>
            </a:br>
            <a:br>
              <a:rPr lang="en-US" sz="1800" dirty="0"/>
            </a:br>
            <a:br>
              <a:rPr lang="en-US" sz="1800" dirty="0"/>
            </a:br>
            <a:br>
              <a:rPr lang="en-US" sz="1800" dirty="0"/>
            </a:br>
            <a:br>
              <a:rPr lang="en-US" sz="1800" dirty="0"/>
            </a:br>
            <a:r>
              <a:rPr lang="en-US" sz="2600" b="1" dirty="0">
                <a:latin typeface="+mn-lt"/>
                <a:ea typeface="+mn-ea"/>
                <a:cs typeface="+mn-cs"/>
              </a:rPr>
              <a:t>Government Employee:</a:t>
            </a:r>
            <a:br>
              <a:rPr lang="en-US" sz="1800" dirty="0"/>
            </a:br>
            <a:r>
              <a:rPr lang="en-US" sz="2200" dirty="0" err="1">
                <a:latin typeface="+mn-lt"/>
                <a:ea typeface="+mn-ea"/>
                <a:cs typeface="+mn-cs"/>
              </a:rPr>
              <a:t>i</a:t>
            </a:r>
            <a:r>
              <a:rPr lang="en-US" sz="2200" dirty="0">
                <a:latin typeface="+mn-lt"/>
                <a:ea typeface="+mn-ea"/>
                <a:cs typeface="+mn-cs"/>
              </a:rPr>
              <a:t>. Request Regulatory employee for customer investments</a:t>
            </a:r>
            <a:br>
              <a:rPr lang="en-US" sz="2200" dirty="0">
                <a:latin typeface="+mn-lt"/>
                <a:ea typeface="+mn-ea"/>
                <a:cs typeface="+mn-cs"/>
              </a:rPr>
            </a:br>
            <a:r>
              <a:rPr lang="en-US" sz="2200" dirty="0">
                <a:latin typeface="+mn-lt"/>
                <a:ea typeface="+mn-ea"/>
                <a:cs typeface="+mn-cs"/>
              </a:rPr>
              <a:t>ii. Analyze customers’ global investments</a:t>
            </a:r>
            <a:br>
              <a:rPr lang="en-US" sz="1000" dirty="0"/>
            </a:br>
            <a:endParaRPr lang="en-US" sz="1000" dirty="0"/>
          </a:p>
        </p:txBody>
      </p:sp>
    </p:spTree>
    <p:extLst>
      <p:ext uri="{BB962C8B-B14F-4D97-AF65-F5344CB8AC3E}">
        <p14:creationId xmlns:p14="http://schemas.microsoft.com/office/powerpoint/2010/main" val="260593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Use Cases</a:t>
            </a:r>
          </a:p>
        </p:txBody>
      </p:sp>
    </p:spTree>
    <p:extLst>
      <p:ext uri="{BB962C8B-B14F-4D97-AF65-F5344CB8AC3E}">
        <p14:creationId xmlns:p14="http://schemas.microsoft.com/office/powerpoint/2010/main" val="383191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System Administrator</a:t>
            </a:r>
          </a:p>
        </p:txBody>
      </p:sp>
    </p:spTree>
    <p:extLst>
      <p:ext uri="{BB962C8B-B14F-4D97-AF65-F5344CB8AC3E}">
        <p14:creationId xmlns:p14="http://schemas.microsoft.com/office/powerpoint/2010/main" val="22092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307305" y="267543"/>
            <a:ext cx="5291062" cy="6301208"/>
          </a:xfrm>
        </p:spPr>
        <p:txBody>
          <a:bodyPr/>
          <a:lstStyle/>
          <a:p>
            <a:pPr marL="36900" indent="0">
              <a:buNone/>
            </a:pPr>
            <a:r>
              <a:rPr lang="en-US" dirty="0"/>
              <a:t>System Admin has access to entire system</a:t>
            </a:r>
          </a:p>
          <a:p>
            <a:pPr marL="36900" indent="0">
              <a:buNone/>
            </a:pPr>
            <a:r>
              <a:rPr lang="en-US" dirty="0"/>
              <a:t>He will be able to manage (add, delete/disable, view update)  Customer details, Network information as well as </a:t>
            </a:r>
            <a:r>
              <a:rPr lang="en-US" dirty="0" err="1"/>
              <a:t>Enterpise</a:t>
            </a:r>
            <a:r>
              <a:rPr lang="en-US" dirty="0"/>
              <a:t> along with its admin</a:t>
            </a:r>
          </a:p>
          <a:p>
            <a:pPr marL="36900" indent="0">
              <a:buNone/>
            </a:pPr>
            <a:endParaRPr lang="en-US" dirty="0"/>
          </a:p>
          <a:p>
            <a:pPr marL="36900" indent="0">
              <a:buNone/>
            </a:pPr>
            <a:r>
              <a:rPr lang="en-US" dirty="0"/>
              <a:t>System Admin </a:t>
            </a:r>
            <a:r>
              <a:rPr lang="en-US" dirty="0" err="1"/>
              <a:t>WorkArea</a:t>
            </a:r>
            <a:endParaRPr lang="en-US" dirty="0"/>
          </a:p>
          <a:p>
            <a:pPr marL="36900" indent="0">
              <a:buNone/>
            </a:pPr>
            <a:endParaRPr lang="en-US" dirty="0"/>
          </a:p>
        </p:txBody>
      </p:sp>
      <p:pic>
        <p:nvPicPr>
          <p:cNvPr id="5" name="Content Placeholder 4">
            <a:extLst>
              <a:ext uri="{FF2B5EF4-FFF2-40B4-BE49-F238E27FC236}">
                <a16:creationId xmlns:a16="http://schemas.microsoft.com/office/drawing/2014/main" id="{709ED0AA-6C3D-42A9-BD32-1311FF5BFF4B}"/>
              </a:ext>
            </a:extLst>
          </p:cNvPr>
          <p:cNvPicPr>
            <a:picLocks noGrp="1"/>
          </p:cNvPicPr>
          <p:nvPr>
            <p:ph sz="half" idx="2"/>
          </p:nvPr>
        </p:nvPicPr>
        <p:blipFill>
          <a:blip r:embed="rId2"/>
          <a:stretch>
            <a:fillRect/>
          </a:stretch>
        </p:blipFill>
        <p:spPr>
          <a:xfrm>
            <a:off x="5932488" y="769810"/>
            <a:ext cx="6057900" cy="5427918"/>
          </a:xfrm>
          <a:prstGeom prst="rect">
            <a:avLst/>
          </a:prstGeom>
        </p:spPr>
      </p:pic>
    </p:spTree>
    <p:extLst>
      <p:ext uri="{BB962C8B-B14F-4D97-AF65-F5344CB8AC3E}">
        <p14:creationId xmlns:p14="http://schemas.microsoft.com/office/powerpoint/2010/main" val="142984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Enterprise Administrator</a:t>
            </a:r>
          </a:p>
        </p:txBody>
      </p:sp>
    </p:spTree>
    <p:extLst>
      <p:ext uri="{BB962C8B-B14F-4D97-AF65-F5344CB8AC3E}">
        <p14:creationId xmlns:p14="http://schemas.microsoft.com/office/powerpoint/2010/main" val="63652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60652" y="192898"/>
            <a:ext cx="5431021" cy="6450498"/>
          </a:xfrm>
        </p:spPr>
        <p:txBody>
          <a:bodyPr/>
          <a:lstStyle/>
          <a:p>
            <a:pPr marL="36900" indent="0">
              <a:buNone/>
            </a:pPr>
            <a:endParaRPr lang="en-US" dirty="0"/>
          </a:p>
          <a:p>
            <a:pPr marL="36900" indent="0">
              <a:buNone/>
            </a:pPr>
            <a:r>
              <a:rPr lang="en-US" dirty="0"/>
              <a:t>Enterprise Admin will be able to view its various organizations  as well as manage its employees </a:t>
            </a:r>
          </a:p>
          <a:p>
            <a:pPr marL="36900" indent="0">
              <a:buNone/>
            </a:pPr>
            <a:endParaRPr lang="en-US" dirty="0"/>
          </a:p>
          <a:p>
            <a:pPr marL="36900" indent="0">
              <a:buNone/>
            </a:pPr>
            <a:r>
              <a:rPr lang="en-US" dirty="0"/>
              <a:t>Enterprise Admin </a:t>
            </a:r>
            <a:r>
              <a:rPr lang="en-US" dirty="0" err="1"/>
              <a:t>WorkArea</a:t>
            </a:r>
            <a:endParaRPr lang="en-US" dirty="0"/>
          </a:p>
          <a:p>
            <a:pPr marL="36900" indent="0">
              <a:buNone/>
            </a:pPr>
            <a:endParaRPr lang="en-US" dirty="0"/>
          </a:p>
        </p:txBody>
      </p:sp>
      <p:pic>
        <p:nvPicPr>
          <p:cNvPr id="5" name="Content Placeholder 4">
            <a:extLst>
              <a:ext uri="{FF2B5EF4-FFF2-40B4-BE49-F238E27FC236}">
                <a16:creationId xmlns:a16="http://schemas.microsoft.com/office/drawing/2014/main" id="{639DA0C4-6B12-43A0-A71E-0DB05F158B90}"/>
              </a:ext>
            </a:extLst>
          </p:cNvPr>
          <p:cNvPicPr>
            <a:picLocks noGrp="1"/>
          </p:cNvPicPr>
          <p:nvPr>
            <p:ph sz="half" idx="2"/>
          </p:nvPr>
        </p:nvPicPr>
        <p:blipFill>
          <a:blip r:embed="rId2"/>
          <a:stretch>
            <a:fillRect/>
          </a:stretch>
        </p:blipFill>
        <p:spPr>
          <a:xfrm>
            <a:off x="5884863" y="716425"/>
            <a:ext cx="6115050" cy="5479125"/>
          </a:xfrm>
          <a:prstGeom prst="rect">
            <a:avLst/>
          </a:prstGeom>
        </p:spPr>
      </p:pic>
    </p:spTree>
    <p:extLst>
      <p:ext uri="{BB962C8B-B14F-4D97-AF65-F5344CB8AC3E}">
        <p14:creationId xmlns:p14="http://schemas.microsoft.com/office/powerpoint/2010/main" val="72992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Customer</a:t>
            </a:r>
          </a:p>
        </p:txBody>
      </p:sp>
    </p:spTree>
    <p:extLst>
      <p:ext uri="{BB962C8B-B14F-4D97-AF65-F5344CB8AC3E}">
        <p14:creationId xmlns:p14="http://schemas.microsoft.com/office/powerpoint/2010/main" val="290901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51321" y="174237"/>
            <a:ext cx="5514997" cy="6487820"/>
          </a:xfrm>
        </p:spPr>
        <p:txBody>
          <a:bodyPr/>
          <a:lstStyle/>
          <a:p>
            <a:pPr marL="36900" indent="0">
              <a:buNone/>
            </a:pPr>
            <a:endParaRPr lang="en-US" dirty="0"/>
          </a:p>
          <a:p>
            <a:pPr marL="36900" indent="0">
              <a:buNone/>
            </a:pPr>
            <a:r>
              <a:rPr lang="en-US" dirty="0"/>
              <a:t>Customer can reach out to Investment Employee to seek advice on global stock investment</a:t>
            </a:r>
          </a:p>
          <a:p>
            <a:pPr marL="36900" indent="0">
              <a:buNone/>
            </a:pPr>
            <a:endParaRPr lang="en-US" dirty="0"/>
          </a:p>
          <a:p>
            <a:pPr marL="36900" indent="0">
              <a:buNone/>
            </a:pPr>
            <a:r>
              <a:rPr lang="en-US" dirty="0"/>
              <a:t>Customer </a:t>
            </a:r>
            <a:r>
              <a:rPr lang="en-US" dirty="0" err="1"/>
              <a:t>WorkArea</a:t>
            </a:r>
            <a:r>
              <a:rPr lang="en-US" dirty="0"/>
              <a:t>- Employee Investment Advice</a:t>
            </a:r>
          </a:p>
          <a:p>
            <a:pPr marL="36900" indent="0">
              <a:buNone/>
            </a:pPr>
            <a:endParaRPr lang="en-US" dirty="0"/>
          </a:p>
        </p:txBody>
      </p:sp>
      <p:pic>
        <p:nvPicPr>
          <p:cNvPr id="5" name="Content Placeholder 4">
            <a:extLst>
              <a:ext uri="{FF2B5EF4-FFF2-40B4-BE49-F238E27FC236}">
                <a16:creationId xmlns:a16="http://schemas.microsoft.com/office/drawing/2014/main" id="{F80A1D90-1216-4CAF-BAFC-12831D796BF5}"/>
              </a:ext>
            </a:extLst>
          </p:cNvPr>
          <p:cNvPicPr>
            <a:picLocks noGrp="1"/>
          </p:cNvPicPr>
          <p:nvPr>
            <p:ph sz="half" idx="2"/>
          </p:nvPr>
        </p:nvPicPr>
        <p:blipFill>
          <a:blip r:embed="rId2"/>
          <a:stretch>
            <a:fillRect/>
          </a:stretch>
        </p:blipFill>
        <p:spPr>
          <a:xfrm>
            <a:off x="5867400" y="699103"/>
            <a:ext cx="6159500" cy="5518952"/>
          </a:xfrm>
          <a:prstGeom prst="rect">
            <a:avLst/>
          </a:prstGeom>
        </p:spPr>
      </p:pic>
    </p:spTree>
    <p:extLst>
      <p:ext uri="{BB962C8B-B14F-4D97-AF65-F5344CB8AC3E}">
        <p14:creationId xmlns:p14="http://schemas.microsoft.com/office/powerpoint/2010/main" val="19156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41990" y="174236"/>
            <a:ext cx="5617634" cy="6450497"/>
          </a:xfrm>
        </p:spPr>
        <p:txBody>
          <a:bodyPr/>
          <a:lstStyle/>
          <a:p>
            <a:pPr marL="36900" indent="0">
              <a:buNone/>
            </a:pPr>
            <a:endParaRPr lang="en-US" dirty="0"/>
          </a:p>
          <a:p>
            <a:pPr marL="36900" indent="0">
              <a:buNone/>
            </a:pPr>
            <a:r>
              <a:rPr lang="en-US" dirty="0"/>
              <a:t>Customer can maintain a list of Stocks for Future Investments</a:t>
            </a:r>
          </a:p>
          <a:p>
            <a:pPr marL="36900" indent="0">
              <a:buNone/>
            </a:pPr>
            <a:endParaRPr lang="en-US" dirty="0"/>
          </a:p>
          <a:p>
            <a:pPr marL="36900" indent="0">
              <a:buNone/>
            </a:pPr>
            <a:r>
              <a:rPr lang="en-US" dirty="0"/>
              <a:t>Customer </a:t>
            </a:r>
            <a:r>
              <a:rPr lang="en-US" dirty="0" err="1"/>
              <a:t>WorkArea</a:t>
            </a:r>
            <a:r>
              <a:rPr lang="en-US" dirty="0"/>
              <a:t>- Future Investments</a:t>
            </a:r>
          </a:p>
          <a:p>
            <a:pPr marL="36900" indent="0">
              <a:buNone/>
            </a:pPr>
            <a:endParaRPr lang="en-US" dirty="0"/>
          </a:p>
        </p:txBody>
      </p:sp>
      <p:pic>
        <p:nvPicPr>
          <p:cNvPr id="5" name="Content Placeholder 4">
            <a:extLst>
              <a:ext uri="{FF2B5EF4-FFF2-40B4-BE49-F238E27FC236}">
                <a16:creationId xmlns:a16="http://schemas.microsoft.com/office/drawing/2014/main" id="{3B0CCEA2-4ECD-4184-8D6F-28E961934E77}"/>
              </a:ext>
            </a:extLst>
          </p:cNvPr>
          <p:cNvPicPr>
            <a:picLocks noGrp="1"/>
          </p:cNvPicPr>
          <p:nvPr>
            <p:ph sz="half" idx="2"/>
          </p:nvPr>
        </p:nvPicPr>
        <p:blipFill>
          <a:blip r:embed="rId2"/>
          <a:stretch>
            <a:fillRect/>
          </a:stretch>
        </p:blipFill>
        <p:spPr>
          <a:xfrm>
            <a:off x="5988050" y="712266"/>
            <a:ext cx="6019800" cy="5393780"/>
          </a:xfrm>
          <a:prstGeom prst="rect">
            <a:avLst/>
          </a:prstGeom>
        </p:spPr>
      </p:pic>
    </p:spTree>
    <p:extLst>
      <p:ext uri="{BB962C8B-B14F-4D97-AF65-F5344CB8AC3E}">
        <p14:creationId xmlns:p14="http://schemas.microsoft.com/office/powerpoint/2010/main" val="74656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24" name="Picture 21">
            <a:extLst>
              <a:ext uri="{FF2B5EF4-FFF2-40B4-BE49-F238E27FC236}">
                <a16:creationId xmlns:a16="http://schemas.microsoft.com/office/drawing/2014/main" id="{AD661026-DE64-47F1-9F88-0847B5FB356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12" name="Content Placeholder 11">
            <a:extLst>
              <a:ext uri="{FF2B5EF4-FFF2-40B4-BE49-F238E27FC236}">
                <a16:creationId xmlns:a16="http://schemas.microsoft.com/office/drawing/2014/main" id="{ED207FC3-F9AE-4D1D-A2DA-600CE05A0EBE}"/>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9407" r="18203" b="2"/>
          <a:stretch/>
        </p:blipFill>
        <p:spPr>
          <a:xfrm>
            <a:off x="7066560" y="2132822"/>
            <a:ext cx="4065464" cy="3258006"/>
          </a:xfrm>
          <a:prstGeom prst="rect">
            <a:avLst/>
          </a:prstGeom>
        </p:spPr>
      </p:pic>
      <p:sp>
        <p:nvSpPr>
          <p:cNvPr id="2" name="Title 1">
            <a:extLst>
              <a:ext uri="{FF2B5EF4-FFF2-40B4-BE49-F238E27FC236}">
                <a16:creationId xmlns:a16="http://schemas.microsoft.com/office/drawing/2014/main" id="{94FCD2FC-3EBF-4CC4-9D6F-32B54F54B371}"/>
              </a:ext>
            </a:extLst>
          </p:cNvPr>
          <p:cNvSpPr>
            <a:spLocks noGrp="1"/>
          </p:cNvSpPr>
          <p:nvPr>
            <p:ph type="title"/>
          </p:nvPr>
        </p:nvSpPr>
        <p:spPr>
          <a:xfrm>
            <a:off x="913795" y="609600"/>
            <a:ext cx="10353762" cy="970450"/>
          </a:xfrm>
        </p:spPr>
        <p:txBody>
          <a:bodyPr vert="horz" lIns="91440" tIns="45720" rIns="91440" bIns="45720" rtlCol="0" anchor="ctr">
            <a:normAutofit/>
          </a:bodyPr>
          <a:lstStyle/>
          <a:p>
            <a:pPr algn="l"/>
            <a:r>
              <a:rPr lang="en-US" dirty="0"/>
              <a:t>Contents</a:t>
            </a:r>
          </a:p>
        </p:txBody>
      </p:sp>
      <p:sp>
        <p:nvSpPr>
          <p:cNvPr id="3" name="Content Placeholder 2">
            <a:extLst>
              <a:ext uri="{FF2B5EF4-FFF2-40B4-BE49-F238E27FC236}">
                <a16:creationId xmlns:a16="http://schemas.microsoft.com/office/drawing/2014/main" id="{C6A573C6-E7DA-4090-9165-8C67A25D18B6}"/>
              </a:ext>
            </a:extLst>
          </p:cNvPr>
          <p:cNvSpPr>
            <a:spLocks noGrp="1"/>
          </p:cNvSpPr>
          <p:nvPr>
            <p:ph sz="half" idx="1"/>
          </p:nvPr>
        </p:nvSpPr>
        <p:spPr>
          <a:xfrm>
            <a:off x="913795" y="1732449"/>
            <a:ext cx="5546272" cy="4058751"/>
          </a:xfrm>
        </p:spPr>
        <p:txBody>
          <a:bodyPr vert="horz" lIns="91440" tIns="45720" rIns="91440" bIns="45720" rtlCol="0" anchor="ctr">
            <a:normAutofit/>
          </a:bodyPr>
          <a:lstStyle/>
          <a:p>
            <a:endParaRPr lang="en-US" dirty="0"/>
          </a:p>
          <a:p>
            <a:r>
              <a:rPr lang="en-US" sz="2800" dirty="0"/>
              <a:t>Introduction</a:t>
            </a:r>
          </a:p>
          <a:p>
            <a:r>
              <a:rPr lang="en-US" sz="2800" dirty="0"/>
              <a:t>Problem Statement</a:t>
            </a:r>
          </a:p>
          <a:p>
            <a:r>
              <a:rPr lang="en-US" sz="2800" dirty="0"/>
              <a:t>Solution </a:t>
            </a:r>
          </a:p>
          <a:p>
            <a:r>
              <a:rPr lang="en-US" sz="2800" dirty="0"/>
              <a:t>Object Model</a:t>
            </a:r>
          </a:p>
          <a:p>
            <a:r>
              <a:rPr lang="en-US" sz="2800" dirty="0"/>
              <a:t>Use Cases</a:t>
            </a:r>
          </a:p>
          <a:p>
            <a:r>
              <a:rPr lang="en-US" sz="2800" dirty="0"/>
              <a:t>Scope</a:t>
            </a:r>
          </a:p>
          <a:p>
            <a:endParaRPr lang="en-US" dirty="0"/>
          </a:p>
        </p:txBody>
      </p:sp>
    </p:spTree>
    <p:extLst>
      <p:ext uri="{BB962C8B-B14F-4D97-AF65-F5344CB8AC3E}">
        <p14:creationId xmlns:p14="http://schemas.microsoft.com/office/powerpoint/2010/main" val="238813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97974" y="239551"/>
            <a:ext cx="5356377" cy="6394514"/>
          </a:xfrm>
        </p:spPr>
        <p:txBody>
          <a:bodyPr/>
          <a:lstStyle/>
          <a:p>
            <a:pPr marL="36900" indent="0">
              <a:buNone/>
            </a:pPr>
            <a:endParaRPr lang="en-US" dirty="0"/>
          </a:p>
          <a:p>
            <a:pPr marL="36900" indent="0">
              <a:buNone/>
            </a:pPr>
            <a:r>
              <a:rPr lang="en-US" dirty="0"/>
              <a:t>Customer can view both advice as well as investment requests made to Investment Employee and Expert</a:t>
            </a:r>
          </a:p>
          <a:p>
            <a:pPr marL="36900" indent="0">
              <a:buNone/>
            </a:pPr>
            <a:endParaRPr lang="en-US" dirty="0"/>
          </a:p>
          <a:p>
            <a:pPr marL="36900" indent="0">
              <a:buNone/>
            </a:pPr>
            <a:r>
              <a:rPr lang="en-US" dirty="0"/>
              <a:t>Customer </a:t>
            </a:r>
            <a:r>
              <a:rPr lang="en-US" dirty="0" err="1"/>
              <a:t>WorkArea</a:t>
            </a:r>
            <a:r>
              <a:rPr lang="en-US" dirty="0"/>
              <a:t>- View Requests</a:t>
            </a:r>
          </a:p>
          <a:p>
            <a:pPr marL="36900" indent="0">
              <a:buNone/>
            </a:pPr>
            <a:endParaRPr lang="en-US" dirty="0"/>
          </a:p>
        </p:txBody>
      </p:sp>
      <p:pic>
        <p:nvPicPr>
          <p:cNvPr id="5" name="Content Placeholder 4">
            <a:extLst>
              <a:ext uri="{FF2B5EF4-FFF2-40B4-BE49-F238E27FC236}">
                <a16:creationId xmlns:a16="http://schemas.microsoft.com/office/drawing/2014/main" id="{2FC9347D-4951-4111-8816-B9BA2A10A90B}"/>
              </a:ext>
            </a:extLst>
          </p:cNvPr>
          <p:cNvPicPr>
            <a:picLocks noGrp="1"/>
          </p:cNvPicPr>
          <p:nvPr>
            <p:ph sz="half" idx="2"/>
          </p:nvPr>
        </p:nvPicPr>
        <p:blipFill>
          <a:blip r:embed="rId2"/>
          <a:stretch>
            <a:fillRect/>
          </a:stretch>
        </p:blipFill>
        <p:spPr>
          <a:xfrm>
            <a:off x="5876925" y="737589"/>
            <a:ext cx="6140450" cy="5501884"/>
          </a:xfrm>
          <a:prstGeom prst="rect">
            <a:avLst/>
          </a:prstGeom>
        </p:spPr>
      </p:pic>
    </p:spTree>
    <p:extLst>
      <p:ext uri="{BB962C8B-B14F-4D97-AF65-F5344CB8AC3E}">
        <p14:creationId xmlns:p14="http://schemas.microsoft.com/office/powerpoint/2010/main" val="97335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15B593-E314-4BAA-8B32-A57299E5F534}"/>
              </a:ext>
            </a:extLst>
          </p:cNvPr>
          <p:cNvPicPr/>
          <p:nvPr/>
        </p:nvPicPr>
        <p:blipFill>
          <a:blip r:embed="rId2"/>
          <a:stretch>
            <a:fillRect/>
          </a:stretch>
        </p:blipFill>
        <p:spPr>
          <a:xfrm>
            <a:off x="3282377" y="1"/>
            <a:ext cx="5054228" cy="6858000"/>
          </a:xfrm>
          <a:prstGeom prst="rect">
            <a:avLst/>
          </a:prstGeom>
        </p:spPr>
      </p:pic>
    </p:spTree>
    <p:extLst>
      <p:ext uri="{BB962C8B-B14F-4D97-AF65-F5344CB8AC3E}">
        <p14:creationId xmlns:p14="http://schemas.microsoft.com/office/powerpoint/2010/main" val="320274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51321" y="192898"/>
            <a:ext cx="5589642" cy="6422506"/>
          </a:xfrm>
        </p:spPr>
        <p:txBody>
          <a:bodyPr/>
          <a:lstStyle/>
          <a:p>
            <a:pPr marL="36900" indent="0">
              <a:buNone/>
            </a:pPr>
            <a:endParaRPr lang="en-US" dirty="0"/>
          </a:p>
          <a:p>
            <a:pPr marL="36900" indent="0">
              <a:buNone/>
            </a:pPr>
            <a:r>
              <a:rPr lang="en-US" dirty="0"/>
              <a:t>Customer has the ability to request Investment Employee to sell his global stock investments</a:t>
            </a:r>
          </a:p>
          <a:p>
            <a:pPr marL="36900" indent="0">
              <a:buNone/>
            </a:pPr>
            <a:endParaRPr lang="en-US" dirty="0"/>
          </a:p>
          <a:p>
            <a:pPr marL="36900" indent="0">
              <a:buNone/>
            </a:pPr>
            <a:r>
              <a:rPr lang="en-US" dirty="0"/>
              <a:t>Customer </a:t>
            </a:r>
            <a:r>
              <a:rPr lang="en-US" dirty="0" err="1"/>
              <a:t>WorkArea</a:t>
            </a:r>
            <a:r>
              <a:rPr lang="en-US" dirty="0"/>
              <a:t>- Sell Stocks</a:t>
            </a:r>
          </a:p>
          <a:p>
            <a:pPr marL="36900" indent="0">
              <a:buNone/>
            </a:pPr>
            <a:endParaRPr lang="en-US" dirty="0"/>
          </a:p>
        </p:txBody>
      </p:sp>
      <p:pic>
        <p:nvPicPr>
          <p:cNvPr id="5" name="Content Placeholder 4">
            <a:extLst>
              <a:ext uri="{FF2B5EF4-FFF2-40B4-BE49-F238E27FC236}">
                <a16:creationId xmlns:a16="http://schemas.microsoft.com/office/drawing/2014/main" id="{26ACBBEB-9CC3-426D-81B6-B59564CE46D6}"/>
              </a:ext>
            </a:extLst>
          </p:cNvPr>
          <p:cNvPicPr>
            <a:picLocks noGrp="1"/>
          </p:cNvPicPr>
          <p:nvPr>
            <p:ph sz="half" idx="2"/>
          </p:nvPr>
        </p:nvPicPr>
        <p:blipFill>
          <a:blip r:embed="rId2"/>
          <a:stretch>
            <a:fillRect/>
          </a:stretch>
        </p:blipFill>
        <p:spPr>
          <a:xfrm>
            <a:off x="5840413" y="696511"/>
            <a:ext cx="6159500" cy="5518952"/>
          </a:xfrm>
          <a:prstGeom prst="rect">
            <a:avLst/>
          </a:prstGeom>
        </p:spPr>
      </p:pic>
    </p:spTree>
    <p:extLst>
      <p:ext uri="{BB962C8B-B14F-4D97-AF65-F5344CB8AC3E}">
        <p14:creationId xmlns:p14="http://schemas.microsoft.com/office/powerpoint/2010/main" val="315071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60652" y="220890"/>
            <a:ext cx="5365707" cy="6450498"/>
          </a:xfrm>
        </p:spPr>
        <p:txBody>
          <a:bodyPr/>
          <a:lstStyle/>
          <a:p>
            <a:pPr marL="36900" indent="0">
              <a:buNone/>
            </a:pPr>
            <a:endParaRPr lang="en-US" dirty="0"/>
          </a:p>
          <a:p>
            <a:pPr marL="36900" indent="0">
              <a:buNone/>
            </a:pPr>
            <a:r>
              <a:rPr lang="en-US" dirty="0"/>
              <a:t>Customer can also view Stock History of multiple stocks to gain better understanding of market</a:t>
            </a:r>
          </a:p>
          <a:p>
            <a:pPr marL="36900" indent="0">
              <a:buNone/>
            </a:pPr>
            <a:endParaRPr lang="en-US" dirty="0"/>
          </a:p>
          <a:p>
            <a:pPr marL="36900" indent="0">
              <a:buNone/>
            </a:pPr>
            <a:r>
              <a:rPr lang="en-US" dirty="0"/>
              <a:t>Customer </a:t>
            </a:r>
            <a:r>
              <a:rPr lang="en-US" dirty="0" err="1"/>
              <a:t>WorkArea</a:t>
            </a:r>
            <a:r>
              <a:rPr lang="en-US" dirty="0"/>
              <a:t>- Stock History</a:t>
            </a:r>
          </a:p>
          <a:p>
            <a:pPr marL="36900" indent="0">
              <a:buNone/>
            </a:pPr>
            <a:endParaRPr lang="en-US" dirty="0"/>
          </a:p>
        </p:txBody>
      </p:sp>
      <p:pic>
        <p:nvPicPr>
          <p:cNvPr id="5" name="Content Placeholder 4">
            <a:extLst>
              <a:ext uri="{FF2B5EF4-FFF2-40B4-BE49-F238E27FC236}">
                <a16:creationId xmlns:a16="http://schemas.microsoft.com/office/drawing/2014/main" id="{54F50B56-C6BD-46CB-A377-8D96A61A47ED}"/>
              </a:ext>
            </a:extLst>
          </p:cNvPr>
          <p:cNvPicPr>
            <a:picLocks noGrp="1"/>
          </p:cNvPicPr>
          <p:nvPr>
            <p:ph sz="half" idx="2"/>
          </p:nvPr>
        </p:nvPicPr>
        <p:blipFill>
          <a:blip r:embed="rId2"/>
          <a:stretch>
            <a:fillRect/>
          </a:stretch>
        </p:blipFill>
        <p:spPr>
          <a:xfrm>
            <a:off x="5876925" y="281597"/>
            <a:ext cx="6130925" cy="6328143"/>
          </a:xfrm>
          <a:prstGeom prst="rect">
            <a:avLst/>
          </a:prstGeom>
        </p:spPr>
      </p:pic>
    </p:spTree>
    <p:extLst>
      <p:ext uri="{BB962C8B-B14F-4D97-AF65-F5344CB8AC3E}">
        <p14:creationId xmlns:p14="http://schemas.microsoft.com/office/powerpoint/2010/main" val="67496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Investment and Risk Employee</a:t>
            </a:r>
          </a:p>
        </p:txBody>
      </p:sp>
    </p:spTree>
    <p:extLst>
      <p:ext uri="{BB962C8B-B14F-4D97-AF65-F5344CB8AC3E}">
        <p14:creationId xmlns:p14="http://schemas.microsoft.com/office/powerpoint/2010/main" val="2369578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23329" y="164907"/>
            <a:ext cx="5449683" cy="6553134"/>
          </a:xfrm>
        </p:spPr>
        <p:txBody>
          <a:bodyPr/>
          <a:lstStyle/>
          <a:p>
            <a:pPr marL="36900" indent="0">
              <a:buNone/>
            </a:pPr>
            <a:endParaRPr lang="en-US" dirty="0"/>
          </a:p>
          <a:p>
            <a:pPr marL="36900" indent="0">
              <a:buNone/>
            </a:pPr>
            <a:r>
              <a:rPr lang="en-US" dirty="0"/>
              <a:t>Investment and Risk Employee will serve customer requests for investing in local and global stocks</a:t>
            </a:r>
          </a:p>
          <a:p>
            <a:pPr marL="36900" indent="0">
              <a:buNone/>
            </a:pPr>
            <a:endParaRPr lang="en-US" dirty="0"/>
          </a:p>
          <a:p>
            <a:pPr marL="36900" indent="0">
              <a:buNone/>
            </a:pPr>
            <a:r>
              <a:rPr lang="en-US" dirty="0"/>
              <a:t>Investment Employee </a:t>
            </a:r>
            <a:r>
              <a:rPr lang="en-US" dirty="0" err="1"/>
              <a:t>WorkArea</a:t>
            </a:r>
            <a:r>
              <a:rPr lang="en-US" dirty="0"/>
              <a:t>- Serve Customer</a:t>
            </a:r>
          </a:p>
          <a:p>
            <a:pPr marL="36900" indent="0">
              <a:buNone/>
            </a:pPr>
            <a:endParaRPr lang="en-US" dirty="0"/>
          </a:p>
        </p:txBody>
      </p:sp>
      <p:pic>
        <p:nvPicPr>
          <p:cNvPr id="5" name="Content Placeholder 4">
            <a:extLst>
              <a:ext uri="{FF2B5EF4-FFF2-40B4-BE49-F238E27FC236}">
                <a16:creationId xmlns:a16="http://schemas.microsoft.com/office/drawing/2014/main" id="{A8A83599-C335-40A6-AEAC-D5F19F8A4CA1}"/>
              </a:ext>
            </a:extLst>
          </p:cNvPr>
          <p:cNvPicPr>
            <a:picLocks noGrp="1"/>
          </p:cNvPicPr>
          <p:nvPr>
            <p:ph sz="half" idx="2"/>
          </p:nvPr>
        </p:nvPicPr>
        <p:blipFill>
          <a:blip r:embed="rId2"/>
          <a:stretch>
            <a:fillRect/>
          </a:stretch>
        </p:blipFill>
        <p:spPr>
          <a:xfrm>
            <a:off x="5673725" y="582655"/>
            <a:ext cx="6381750" cy="5718090"/>
          </a:xfrm>
          <a:prstGeom prst="rect">
            <a:avLst/>
          </a:prstGeom>
        </p:spPr>
      </p:pic>
    </p:spTree>
    <p:extLst>
      <p:ext uri="{BB962C8B-B14F-4D97-AF65-F5344CB8AC3E}">
        <p14:creationId xmlns:p14="http://schemas.microsoft.com/office/powerpoint/2010/main" val="356012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777E5A-07CF-417A-A5D3-12BFD8159C73}"/>
              </a:ext>
            </a:extLst>
          </p:cNvPr>
          <p:cNvPicPr/>
          <p:nvPr/>
        </p:nvPicPr>
        <p:blipFill>
          <a:blip r:embed="rId2"/>
          <a:stretch>
            <a:fillRect/>
          </a:stretch>
        </p:blipFill>
        <p:spPr>
          <a:xfrm>
            <a:off x="3233738" y="-1"/>
            <a:ext cx="5316876" cy="6858001"/>
          </a:xfrm>
          <a:prstGeom prst="rect">
            <a:avLst/>
          </a:prstGeom>
        </p:spPr>
      </p:pic>
    </p:spTree>
    <p:extLst>
      <p:ext uri="{BB962C8B-B14F-4D97-AF65-F5344CB8AC3E}">
        <p14:creationId xmlns:p14="http://schemas.microsoft.com/office/powerpoint/2010/main" val="349275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41991" y="174237"/>
            <a:ext cx="5393699" cy="6431836"/>
          </a:xfrm>
        </p:spPr>
        <p:txBody>
          <a:bodyPr/>
          <a:lstStyle/>
          <a:p>
            <a:pPr marL="36900" indent="0">
              <a:buNone/>
            </a:pPr>
            <a:endParaRPr lang="en-US" dirty="0"/>
          </a:p>
          <a:p>
            <a:pPr marL="36900" indent="0">
              <a:buNone/>
            </a:pPr>
            <a:r>
              <a:rPr lang="en-US" dirty="0"/>
              <a:t>Investment and Risk Employee can also advice customers for effective investments in the stock market bearing risks in mind</a:t>
            </a:r>
          </a:p>
          <a:p>
            <a:pPr marL="36900" indent="0">
              <a:buNone/>
            </a:pPr>
            <a:endParaRPr lang="en-US" dirty="0"/>
          </a:p>
          <a:p>
            <a:pPr marL="36900" indent="0">
              <a:buNone/>
            </a:pPr>
            <a:r>
              <a:rPr lang="en-US" dirty="0"/>
              <a:t>Investment Employee </a:t>
            </a:r>
            <a:r>
              <a:rPr lang="en-US" dirty="0" err="1"/>
              <a:t>WorkArea</a:t>
            </a:r>
            <a:r>
              <a:rPr lang="en-US" dirty="0"/>
              <a:t>- Advice Customer</a:t>
            </a:r>
          </a:p>
          <a:p>
            <a:pPr marL="36900" indent="0">
              <a:buNone/>
            </a:pPr>
            <a:endParaRPr lang="en-US" dirty="0"/>
          </a:p>
        </p:txBody>
      </p:sp>
      <p:pic>
        <p:nvPicPr>
          <p:cNvPr id="5" name="Content Placeholder 4">
            <a:extLst>
              <a:ext uri="{FF2B5EF4-FFF2-40B4-BE49-F238E27FC236}">
                <a16:creationId xmlns:a16="http://schemas.microsoft.com/office/drawing/2014/main" id="{14BBB799-5CB2-414D-A9A7-60F87C681901}"/>
              </a:ext>
            </a:extLst>
          </p:cNvPr>
          <p:cNvPicPr>
            <a:picLocks noGrp="1"/>
          </p:cNvPicPr>
          <p:nvPr>
            <p:ph sz="half" idx="2"/>
          </p:nvPr>
        </p:nvPicPr>
        <p:blipFill>
          <a:blip r:embed="rId2"/>
          <a:stretch>
            <a:fillRect/>
          </a:stretch>
        </p:blipFill>
        <p:spPr>
          <a:xfrm>
            <a:off x="5802313" y="699401"/>
            <a:ext cx="6215062" cy="5568736"/>
          </a:xfrm>
          <a:prstGeom prst="rect">
            <a:avLst/>
          </a:prstGeom>
        </p:spPr>
      </p:pic>
    </p:spTree>
    <p:extLst>
      <p:ext uri="{BB962C8B-B14F-4D97-AF65-F5344CB8AC3E}">
        <p14:creationId xmlns:p14="http://schemas.microsoft.com/office/powerpoint/2010/main" val="1407230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Government Employee</a:t>
            </a:r>
          </a:p>
        </p:txBody>
      </p:sp>
    </p:spTree>
    <p:extLst>
      <p:ext uri="{BB962C8B-B14F-4D97-AF65-F5344CB8AC3E}">
        <p14:creationId xmlns:p14="http://schemas.microsoft.com/office/powerpoint/2010/main" val="1807682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79313" y="192897"/>
            <a:ext cx="5216418" cy="6459829"/>
          </a:xfrm>
        </p:spPr>
        <p:txBody>
          <a:bodyPr/>
          <a:lstStyle/>
          <a:p>
            <a:pPr marL="36900" indent="0">
              <a:buNone/>
            </a:pPr>
            <a:endParaRPr lang="en-US" dirty="0"/>
          </a:p>
          <a:p>
            <a:pPr marL="36900" indent="0">
              <a:buNone/>
            </a:pPr>
            <a:r>
              <a:rPr lang="en-US" dirty="0"/>
              <a:t>Government Employee will broadcast requests to all the Enterprises within the network to get details on Customer Investments </a:t>
            </a:r>
          </a:p>
          <a:p>
            <a:pPr marL="36900" indent="0">
              <a:buNone/>
            </a:pPr>
            <a:endParaRPr lang="en-US" dirty="0"/>
          </a:p>
          <a:p>
            <a:pPr marL="36900" indent="0">
              <a:buNone/>
            </a:pPr>
            <a:r>
              <a:rPr lang="en-US" dirty="0"/>
              <a:t>Government Employee </a:t>
            </a:r>
            <a:r>
              <a:rPr lang="en-US" dirty="0" err="1"/>
              <a:t>WorkArea</a:t>
            </a:r>
            <a:r>
              <a:rPr lang="en-US" dirty="0"/>
              <a:t>- Request Customer Data</a:t>
            </a:r>
          </a:p>
          <a:p>
            <a:pPr marL="36900" indent="0">
              <a:buNone/>
            </a:pPr>
            <a:endParaRPr lang="en-US" dirty="0"/>
          </a:p>
        </p:txBody>
      </p:sp>
      <p:pic>
        <p:nvPicPr>
          <p:cNvPr id="7" name="Content Placeholder 6">
            <a:extLst>
              <a:ext uri="{FF2B5EF4-FFF2-40B4-BE49-F238E27FC236}">
                <a16:creationId xmlns:a16="http://schemas.microsoft.com/office/drawing/2014/main" id="{45C174D4-AFD6-46C1-88FE-FB8D9D196332}"/>
              </a:ext>
            </a:extLst>
          </p:cNvPr>
          <p:cNvPicPr>
            <a:picLocks noGrp="1"/>
          </p:cNvPicPr>
          <p:nvPr>
            <p:ph sz="half" idx="2"/>
          </p:nvPr>
        </p:nvPicPr>
        <p:blipFill>
          <a:blip r:embed="rId2"/>
          <a:stretch>
            <a:fillRect/>
          </a:stretch>
        </p:blipFill>
        <p:spPr>
          <a:xfrm>
            <a:off x="5802313" y="634808"/>
            <a:ext cx="6224587" cy="5577271"/>
          </a:xfrm>
          <a:prstGeom prst="rect">
            <a:avLst/>
          </a:prstGeom>
        </p:spPr>
      </p:pic>
    </p:spTree>
    <p:extLst>
      <p:ext uri="{BB962C8B-B14F-4D97-AF65-F5344CB8AC3E}">
        <p14:creationId xmlns:p14="http://schemas.microsoft.com/office/powerpoint/2010/main" val="260522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25A0768-3044-4AA9-A889-D2CAA68C517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1C23DF8-9654-4DA4-ACF1-909688960F13}"/>
              </a:ext>
            </a:extLst>
          </p:cNvPr>
          <p:cNvSpPr>
            <a:spLocks noGrp="1"/>
          </p:cNvSpPr>
          <p:nvPr>
            <p:ph type="title"/>
          </p:nvPr>
        </p:nvSpPr>
        <p:spPr>
          <a:xfrm>
            <a:off x="201715" y="173735"/>
            <a:ext cx="3825536" cy="6489711"/>
          </a:xfrm>
        </p:spPr>
        <p:txBody>
          <a:bodyPr>
            <a:normAutofit/>
          </a:bodyPr>
          <a:lstStyle/>
          <a:p>
            <a:pPr algn="l"/>
            <a:r>
              <a:rPr lang="en-US" sz="3600" dirty="0"/>
              <a:t>	</a:t>
            </a:r>
            <a:r>
              <a:rPr lang="en-US" dirty="0"/>
              <a:t>Introduction</a:t>
            </a:r>
            <a:endParaRPr lang="en-US" sz="3600" dirty="0"/>
          </a:p>
        </p:txBody>
      </p:sp>
      <p:sp>
        <p:nvSpPr>
          <p:cNvPr id="3" name="Content Placeholder 2">
            <a:extLst>
              <a:ext uri="{FF2B5EF4-FFF2-40B4-BE49-F238E27FC236}">
                <a16:creationId xmlns:a16="http://schemas.microsoft.com/office/drawing/2014/main" id="{50A38644-7866-4833-A989-90B8B588CD2C}"/>
              </a:ext>
            </a:extLst>
          </p:cNvPr>
          <p:cNvSpPr>
            <a:spLocks noGrp="1"/>
          </p:cNvSpPr>
          <p:nvPr>
            <p:ph idx="1"/>
          </p:nvPr>
        </p:nvSpPr>
        <p:spPr>
          <a:xfrm>
            <a:off x="5037305" y="173736"/>
            <a:ext cx="7005538" cy="6567532"/>
          </a:xfrm>
        </p:spPr>
        <p:txBody>
          <a:bodyPr anchor="ctr">
            <a:normAutofit fontScale="92500"/>
          </a:bodyPr>
          <a:lstStyle/>
          <a:p>
            <a:pPr>
              <a:lnSpc>
                <a:spcPct val="90000"/>
              </a:lnSpc>
            </a:pPr>
            <a:endParaRPr lang="en-US" sz="1400" dirty="0"/>
          </a:p>
          <a:p>
            <a:pPr>
              <a:lnSpc>
                <a:spcPct val="90000"/>
              </a:lnSpc>
            </a:pPr>
            <a:r>
              <a:rPr lang="en-US" sz="2400" dirty="0"/>
              <a:t>A stock market is an aggregation of buyers and sellers of stocks (also called as shares) which represent ownership claims on businesses.</a:t>
            </a:r>
          </a:p>
          <a:p>
            <a:pPr marL="36900" indent="0">
              <a:lnSpc>
                <a:spcPct val="90000"/>
              </a:lnSpc>
              <a:buNone/>
            </a:pPr>
            <a:endParaRPr lang="en-US" sz="2400" dirty="0"/>
          </a:p>
          <a:p>
            <a:pPr>
              <a:lnSpc>
                <a:spcPct val="90000"/>
              </a:lnSpc>
            </a:pPr>
            <a:r>
              <a:rPr lang="en-US" sz="2400" dirty="0"/>
              <a:t>It refers to the collection of markets and exchanges where the issuing and trading of stocks takes place either through formal exchange or over-the-counter.</a:t>
            </a:r>
          </a:p>
          <a:p>
            <a:pPr marL="36900" indent="0">
              <a:lnSpc>
                <a:spcPct val="90000"/>
              </a:lnSpc>
              <a:buNone/>
            </a:pPr>
            <a:endParaRPr lang="en-US" sz="2400" dirty="0"/>
          </a:p>
          <a:p>
            <a:pPr>
              <a:lnSpc>
                <a:spcPct val="90000"/>
              </a:lnSpc>
            </a:pPr>
            <a:r>
              <a:rPr lang="en-US" sz="2400" dirty="0"/>
              <a:t>It is one of the most vital components of a free-market economy as well as one the many potential places to invest your money because it provides access to capital in exchange for giving investors a slice of ownership.</a:t>
            </a:r>
          </a:p>
          <a:p>
            <a:pPr marL="36900" indent="0">
              <a:lnSpc>
                <a:spcPct val="90000"/>
              </a:lnSpc>
              <a:buNone/>
            </a:pPr>
            <a:endParaRPr lang="en-US" sz="2400" dirty="0"/>
          </a:p>
          <a:p>
            <a:pPr>
              <a:lnSpc>
                <a:spcPct val="90000"/>
              </a:lnSpc>
            </a:pPr>
            <a:r>
              <a:rPr lang="en-US" sz="2400" dirty="0"/>
              <a:t>Investment in stock is often risky but if you manage the risks, you can take the advantage of the stock market to secure your financial position and earn money.</a:t>
            </a:r>
          </a:p>
          <a:p>
            <a:pPr>
              <a:lnSpc>
                <a:spcPct val="90000"/>
              </a:lnSpc>
            </a:pPr>
            <a:endParaRPr lang="en-US" sz="1400" dirty="0"/>
          </a:p>
        </p:txBody>
      </p:sp>
    </p:spTree>
    <p:extLst>
      <p:ext uri="{BB962C8B-B14F-4D97-AF65-F5344CB8AC3E}">
        <p14:creationId xmlns:p14="http://schemas.microsoft.com/office/powerpoint/2010/main" val="1548528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23329" y="174236"/>
            <a:ext cx="5505667" cy="6525143"/>
          </a:xfrm>
        </p:spPr>
        <p:txBody>
          <a:bodyPr/>
          <a:lstStyle/>
          <a:p>
            <a:pPr marL="36900" indent="0">
              <a:buNone/>
            </a:pPr>
            <a:endParaRPr lang="en-US" dirty="0"/>
          </a:p>
          <a:p>
            <a:pPr marL="36900" indent="0">
              <a:buNone/>
            </a:pPr>
            <a:r>
              <a:rPr lang="en-US" dirty="0"/>
              <a:t>Government Employee will be able to view Customer’s investments globally as well as generate statistics based on customer’s investments</a:t>
            </a:r>
          </a:p>
          <a:p>
            <a:pPr marL="36900" indent="0">
              <a:buNone/>
            </a:pPr>
            <a:endParaRPr lang="en-US" dirty="0"/>
          </a:p>
          <a:p>
            <a:pPr marL="36900" indent="0">
              <a:buNone/>
            </a:pPr>
            <a:r>
              <a:rPr lang="en-US" dirty="0"/>
              <a:t>Government Employee </a:t>
            </a:r>
            <a:r>
              <a:rPr lang="en-US" dirty="0" err="1"/>
              <a:t>WorkArea</a:t>
            </a:r>
            <a:r>
              <a:rPr lang="en-US" dirty="0"/>
              <a:t>- View History</a:t>
            </a:r>
          </a:p>
          <a:p>
            <a:pPr marL="36900" indent="0">
              <a:buNone/>
            </a:pPr>
            <a:endParaRPr lang="en-US" dirty="0"/>
          </a:p>
        </p:txBody>
      </p:sp>
      <p:pic>
        <p:nvPicPr>
          <p:cNvPr id="5" name="Content Placeholder 4">
            <a:extLst>
              <a:ext uri="{FF2B5EF4-FFF2-40B4-BE49-F238E27FC236}">
                <a16:creationId xmlns:a16="http://schemas.microsoft.com/office/drawing/2014/main" id="{462C8ABA-8E8B-443F-B46E-47C5DC21BF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0250" y="646708"/>
            <a:ext cx="6300788" cy="5645547"/>
          </a:xfrm>
        </p:spPr>
      </p:pic>
    </p:spTree>
    <p:extLst>
      <p:ext uri="{BB962C8B-B14F-4D97-AF65-F5344CB8AC3E}">
        <p14:creationId xmlns:p14="http://schemas.microsoft.com/office/powerpoint/2010/main" val="3149514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F40A4D-E4FF-45E1-B59E-6CFED60335F2}"/>
              </a:ext>
            </a:extLst>
          </p:cNvPr>
          <p:cNvPicPr/>
          <p:nvPr/>
        </p:nvPicPr>
        <p:blipFill>
          <a:blip r:embed="rId2"/>
          <a:stretch>
            <a:fillRect/>
          </a:stretch>
        </p:blipFill>
        <p:spPr>
          <a:xfrm>
            <a:off x="3124200" y="766127"/>
            <a:ext cx="5943600" cy="5325745"/>
          </a:xfrm>
          <a:prstGeom prst="rect">
            <a:avLst/>
          </a:prstGeom>
        </p:spPr>
      </p:pic>
    </p:spTree>
    <p:extLst>
      <p:ext uri="{BB962C8B-B14F-4D97-AF65-F5344CB8AC3E}">
        <p14:creationId xmlns:p14="http://schemas.microsoft.com/office/powerpoint/2010/main" val="264299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0A1C39-19A3-4003-AFB6-A4E0BFAFDEA5}"/>
              </a:ext>
            </a:extLst>
          </p:cNvPr>
          <p:cNvPicPr/>
          <p:nvPr/>
        </p:nvPicPr>
        <p:blipFill>
          <a:blip r:embed="rId2"/>
          <a:stretch>
            <a:fillRect/>
          </a:stretch>
        </p:blipFill>
        <p:spPr>
          <a:xfrm>
            <a:off x="3124200" y="419100"/>
            <a:ext cx="5943600" cy="6019800"/>
          </a:xfrm>
          <a:prstGeom prst="rect">
            <a:avLst/>
          </a:prstGeom>
        </p:spPr>
      </p:pic>
    </p:spTree>
    <p:extLst>
      <p:ext uri="{BB962C8B-B14F-4D97-AF65-F5344CB8AC3E}">
        <p14:creationId xmlns:p14="http://schemas.microsoft.com/office/powerpoint/2010/main" val="1323462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Regulatory Employee</a:t>
            </a:r>
          </a:p>
        </p:txBody>
      </p:sp>
    </p:spTree>
    <p:extLst>
      <p:ext uri="{BB962C8B-B14F-4D97-AF65-F5344CB8AC3E}">
        <p14:creationId xmlns:p14="http://schemas.microsoft.com/office/powerpoint/2010/main" val="2371510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69982" y="220890"/>
            <a:ext cx="5347047" cy="6422506"/>
          </a:xfrm>
        </p:spPr>
        <p:txBody>
          <a:bodyPr/>
          <a:lstStyle/>
          <a:p>
            <a:pPr marL="36900" indent="0">
              <a:buNone/>
            </a:pPr>
            <a:endParaRPr lang="en-US" dirty="0"/>
          </a:p>
          <a:p>
            <a:pPr marL="36900" indent="0">
              <a:buNone/>
            </a:pPr>
            <a:r>
              <a:rPr lang="en-US" dirty="0"/>
              <a:t>Regulatory Employee will provide details on Customer Investments to the local Government upon request</a:t>
            </a:r>
          </a:p>
          <a:p>
            <a:pPr marL="36900" indent="0">
              <a:buNone/>
            </a:pPr>
            <a:endParaRPr lang="en-US" dirty="0"/>
          </a:p>
          <a:p>
            <a:pPr marL="36900" indent="0">
              <a:buNone/>
            </a:pPr>
            <a:r>
              <a:rPr lang="en-US" dirty="0"/>
              <a:t>Regulatory Employee </a:t>
            </a:r>
            <a:r>
              <a:rPr lang="en-US" dirty="0" err="1"/>
              <a:t>WorkArea</a:t>
            </a:r>
            <a:r>
              <a:rPr lang="en-US" dirty="0"/>
              <a:t>- Provide Customer Data</a:t>
            </a:r>
          </a:p>
          <a:p>
            <a:pPr marL="36900" indent="0">
              <a:buNone/>
            </a:pPr>
            <a:endParaRPr lang="en-US" dirty="0"/>
          </a:p>
        </p:txBody>
      </p:sp>
      <p:pic>
        <p:nvPicPr>
          <p:cNvPr id="5" name="Content Placeholder 4">
            <a:extLst>
              <a:ext uri="{FF2B5EF4-FFF2-40B4-BE49-F238E27FC236}">
                <a16:creationId xmlns:a16="http://schemas.microsoft.com/office/drawing/2014/main" id="{726C9005-28B1-4C92-8A61-BD1BFDF9AC74}"/>
              </a:ext>
            </a:extLst>
          </p:cNvPr>
          <p:cNvPicPr>
            <a:picLocks noGrp="1"/>
          </p:cNvPicPr>
          <p:nvPr>
            <p:ph sz="half" idx="2"/>
          </p:nvPr>
        </p:nvPicPr>
        <p:blipFill>
          <a:blip r:embed="rId2"/>
          <a:stretch>
            <a:fillRect/>
          </a:stretch>
        </p:blipFill>
        <p:spPr>
          <a:xfrm>
            <a:off x="5727700" y="638389"/>
            <a:ext cx="6308725" cy="5652659"/>
          </a:xfrm>
          <a:prstGeom prst="rect">
            <a:avLst/>
          </a:prstGeom>
        </p:spPr>
      </p:pic>
    </p:spTree>
    <p:extLst>
      <p:ext uri="{BB962C8B-B14F-4D97-AF65-F5344CB8AC3E}">
        <p14:creationId xmlns:p14="http://schemas.microsoft.com/office/powerpoint/2010/main" val="3591239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69982" y="220890"/>
            <a:ext cx="5347047" cy="6422506"/>
          </a:xfrm>
        </p:spPr>
        <p:txBody>
          <a:bodyPr/>
          <a:lstStyle/>
          <a:p>
            <a:pPr marL="36900" indent="0">
              <a:buNone/>
            </a:pPr>
            <a:endParaRPr lang="en-US" dirty="0"/>
          </a:p>
          <a:p>
            <a:pPr marL="36900" indent="0">
              <a:buNone/>
            </a:pPr>
            <a:r>
              <a:rPr lang="en-US" dirty="0"/>
              <a:t>Regulatory Employee can view detailed history of all the requests from Government</a:t>
            </a:r>
          </a:p>
          <a:p>
            <a:pPr marL="36900" indent="0">
              <a:buNone/>
            </a:pPr>
            <a:endParaRPr lang="en-US" dirty="0"/>
          </a:p>
          <a:p>
            <a:pPr marL="36900" indent="0">
              <a:buNone/>
            </a:pPr>
            <a:r>
              <a:rPr lang="en-US" dirty="0"/>
              <a:t>Regulatory Employee </a:t>
            </a:r>
            <a:r>
              <a:rPr lang="en-US" dirty="0" err="1"/>
              <a:t>WorkArea</a:t>
            </a:r>
            <a:r>
              <a:rPr lang="en-US" dirty="0"/>
              <a:t>- View History</a:t>
            </a:r>
          </a:p>
          <a:p>
            <a:pPr marL="36900" indent="0">
              <a:buNone/>
            </a:pPr>
            <a:endParaRPr lang="en-US" dirty="0"/>
          </a:p>
        </p:txBody>
      </p:sp>
      <p:pic>
        <p:nvPicPr>
          <p:cNvPr id="6" name="Content Placeholder 5">
            <a:extLst>
              <a:ext uri="{FF2B5EF4-FFF2-40B4-BE49-F238E27FC236}">
                <a16:creationId xmlns:a16="http://schemas.microsoft.com/office/drawing/2014/main" id="{ABADA4B0-7A45-45D9-AD87-30B52E996AF4}"/>
              </a:ext>
            </a:extLst>
          </p:cNvPr>
          <p:cNvPicPr>
            <a:picLocks noGrp="1"/>
          </p:cNvPicPr>
          <p:nvPr>
            <p:ph sz="half" idx="2"/>
          </p:nvPr>
        </p:nvPicPr>
        <p:blipFill>
          <a:blip r:embed="rId2"/>
          <a:stretch>
            <a:fillRect/>
          </a:stretch>
        </p:blipFill>
        <p:spPr>
          <a:xfrm>
            <a:off x="5773738" y="646213"/>
            <a:ext cx="6291262" cy="5637012"/>
          </a:xfrm>
          <a:prstGeom prst="rect">
            <a:avLst/>
          </a:prstGeom>
        </p:spPr>
      </p:pic>
    </p:spTree>
    <p:extLst>
      <p:ext uri="{BB962C8B-B14F-4D97-AF65-F5344CB8AC3E}">
        <p14:creationId xmlns:p14="http://schemas.microsoft.com/office/powerpoint/2010/main" val="3236194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Expert Employee</a:t>
            </a:r>
          </a:p>
        </p:txBody>
      </p:sp>
    </p:spTree>
    <p:extLst>
      <p:ext uri="{BB962C8B-B14F-4D97-AF65-F5344CB8AC3E}">
        <p14:creationId xmlns:p14="http://schemas.microsoft.com/office/powerpoint/2010/main" val="3236762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167346" y="127583"/>
            <a:ext cx="5664287" cy="6562465"/>
          </a:xfrm>
        </p:spPr>
        <p:txBody>
          <a:bodyPr/>
          <a:lstStyle/>
          <a:p>
            <a:pPr marL="36900" indent="0">
              <a:buNone/>
            </a:pPr>
            <a:endParaRPr lang="en-US" dirty="0"/>
          </a:p>
          <a:p>
            <a:pPr marL="36900" indent="0">
              <a:buNone/>
            </a:pPr>
            <a:r>
              <a:rPr lang="en-US" dirty="0"/>
              <a:t>Expert Employee will be able to advice Customers on local stock investments upon request</a:t>
            </a:r>
          </a:p>
          <a:p>
            <a:pPr marL="36900" indent="0">
              <a:buNone/>
            </a:pPr>
            <a:endParaRPr lang="en-US" dirty="0"/>
          </a:p>
          <a:p>
            <a:pPr marL="36900" indent="0">
              <a:buNone/>
            </a:pPr>
            <a:r>
              <a:rPr lang="en-US" dirty="0"/>
              <a:t>Regulatory Employee </a:t>
            </a:r>
            <a:r>
              <a:rPr lang="en-US" dirty="0" err="1"/>
              <a:t>WorkArea</a:t>
            </a:r>
            <a:r>
              <a:rPr lang="en-US" dirty="0"/>
              <a:t>- Advice Customer</a:t>
            </a:r>
          </a:p>
          <a:p>
            <a:pPr marL="36900" indent="0">
              <a:buNone/>
            </a:pPr>
            <a:endParaRPr lang="en-US" dirty="0"/>
          </a:p>
        </p:txBody>
      </p:sp>
      <p:pic>
        <p:nvPicPr>
          <p:cNvPr id="5" name="Content Placeholder 4">
            <a:extLst>
              <a:ext uri="{FF2B5EF4-FFF2-40B4-BE49-F238E27FC236}">
                <a16:creationId xmlns:a16="http://schemas.microsoft.com/office/drawing/2014/main" id="{3E1163D4-3F5E-47A9-A66D-1C1050B8CB4B}"/>
              </a:ext>
            </a:extLst>
          </p:cNvPr>
          <p:cNvPicPr>
            <a:picLocks noGrp="1"/>
          </p:cNvPicPr>
          <p:nvPr>
            <p:ph sz="half" idx="2"/>
          </p:nvPr>
        </p:nvPicPr>
        <p:blipFill>
          <a:blip r:embed="rId2"/>
          <a:stretch>
            <a:fillRect/>
          </a:stretch>
        </p:blipFill>
        <p:spPr>
          <a:xfrm>
            <a:off x="5830888" y="619727"/>
            <a:ext cx="6224587" cy="5577271"/>
          </a:xfrm>
          <a:prstGeom prst="rect">
            <a:avLst/>
          </a:prstGeom>
        </p:spPr>
      </p:pic>
    </p:spTree>
    <p:extLst>
      <p:ext uri="{BB962C8B-B14F-4D97-AF65-F5344CB8AC3E}">
        <p14:creationId xmlns:p14="http://schemas.microsoft.com/office/powerpoint/2010/main" val="416342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4E2D3E-46FF-4272-B3E0-5C8C9A01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019" y="0"/>
            <a:ext cx="7653961" cy="6858000"/>
          </a:xfrm>
          <a:prstGeom prst="rect">
            <a:avLst/>
          </a:prstGeom>
        </p:spPr>
      </p:pic>
    </p:spTree>
    <p:extLst>
      <p:ext uri="{BB962C8B-B14F-4D97-AF65-F5344CB8AC3E}">
        <p14:creationId xmlns:p14="http://schemas.microsoft.com/office/powerpoint/2010/main" val="3569094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A3B3-4A00-465A-BA71-ACE6F145CE12}"/>
              </a:ext>
            </a:extLst>
          </p:cNvPr>
          <p:cNvSpPr>
            <a:spLocks noGrp="1"/>
          </p:cNvSpPr>
          <p:nvPr>
            <p:ph sz="half" idx="1"/>
          </p:nvPr>
        </p:nvSpPr>
        <p:spPr>
          <a:xfrm>
            <a:off x="223330" y="192897"/>
            <a:ext cx="5309723" cy="6497151"/>
          </a:xfrm>
        </p:spPr>
        <p:txBody>
          <a:bodyPr/>
          <a:lstStyle/>
          <a:p>
            <a:pPr marL="36900" indent="0">
              <a:buNone/>
            </a:pPr>
            <a:endParaRPr lang="en-US" dirty="0"/>
          </a:p>
          <a:p>
            <a:pPr marL="36900" indent="0">
              <a:buNone/>
            </a:pPr>
            <a:r>
              <a:rPr lang="en-US" dirty="0"/>
              <a:t>Expert Employee will be managing and conducting expert speaker sessions for which customers can register</a:t>
            </a:r>
          </a:p>
          <a:p>
            <a:pPr marL="36900" indent="0">
              <a:buNone/>
            </a:pPr>
            <a:endParaRPr lang="en-US" dirty="0"/>
          </a:p>
          <a:p>
            <a:pPr marL="36900" indent="0">
              <a:buNone/>
            </a:pPr>
            <a:r>
              <a:rPr lang="en-US" dirty="0"/>
              <a:t>Regulatory Employee </a:t>
            </a:r>
            <a:r>
              <a:rPr lang="en-US" dirty="0" err="1"/>
              <a:t>WorkArea</a:t>
            </a:r>
            <a:r>
              <a:rPr lang="en-US" dirty="0"/>
              <a:t>- Speaker Session</a:t>
            </a:r>
          </a:p>
          <a:p>
            <a:pPr marL="36900" indent="0">
              <a:buNone/>
            </a:pPr>
            <a:endParaRPr lang="en-US" dirty="0"/>
          </a:p>
        </p:txBody>
      </p:sp>
      <p:pic>
        <p:nvPicPr>
          <p:cNvPr id="5" name="Content Placeholder 4">
            <a:extLst>
              <a:ext uri="{FF2B5EF4-FFF2-40B4-BE49-F238E27FC236}">
                <a16:creationId xmlns:a16="http://schemas.microsoft.com/office/drawing/2014/main" id="{C7DBE375-E498-4566-8CA4-107979672918}"/>
              </a:ext>
            </a:extLst>
          </p:cNvPr>
          <p:cNvPicPr>
            <a:picLocks noGrp="1"/>
          </p:cNvPicPr>
          <p:nvPr>
            <p:ph sz="half" idx="2"/>
          </p:nvPr>
        </p:nvPicPr>
        <p:blipFill>
          <a:blip r:embed="rId2"/>
          <a:stretch>
            <a:fillRect/>
          </a:stretch>
        </p:blipFill>
        <p:spPr>
          <a:xfrm>
            <a:off x="5988050" y="735392"/>
            <a:ext cx="6113463" cy="5477703"/>
          </a:xfrm>
          <a:prstGeom prst="rect">
            <a:avLst/>
          </a:prstGeom>
        </p:spPr>
      </p:pic>
    </p:spTree>
    <p:extLst>
      <p:ext uri="{BB962C8B-B14F-4D97-AF65-F5344CB8AC3E}">
        <p14:creationId xmlns:p14="http://schemas.microsoft.com/office/powerpoint/2010/main" val="75071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2" name="Picture 9">
            <a:extLst>
              <a:ext uri="{FF2B5EF4-FFF2-40B4-BE49-F238E27FC236}">
                <a16:creationId xmlns:a16="http://schemas.microsoft.com/office/drawing/2014/main" id="{B577D423-FE81-4236-89DE-39776B81094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sp>
        <p:nvSpPr>
          <p:cNvPr id="2" name="Title 1">
            <a:extLst>
              <a:ext uri="{FF2B5EF4-FFF2-40B4-BE49-F238E27FC236}">
                <a16:creationId xmlns:a16="http://schemas.microsoft.com/office/drawing/2014/main" id="{9CD56342-4494-4FBD-9DD7-085E6E8F6BB6}"/>
              </a:ext>
            </a:extLst>
          </p:cNvPr>
          <p:cNvSpPr>
            <a:spLocks noGrp="1"/>
          </p:cNvSpPr>
          <p:nvPr>
            <p:ph type="title"/>
          </p:nvPr>
        </p:nvSpPr>
        <p:spPr>
          <a:xfrm>
            <a:off x="964714" y="609599"/>
            <a:ext cx="3413156" cy="5273675"/>
          </a:xfrm>
        </p:spPr>
        <p:txBody>
          <a:bodyPr>
            <a:normAutofit/>
          </a:bodyPr>
          <a:lstStyle/>
          <a:p>
            <a:r>
              <a:rPr lang="en-US" dirty="0"/>
              <a:t>Problem Statement</a:t>
            </a:r>
          </a:p>
        </p:txBody>
      </p:sp>
      <p:graphicFrame>
        <p:nvGraphicFramePr>
          <p:cNvPr id="13" name="Content Placeholder 2"/>
          <p:cNvGraphicFramePr>
            <a:graphicFrameLocks noGrp="1"/>
          </p:cNvGraphicFramePr>
          <p:nvPr>
            <p:ph idx="1"/>
            <p:extLst>
              <p:ext uri="{D42A27DB-BD31-4B8C-83A1-F6EECF244321}">
                <p14:modId xmlns:p14="http://schemas.microsoft.com/office/powerpoint/2010/main" val="318023865"/>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700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690981-1019-47C2-9653-E3C5E4A3F0E6}"/>
              </a:ext>
            </a:extLst>
          </p:cNvPr>
          <p:cNvSpPr>
            <a:spLocks noGrp="1"/>
          </p:cNvSpPr>
          <p:nvPr>
            <p:ph type="ctrTitle"/>
          </p:nvPr>
        </p:nvSpPr>
        <p:spPr/>
        <p:txBody>
          <a:bodyPr/>
          <a:lstStyle/>
          <a:p>
            <a:r>
              <a:rPr lang="en-US" dirty="0"/>
              <a:t>Highlighting  Features</a:t>
            </a:r>
          </a:p>
        </p:txBody>
      </p:sp>
    </p:spTree>
    <p:extLst>
      <p:ext uri="{BB962C8B-B14F-4D97-AF65-F5344CB8AC3E}">
        <p14:creationId xmlns:p14="http://schemas.microsoft.com/office/powerpoint/2010/main" val="3746666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8334-DD43-452A-96A5-0048264458B0}"/>
              </a:ext>
            </a:extLst>
          </p:cNvPr>
          <p:cNvSpPr>
            <a:spLocks noGrp="1"/>
          </p:cNvSpPr>
          <p:nvPr>
            <p:ph type="title"/>
          </p:nvPr>
        </p:nvSpPr>
        <p:spPr/>
        <p:txBody>
          <a:bodyPr/>
          <a:lstStyle/>
          <a:p>
            <a:r>
              <a:rPr lang="en-US" dirty="0"/>
              <a:t>Live Stock APIs</a:t>
            </a:r>
          </a:p>
        </p:txBody>
      </p:sp>
      <p:sp>
        <p:nvSpPr>
          <p:cNvPr id="3" name="Content Placeholder 2">
            <a:extLst>
              <a:ext uri="{FF2B5EF4-FFF2-40B4-BE49-F238E27FC236}">
                <a16:creationId xmlns:a16="http://schemas.microsoft.com/office/drawing/2014/main" id="{F8836E37-054D-4DA5-8269-34A9CA151D0D}"/>
              </a:ext>
            </a:extLst>
          </p:cNvPr>
          <p:cNvSpPr>
            <a:spLocks noGrp="1"/>
          </p:cNvSpPr>
          <p:nvPr>
            <p:ph idx="1"/>
          </p:nvPr>
        </p:nvSpPr>
        <p:spPr>
          <a:xfrm>
            <a:off x="913795" y="1741780"/>
            <a:ext cx="10353762" cy="4058751"/>
          </a:xfrm>
        </p:spPr>
        <p:txBody>
          <a:bodyPr>
            <a:normAutofit/>
          </a:bodyPr>
          <a:lstStyle/>
          <a:p>
            <a:r>
              <a:rPr lang="en-US" sz="2400" dirty="0"/>
              <a:t>The Stock Prices for multiple Networks are fetched dynamically using Live Stock APIs</a:t>
            </a:r>
            <a:br>
              <a:rPr lang="en-US" sz="2400" dirty="0"/>
            </a:br>
            <a:endParaRPr lang="en-US" sz="2400" dirty="0"/>
          </a:p>
          <a:p>
            <a:r>
              <a:rPr lang="en-US" sz="2400" dirty="0"/>
              <a:t>Global Investments takes into consideration currency conversion for stocks belonging to particular network.</a:t>
            </a:r>
          </a:p>
        </p:txBody>
      </p:sp>
    </p:spTree>
    <p:extLst>
      <p:ext uri="{BB962C8B-B14F-4D97-AF65-F5344CB8AC3E}">
        <p14:creationId xmlns:p14="http://schemas.microsoft.com/office/powerpoint/2010/main" val="1896707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8334-DD43-452A-96A5-0048264458B0}"/>
              </a:ext>
            </a:extLst>
          </p:cNvPr>
          <p:cNvSpPr>
            <a:spLocks noGrp="1"/>
          </p:cNvSpPr>
          <p:nvPr>
            <p:ph type="title"/>
          </p:nvPr>
        </p:nvSpPr>
        <p:spPr/>
        <p:txBody>
          <a:bodyPr/>
          <a:lstStyle/>
          <a:p>
            <a:r>
              <a:rPr lang="en-US" dirty="0" err="1"/>
              <a:t>JFreeCharts</a:t>
            </a:r>
            <a:endParaRPr lang="en-US" dirty="0"/>
          </a:p>
        </p:txBody>
      </p:sp>
      <p:sp>
        <p:nvSpPr>
          <p:cNvPr id="3" name="Content Placeholder 2">
            <a:extLst>
              <a:ext uri="{FF2B5EF4-FFF2-40B4-BE49-F238E27FC236}">
                <a16:creationId xmlns:a16="http://schemas.microsoft.com/office/drawing/2014/main" id="{F8836E37-054D-4DA5-8269-34A9CA151D0D}"/>
              </a:ext>
            </a:extLst>
          </p:cNvPr>
          <p:cNvSpPr>
            <a:spLocks noGrp="1"/>
          </p:cNvSpPr>
          <p:nvPr>
            <p:ph idx="1"/>
          </p:nvPr>
        </p:nvSpPr>
        <p:spPr>
          <a:xfrm>
            <a:off x="913795" y="1741780"/>
            <a:ext cx="10353762" cy="4058751"/>
          </a:xfrm>
        </p:spPr>
        <p:txBody>
          <a:bodyPr/>
          <a:lstStyle/>
          <a:p>
            <a:r>
              <a:rPr lang="en-US" sz="2400" dirty="0"/>
              <a:t>Government can view and analyze Customer’s interest in global stock markets present in his network</a:t>
            </a:r>
          </a:p>
          <a:p>
            <a:endParaRPr lang="en-US" sz="2400" dirty="0"/>
          </a:p>
          <a:p>
            <a:r>
              <a:rPr lang="en-US" sz="2400" dirty="0"/>
              <a:t>Customers will be able to see Stock History before deciding on making investments</a:t>
            </a:r>
          </a:p>
        </p:txBody>
      </p:sp>
    </p:spTree>
    <p:extLst>
      <p:ext uri="{BB962C8B-B14F-4D97-AF65-F5344CB8AC3E}">
        <p14:creationId xmlns:p14="http://schemas.microsoft.com/office/powerpoint/2010/main" val="3396393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8334-DD43-452A-96A5-0048264458B0}"/>
              </a:ext>
            </a:extLst>
          </p:cNvPr>
          <p:cNvSpPr>
            <a:spLocks noGrp="1"/>
          </p:cNvSpPr>
          <p:nvPr>
            <p:ph type="title"/>
          </p:nvPr>
        </p:nvSpPr>
        <p:spPr/>
        <p:txBody>
          <a:bodyPr/>
          <a:lstStyle/>
          <a:p>
            <a:r>
              <a:rPr lang="en-US" dirty="0"/>
              <a:t>Jasper Report</a:t>
            </a:r>
          </a:p>
        </p:txBody>
      </p:sp>
      <p:sp>
        <p:nvSpPr>
          <p:cNvPr id="3" name="Content Placeholder 2">
            <a:extLst>
              <a:ext uri="{FF2B5EF4-FFF2-40B4-BE49-F238E27FC236}">
                <a16:creationId xmlns:a16="http://schemas.microsoft.com/office/drawing/2014/main" id="{F8836E37-054D-4DA5-8269-34A9CA151D0D}"/>
              </a:ext>
            </a:extLst>
          </p:cNvPr>
          <p:cNvSpPr>
            <a:spLocks noGrp="1"/>
          </p:cNvSpPr>
          <p:nvPr>
            <p:ph idx="1"/>
          </p:nvPr>
        </p:nvSpPr>
        <p:spPr>
          <a:xfrm>
            <a:off x="913795" y="1741780"/>
            <a:ext cx="10353762" cy="4058751"/>
          </a:xfrm>
        </p:spPr>
        <p:txBody>
          <a:bodyPr/>
          <a:lstStyle/>
          <a:p>
            <a:r>
              <a:rPr lang="en-US" sz="2400" dirty="0"/>
              <a:t>Investment Employee will be able to generate an Invoice Receipt for a particular Customer on processing his investment</a:t>
            </a:r>
          </a:p>
          <a:p>
            <a:endParaRPr lang="en-US" sz="2400" dirty="0"/>
          </a:p>
          <a:p>
            <a:r>
              <a:rPr lang="en-US" sz="2400" dirty="0"/>
              <a:t>Customer will also have access to this processed investment Invoice Receipt</a:t>
            </a:r>
          </a:p>
        </p:txBody>
      </p:sp>
    </p:spTree>
    <p:extLst>
      <p:ext uri="{BB962C8B-B14F-4D97-AF65-F5344CB8AC3E}">
        <p14:creationId xmlns:p14="http://schemas.microsoft.com/office/powerpoint/2010/main" val="2311188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A005-BF6E-49C6-BB8B-E5F8BEC66666}"/>
              </a:ext>
            </a:extLst>
          </p:cNvPr>
          <p:cNvSpPr>
            <a:spLocks noGrp="1"/>
          </p:cNvSpPr>
          <p:nvPr>
            <p:ph type="ctrTitle"/>
          </p:nvPr>
        </p:nvSpPr>
        <p:spPr>
          <a:xfrm>
            <a:off x="1594628" y="1741549"/>
            <a:ext cx="9440034" cy="1828801"/>
          </a:xfrm>
        </p:spPr>
        <p:txBody>
          <a:bodyPr/>
          <a:lstStyle/>
          <a:p>
            <a:r>
              <a:rPr lang="en-US" dirty="0"/>
              <a:t>Thank You</a:t>
            </a:r>
          </a:p>
        </p:txBody>
      </p:sp>
      <p:sp>
        <p:nvSpPr>
          <p:cNvPr id="5" name="Subtitle 4">
            <a:extLst>
              <a:ext uri="{FF2B5EF4-FFF2-40B4-BE49-F238E27FC236}">
                <a16:creationId xmlns:a16="http://schemas.microsoft.com/office/drawing/2014/main" id="{62C363E2-F131-4410-B2C8-C1CCF31919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569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28" name="Picture 25">
            <a:extLst>
              <a:ext uri="{FF2B5EF4-FFF2-40B4-BE49-F238E27FC236}">
                <a16:creationId xmlns:a16="http://schemas.microsoft.com/office/drawing/2014/main" id="{1CF706DA-13E8-4A4F-9260-551FB8127B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4" name="Content Placeholder 13">
            <a:extLst>
              <a:ext uri="{FF2B5EF4-FFF2-40B4-BE49-F238E27FC236}">
                <a16:creationId xmlns:a16="http://schemas.microsoft.com/office/drawing/2014/main" id="{FD48FFF5-4993-44B4-9421-CA9C0EEAC9BC}"/>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3349" r="24550" b="-1"/>
          <a:stretch/>
        </p:blipFill>
        <p:spPr>
          <a:xfrm>
            <a:off x="7807962" y="805576"/>
            <a:ext cx="3995592" cy="5103372"/>
          </a:xfrm>
          <a:prstGeom prst="rect">
            <a:avLst/>
          </a:prstGeom>
        </p:spPr>
      </p:pic>
      <p:sp>
        <p:nvSpPr>
          <p:cNvPr id="2" name="Title 1">
            <a:extLst>
              <a:ext uri="{FF2B5EF4-FFF2-40B4-BE49-F238E27FC236}">
                <a16:creationId xmlns:a16="http://schemas.microsoft.com/office/drawing/2014/main" id="{7D6F1B3C-120E-4A64-8873-F802536C471C}"/>
              </a:ext>
            </a:extLst>
          </p:cNvPr>
          <p:cNvSpPr>
            <a:spLocks noGrp="1"/>
          </p:cNvSpPr>
          <p:nvPr>
            <p:ph type="title"/>
          </p:nvPr>
        </p:nvSpPr>
        <p:spPr>
          <a:xfrm>
            <a:off x="931410" y="320351"/>
            <a:ext cx="5978072" cy="970450"/>
          </a:xfrm>
        </p:spPr>
        <p:txBody>
          <a:bodyPr vert="horz" lIns="91440" tIns="45720" rIns="91440" bIns="45720" rtlCol="0" anchor="ctr">
            <a:normAutofit/>
          </a:bodyPr>
          <a:lstStyle/>
          <a:p>
            <a:pPr algn="l"/>
            <a:r>
              <a:rPr lang="en-US" dirty="0"/>
              <a:t>Types of Questions</a:t>
            </a:r>
          </a:p>
        </p:txBody>
      </p:sp>
      <p:sp>
        <p:nvSpPr>
          <p:cNvPr id="3" name="Content Placeholder 2">
            <a:extLst>
              <a:ext uri="{FF2B5EF4-FFF2-40B4-BE49-F238E27FC236}">
                <a16:creationId xmlns:a16="http://schemas.microsoft.com/office/drawing/2014/main" id="{F30C5B1A-BF4F-49BA-8744-73E1DC4CA089}"/>
              </a:ext>
            </a:extLst>
          </p:cNvPr>
          <p:cNvSpPr>
            <a:spLocks noGrp="1"/>
          </p:cNvSpPr>
          <p:nvPr>
            <p:ph sz="half" idx="1"/>
          </p:nvPr>
        </p:nvSpPr>
        <p:spPr>
          <a:xfrm>
            <a:off x="931410" y="1384108"/>
            <a:ext cx="5978072" cy="4833256"/>
          </a:xfrm>
        </p:spPr>
        <p:txBody>
          <a:bodyPr vert="horz" lIns="91440" tIns="45720" rIns="91440" bIns="45720" rtlCol="0" anchor="ctr">
            <a:normAutofit/>
          </a:bodyPr>
          <a:lstStyle/>
          <a:p>
            <a:pPr marL="36900" indent="0">
              <a:lnSpc>
                <a:spcPct val="90000"/>
              </a:lnSpc>
              <a:buFont typeface="Wingdings 2" charset="2"/>
              <a:buNone/>
            </a:pPr>
            <a:r>
              <a:rPr lang="en-US" dirty="0"/>
              <a:t>1. How much risk should I take?</a:t>
            </a:r>
            <a:br>
              <a:rPr lang="en-US" dirty="0"/>
            </a:br>
            <a:endParaRPr lang="en-US" dirty="0"/>
          </a:p>
          <a:p>
            <a:pPr marL="36900" indent="0">
              <a:lnSpc>
                <a:spcPct val="90000"/>
              </a:lnSpc>
              <a:buFont typeface="Wingdings 2" charset="2"/>
              <a:buNone/>
            </a:pPr>
            <a:br>
              <a:rPr lang="en-US" dirty="0"/>
            </a:br>
            <a:r>
              <a:rPr lang="en-US" dirty="0"/>
              <a:t>2. How do I choose the funds to invest in?</a:t>
            </a:r>
            <a:br>
              <a:rPr lang="en-US" dirty="0"/>
            </a:br>
            <a:br>
              <a:rPr lang="en-US" dirty="0"/>
            </a:br>
            <a:br>
              <a:rPr lang="en-US" dirty="0"/>
            </a:br>
            <a:r>
              <a:rPr lang="en-US" dirty="0"/>
              <a:t>3. Who should I reach out to for advice?</a:t>
            </a:r>
            <a:br>
              <a:rPr lang="en-US" dirty="0"/>
            </a:br>
            <a:br>
              <a:rPr lang="en-US" dirty="0"/>
            </a:br>
            <a:br>
              <a:rPr lang="en-US" dirty="0"/>
            </a:br>
            <a:r>
              <a:rPr lang="en-US" dirty="0"/>
              <a:t>4. How challenging would be stock inventory management and reporting to government?</a:t>
            </a:r>
          </a:p>
        </p:txBody>
      </p:sp>
    </p:spTree>
    <p:extLst>
      <p:ext uri="{BB962C8B-B14F-4D97-AF65-F5344CB8AC3E}">
        <p14:creationId xmlns:p14="http://schemas.microsoft.com/office/powerpoint/2010/main" val="217260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77D423-FE81-4236-89DE-39776B81094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sp>
        <p:nvSpPr>
          <p:cNvPr id="2" name="Title 1">
            <a:extLst>
              <a:ext uri="{FF2B5EF4-FFF2-40B4-BE49-F238E27FC236}">
                <a16:creationId xmlns:a16="http://schemas.microsoft.com/office/drawing/2014/main" id="{9CD56342-4494-4FBD-9DD7-085E6E8F6BB6}"/>
              </a:ext>
            </a:extLst>
          </p:cNvPr>
          <p:cNvSpPr>
            <a:spLocks noGrp="1"/>
          </p:cNvSpPr>
          <p:nvPr>
            <p:ph type="title"/>
          </p:nvPr>
        </p:nvSpPr>
        <p:spPr>
          <a:xfrm>
            <a:off x="633743" y="609599"/>
            <a:ext cx="3413156" cy="5273675"/>
          </a:xfrm>
        </p:spPr>
        <p:txBody>
          <a:bodyPr>
            <a:normAutofit/>
          </a:bodyPr>
          <a:lstStyle/>
          <a:p>
            <a:r>
              <a:rPr lang="en-US" dirty="0"/>
              <a:t>Solution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669913599"/>
              </p:ext>
            </p:extLst>
          </p:nvPr>
        </p:nvGraphicFramePr>
        <p:xfrm>
          <a:off x="4958257" y="709126"/>
          <a:ext cx="6309300" cy="5085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0660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A591-AC39-4553-A3F8-3190EA693421}"/>
              </a:ext>
            </a:extLst>
          </p:cNvPr>
          <p:cNvSpPr>
            <a:spLocks noGrp="1"/>
          </p:cNvSpPr>
          <p:nvPr>
            <p:ph type="ctrTitle"/>
          </p:nvPr>
        </p:nvSpPr>
        <p:spPr>
          <a:xfrm>
            <a:off x="1370693" y="1769540"/>
            <a:ext cx="9440034" cy="1828801"/>
          </a:xfrm>
        </p:spPr>
        <p:txBody>
          <a:bodyPr/>
          <a:lstStyle/>
          <a:p>
            <a:r>
              <a:rPr lang="en-US" dirty="0"/>
              <a:t>Object Model</a:t>
            </a:r>
          </a:p>
        </p:txBody>
      </p:sp>
    </p:spTree>
    <p:extLst>
      <p:ext uri="{BB962C8B-B14F-4D97-AF65-F5344CB8AC3E}">
        <p14:creationId xmlns:p14="http://schemas.microsoft.com/office/powerpoint/2010/main" val="156742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466F4FBF-0723-4A11-82F7-B2604FC85898}"/>
              </a:ext>
            </a:extLst>
          </p:cNvPr>
          <p:cNvPicPr>
            <a:picLocks noChangeAspect="1"/>
          </p:cNvPicPr>
          <p:nvPr/>
        </p:nvPicPr>
        <p:blipFill rotWithShape="1">
          <a:blip r:embed="rId3">
            <a:extLst>
              <a:ext uri="{28A0092B-C50C-407E-A947-70E740481C1C}">
                <a14:useLocalDpi xmlns:a14="http://schemas.microsoft.com/office/drawing/2010/main" val="0"/>
              </a:ext>
            </a:extLst>
          </a:blip>
          <a:srcRect l="1211" r="-3" b="-3"/>
          <a:stretch/>
        </p:blipFill>
        <p:spPr>
          <a:xfrm>
            <a:off x="1973451" y="643467"/>
            <a:ext cx="8245097" cy="5571066"/>
          </a:xfrm>
          <a:prstGeom prst="rect">
            <a:avLst/>
          </a:prstGeom>
        </p:spPr>
      </p:pic>
      <p:sp>
        <p:nvSpPr>
          <p:cNvPr id="14" name="Rectangle 10">
            <a:extLst>
              <a:ext uri="{FF2B5EF4-FFF2-40B4-BE49-F238E27FC236}">
                <a16:creationId xmlns:a16="http://schemas.microsoft.com/office/drawing/2014/main" id="{C8E5BCBF-E5D0-444B-A584-4A5FF79F9D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313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7297-47B6-46FA-A1AA-6CCB65EDE733}"/>
              </a:ext>
            </a:extLst>
          </p:cNvPr>
          <p:cNvSpPr>
            <a:spLocks noGrp="1"/>
          </p:cNvSpPr>
          <p:nvPr>
            <p:ph type="ctrTitle"/>
          </p:nvPr>
        </p:nvSpPr>
        <p:spPr/>
        <p:txBody>
          <a:bodyPr/>
          <a:lstStyle/>
          <a:p>
            <a:r>
              <a:rPr lang="en-US" dirty="0"/>
              <a:t>Actors and Key Roles</a:t>
            </a:r>
          </a:p>
        </p:txBody>
      </p:sp>
    </p:spTree>
    <p:extLst>
      <p:ext uri="{BB962C8B-B14F-4D97-AF65-F5344CB8AC3E}">
        <p14:creationId xmlns:p14="http://schemas.microsoft.com/office/powerpoint/2010/main" val="200592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2151</TotalTime>
  <Words>773</Words>
  <Application>Microsoft Office PowerPoint</Application>
  <PresentationFormat>Widescreen</PresentationFormat>
  <Paragraphs>122</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Calisto MT</vt:lpstr>
      <vt:lpstr>Trebuchet MS</vt:lpstr>
      <vt:lpstr>Wingdings 2</vt:lpstr>
      <vt:lpstr>Slate</vt:lpstr>
      <vt:lpstr>Global Stock Investments</vt:lpstr>
      <vt:lpstr>Contents</vt:lpstr>
      <vt:lpstr> Introduction</vt:lpstr>
      <vt:lpstr>Problem Statement</vt:lpstr>
      <vt:lpstr>Types of Questions</vt:lpstr>
      <vt:lpstr>Solution</vt:lpstr>
      <vt:lpstr>Object Model</vt:lpstr>
      <vt:lpstr>PowerPoint Presentation</vt:lpstr>
      <vt:lpstr>Actors and Key Roles</vt:lpstr>
      <vt:lpstr>PowerPoint Presentation</vt:lpstr>
      <vt:lpstr>Investment Employee: i. Advices customer for investments in local or global stock markets ii. Manages (buy or sell) customer investments iii. Generate reports for customer investments      Regulatory Employee: i. Respond to Government request for customer investments      Government Employee: i. Request Regulatory employee for customer investments ii. Analyze customers’ global investments </vt:lpstr>
      <vt:lpstr>Use Cases</vt:lpstr>
      <vt:lpstr>System Administrator</vt:lpstr>
      <vt:lpstr>PowerPoint Presentation</vt:lpstr>
      <vt:lpstr>Enterprise Administrator</vt:lpstr>
      <vt:lpstr>PowerPoint Presentation</vt:lpstr>
      <vt:lpstr>Customer</vt:lpstr>
      <vt:lpstr>PowerPoint Presentation</vt:lpstr>
      <vt:lpstr>PowerPoint Presentation</vt:lpstr>
      <vt:lpstr>PowerPoint Presentation</vt:lpstr>
      <vt:lpstr>PowerPoint Presentation</vt:lpstr>
      <vt:lpstr>PowerPoint Presentation</vt:lpstr>
      <vt:lpstr>PowerPoint Presentation</vt:lpstr>
      <vt:lpstr>Investment and Risk Employee</vt:lpstr>
      <vt:lpstr>PowerPoint Presentation</vt:lpstr>
      <vt:lpstr>PowerPoint Presentation</vt:lpstr>
      <vt:lpstr>PowerPoint Presentation</vt:lpstr>
      <vt:lpstr>Government Employee</vt:lpstr>
      <vt:lpstr>PowerPoint Presentation</vt:lpstr>
      <vt:lpstr>PowerPoint Presentation</vt:lpstr>
      <vt:lpstr>PowerPoint Presentation</vt:lpstr>
      <vt:lpstr>PowerPoint Presentation</vt:lpstr>
      <vt:lpstr>Regulatory Employee</vt:lpstr>
      <vt:lpstr>PowerPoint Presentation</vt:lpstr>
      <vt:lpstr>PowerPoint Presentation</vt:lpstr>
      <vt:lpstr>Expert Employee</vt:lpstr>
      <vt:lpstr>PowerPoint Presentation</vt:lpstr>
      <vt:lpstr>PowerPoint Presentation</vt:lpstr>
      <vt:lpstr>PowerPoint Presentation</vt:lpstr>
      <vt:lpstr>Highlighting  Features</vt:lpstr>
      <vt:lpstr>Live Stock APIs</vt:lpstr>
      <vt:lpstr>JFreeCharts</vt:lpstr>
      <vt:lpstr>Jasper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Investment</dc:title>
  <dc:creator>Vrushali Shah</dc:creator>
  <cp:lastModifiedBy>Vrushali Shah</cp:lastModifiedBy>
  <cp:revision>336</cp:revision>
  <dcterms:created xsi:type="dcterms:W3CDTF">2017-12-01T20:07:03Z</dcterms:created>
  <dcterms:modified xsi:type="dcterms:W3CDTF">2018-08-18T22:24:16Z</dcterms:modified>
</cp:coreProperties>
</file>