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66" r:id="rId6"/>
    <p:sldId id="264" r:id="rId7"/>
    <p:sldId id="267" r:id="rId8"/>
    <p:sldId id="265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4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B4-492E-A771-CB47DE040E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B4-492E-A771-CB47DE040E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B4-492E-A771-CB47DE040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2475672"/>
        <c:axId val="512476064"/>
      </c:barChart>
      <c:catAx>
        <c:axId val="512475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76064"/>
        <c:crosses val="autoZero"/>
        <c:auto val="1"/>
        <c:lblAlgn val="ctr"/>
        <c:lblOffset val="100"/>
        <c:noMultiLvlLbl val="0"/>
      </c:catAx>
      <c:valAx>
        <c:axId val="51247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475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380AF79B-FFA5-4686-AB16-E97B8A4A04C9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B886245D-CB6E-462C-BBAA-FC119580C233}" type="parTrans" cxnId="{F7BAC338-CC77-467D-A0C6-5B7CB0282E80}">
      <dgm:prSet/>
      <dgm:spPr/>
      <dgm:t>
        <a:bodyPr/>
        <a:lstStyle/>
        <a:p>
          <a:endParaRPr lang="en-US"/>
        </a:p>
      </dgm:t>
    </dgm:pt>
    <dgm:pt modelId="{6C234E64-4A88-4BA4-A326-98306C122596}" type="sibTrans" cxnId="{F7BAC338-CC77-467D-A0C6-5B7CB0282E80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61E110E-CD62-40FC-A46C-F0BB477E78D5}" type="presOf" srcId="{789CD6DB-3A68-4A41-90BD-4F0CBB3617D1}" destId="{80259B02-529C-422B-91BE-D70198BA9F6C}" srcOrd="0" destOrd="1" presId="urn:microsoft.com/office/officeart/2005/8/layout/list1"/>
    <dgm:cxn modelId="{08E03523-0F12-45EC-B49B-2654FC40DC83}" type="presOf" srcId="{4DF9FE7B-F642-4898-A360-D4E3814E1A3D}" destId="{7E290D25-335D-4339-A8E8-B036E46B5EB5}" srcOrd="0" destOrd="0" presId="urn:microsoft.com/office/officeart/2005/8/layout/list1"/>
    <dgm:cxn modelId="{16586925-DFA1-4C18-930B-984F98459C1B}" type="presOf" srcId="{3929B1E1-4BC4-4C73-ABE8-27CEF96A3652}" destId="{D0037F0D-DB9A-4BA4-97B4-D939B26E14DA}" srcOrd="0" destOrd="0" presId="urn:microsoft.com/office/officeart/2005/8/layout/list1"/>
    <dgm:cxn modelId="{93BFE12A-1D3C-40E1-9DCF-FB9156851783}" type="presOf" srcId="{0791135C-9DAB-47F6-BE9C-A3E56A2DDA50}" destId="{5282638F-EFF2-4770-BB1A-21455422E45D}" srcOrd="0" destOrd="1" presId="urn:microsoft.com/office/officeart/2005/8/layout/list1"/>
    <dgm:cxn modelId="{6E94272E-7C3B-4EBF-975B-A667534DE6C3}" type="presOf" srcId="{380AF79B-FFA5-4686-AB16-E97B8A4A04C9}" destId="{964E6811-5072-4466-B721-689C35A65029}" srcOrd="0" destOrd="1" presId="urn:microsoft.com/office/officeart/2005/8/layout/list1"/>
    <dgm:cxn modelId="{584FC831-2BA2-4B86-9174-D0199868C4F3}" type="presOf" srcId="{3F442EA2-39BA-4C9A-AD59-755D4917D532}" destId="{E6A445EE-D086-4B01-B491-D67950A5A065}" srcOrd="0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F7BAC338-CC77-467D-A0C6-5B7CB0282E80}" srcId="{60CDF8D0-D4FC-4467-A51E-79C5A58B0B2C}" destId="{380AF79B-FFA5-4686-AB16-E97B8A4A04C9}" srcOrd="1" destOrd="0" parTransId="{B886245D-CB6E-462C-BBAA-FC119580C233}" sibTransId="{6C234E64-4A88-4BA4-A326-98306C122596}"/>
    <dgm:cxn modelId="{68223E70-63BB-4C64-80CE-D8D03671AE94}" type="presOf" srcId="{EFF2750D-B4B3-474C-8B62-8B638DC31F7E}" destId="{80259B02-529C-422B-91BE-D70198BA9F6C}" srcOrd="0" destOrd="0" presId="urn:microsoft.com/office/officeart/2005/8/layout/list1"/>
    <dgm:cxn modelId="{2F047B70-4555-4908-9152-D809F78F4B19}" type="presOf" srcId="{99E0600D-9954-43F4-8926-13B8777FAAA1}" destId="{5282638F-EFF2-4770-BB1A-21455422E45D}" srcOrd="0" destOrd="0" presId="urn:microsoft.com/office/officeart/2005/8/layout/list1"/>
    <dgm:cxn modelId="{C6BACE7C-681F-4D46-B98E-642AAE234E4E}" type="presOf" srcId="{60CDF8D0-D4FC-4467-A51E-79C5A58B0B2C}" destId="{864CB39B-29F9-473D-90E5-0686D86E278F}" srcOrd="0" destOrd="0" presId="urn:microsoft.com/office/officeart/2005/8/layout/list1"/>
    <dgm:cxn modelId="{7EC8E888-642D-48B3-A5D5-7AB041F9D488}" type="presOf" srcId="{50629C12-7464-4473-ADEF-1A284F8A9957}" destId="{964E6811-5072-4466-B721-689C35A65029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DE5E38D-A5B8-4106-AA53-817A69AD694E}" type="presOf" srcId="{60CDF8D0-D4FC-4467-A51E-79C5A58B0B2C}" destId="{5B203A22-00AF-46E7-9415-C6DAFD7E01CC}" srcOrd="1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7C264BBB-7CE8-4C0F-BC65-169BD5E09CC2}" type="presOf" srcId="{3929B1E1-4BC4-4C73-ABE8-27CEF96A3652}" destId="{21EEBBE2-729F-4D85-8CAE-C2B30FF126D2}" srcOrd="1" destOrd="0" presId="urn:microsoft.com/office/officeart/2005/8/layout/list1"/>
    <dgm:cxn modelId="{FA163BC6-9A00-4D0A-96C8-3115E44F569A}" type="presOf" srcId="{4DF9FE7B-F642-4898-A360-D4E3814E1A3D}" destId="{674922F1-7266-4681-AD4F-1C618A5FFF23}" srcOrd="1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EECFD4D-1A5C-466B-9E84-79C9AF2F4DD5}" type="presParOf" srcId="{E6A445EE-D086-4B01-B491-D67950A5A065}" destId="{6D3A9625-D3EB-4CA1-AB05-34452283708A}" srcOrd="0" destOrd="0" presId="urn:microsoft.com/office/officeart/2005/8/layout/list1"/>
    <dgm:cxn modelId="{A8915C67-4D02-40F3-A318-58F6EE8C9491}" type="presParOf" srcId="{6D3A9625-D3EB-4CA1-AB05-34452283708A}" destId="{7E290D25-335D-4339-A8E8-B036E46B5EB5}" srcOrd="0" destOrd="0" presId="urn:microsoft.com/office/officeart/2005/8/layout/list1"/>
    <dgm:cxn modelId="{6D4B5896-E207-4B90-A38F-66062982D357}" type="presParOf" srcId="{6D3A9625-D3EB-4CA1-AB05-34452283708A}" destId="{674922F1-7266-4681-AD4F-1C618A5FFF23}" srcOrd="1" destOrd="0" presId="urn:microsoft.com/office/officeart/2005/8/layout/list1"/>
    <dgm:cxn modelId="{7CD33202-82D2-4E9D-ABD0-F97620AB06DA}" type="presParOf" srcId="{E6A445EE-D086-4B01-B491-D67950A5A065}" destId="{96C29850-0672-4B77-B5DE-2E1563038631}" srcOrd="1" destOrd="0" presId="urn:microsoft.com/office/officeart/2005/8/layout/list1"/>
    <dgm:cxn modelId="{217E8467-8E82-40E5-8EC9-4E79466ECB90}" type="presParOf" srcId="{E6A445EE-D086-4B01-B491-D67950A5A065}" destId="{80259B02-529C-422B-91BE-D70198BA9F6C}" srcOrd="2" destOrd="0" presId="urn:microsoft.com/office/officeart/2005/8/layout/list1"/>
    <dgm:cxn modelId="{3EE5F3AA-7B02-4439-AF37-6B0F9F60AB15}" type="presParOf" srcId="{E6A445EE-D086-4B01-B491-D67950A5A065}" destId="{E53EFB4E-D3DB-42E1-82AC-148F7D29254F}" srcOrd="3" destOrd="0" presId="urn:microsoft.com/office/officeart/2005/8/layout/list1"/>
    <dgm:cxn modelId="{1124628D-BB9D-4AE1-A7BA-523DF4316205}" type="presParOf" srcId="{E6A445EE-D086-4B01-B491-D67950A5A065}" destId="{07AC1C38-F728-4390-9C76-57A49ED97DBB}" srcOrd="4" destOrd="0" presId="urn:microsoft.com/office/officeart/2005/8/layout/list1"/>
    <dgm:cxn modelId="{1CF7E024-C76C-4C2D-98D6-F71D45E4F40E}" type="presParOf" srcId="{07AC1C38-F728-4390-9C76-57A49ED97DBB}" destId="{D0037F0D-DB9A-4BA4-97B4-D939B26E14DA}" srcOrd="0" destOrd="0" presId="urn:microsoft.com/office/officeart/2005/8/layout/list1"/>
    <dgm:cxn modelId="{D7735EAB-85F0-4214-AD3C-C89B03A41315}" type="presParOf" srcId="{07AC1C38-F728-4390-9C76-57A49ED97DBB}" destId="{21EEBBE2-729F-4D85-8CAE-C2B30FF126D2}" srcOrd="1" destOrd="0" presId="urn:microsoft.com/office/officeart/2005/8/layout/list1"/>
    <dgm:cxn modelId="{B2844138-DF5E-4746-8CA6-59DC1F289E48}" type="presParOf" srcId="{E6A445EE-D086-4B01-B491-D67950A5A065}" destId="{AACB3FAF-C320-430D-84D4-71BA6D1761D1}" srcOrd="5" destOrd="0" presId="urn:microsoft.com/office/officeart/2005/8/layout/list1"/>
    <dgm:cxn modelId="{4B8BA9EF-D400-4419-B597-7D761B2283AA}" type="presParOf" srcId="{E6A445EE-D086-4B01-B491-D67950A5A065}" destId="{5282638F-EFF2-4770-BB1A-21455422E45D}" srcOrd="6" destOrd="0" presId="urn:microsoft.com/office/officeart/2005/8/layout/list1"/>
    <dgm:cxn modelId="{B87AA440-A682-4C84-99A2-64B01935E9B8}" type="presParOf" srcId="{E6A445EE-D086-4B01-B491-D67950A5A065}" destId="{8CE827AA-77D8-4146-A665-00110A17769E}" srcOrd="7" destOrd="0" presId="urn:microsoft.com/office/officeart/2005/8/layout/list1"/>
    <dgm:cxn modelId="{0DB637F6-CDB1-47E6-BFDB-2D2ACA102DF9}" type="presParOf" srcId="{E6A445EE-D086-4B01-B491-D67950A5A065}" destId="{34C9EE47-81AF-461E-8292-AB107AA0D367}" srcOrd="8" destOrd="0" presId="urn:microsoft.com/office/officeart/2005/8/layout/list1"/>
    <dgm:cxn modelId="{EE4E43C3-96AD-4BA2-BCB5-CFD06314FCBA}" type="presParOf" srcId="{34C9EE47-81AF-461E-8292-AB107AA0D367}" destId="{864CB39B-29F9-473D-90E5-0686D86E278F}" srcOrd="0" destOrd="0" presId="urn:microsoft.com/office/officeart/2005/8/layout/list1"/>
    <dgm:cxn modelId="{5D65740F-B8D5-4E88-B32E-65091CF76B0B}" type="presParOf" srcId="{34C9EE47-81AF-461E-8292-AB107AA0D367}" destId="{5B203A22-00AF-46E7-9415-C6DAFD7E01CC}" srcOrd="1" destOrd="0" presId="urn:microsoft.com/office/officeart/2005/8/layout/list1"/>
    <dgm:cxn modelId="{93DE0E42-12BB-4070-B1A6-3D37D5A4CE26}" type="presParOf" srcId="{E6A445EE-D086-4B01-B491-D67950A5A065}" destId="{DF9C1F84-81DE-4E5D-9537-C2D1A211B8B6}" srcOrd="9" destOrd="0" presId="urn:microsoft.com/office/officeart/2005/8/layout/list1"/>
    <dgm:cxn modelId="{9E3ABD01-BD42-4605-97DA-56E82F5FF40D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29678"/>
          <a:ext cx="5181600" cy="10773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374904" rIns="40215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29678"/>
        <a:ext cx="5181600" cy="1077300"/>
      </dsp:txXfrm>
    </dsp:sp>
    <dsp:sp modelId="{674922F1-7266-4681-AD4F-1C618A5FFF23}">
      <dsp:nvSpPr>
        <dsp:cNvPr id="0" name=""/>
        <dsp:cNvSpPr/>
      </dsp:nvSpPr>
      <dsp:spPr>
        <a:xfrm>
          <a:off x="259080" y="63998"/>
          <a:ext cx="362712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85019" y="89937"/>
        <a:ext cx="3575242" cy="479482"/>
      </dsp:txXfrm>
    </dsp:sp>
    <dsp:sp modelId="{5282638F-EFF2-4770-BB1A-21455422E45D}">
      <dsp:nvSpPr>
        <dsp:cNvPr id="0" name=""/>
        <dsp:cNvSpPr/>
      </dsp:nvSpPr>
      <dsp:spPr>
        <a:xfrm>
          <a:off x="0" y="1769859"/>
          <a:ext cx="5181600" cy="10773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374904" rIns="40215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769859"/>
        <a:ext cx="5181600" cy="1077300"/>
      </dsp:txXfrm>
    </dsp:sp>
    <dsp:sp modelId="{21EEBBE2-729F-4D85-8CAE-C2B30FF126D2}">
      <dsp:nvSpPr>
        <dsp:cNvPr id="0" name=""/>
        <dsp:cNvSpPr/>
      </dsp:nvSpPr>
      <dsp:spPr>
        <a:xfrm>
          <a:off x="259080" y="1504179"/>
          <a:ext cx="362712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85019" y="1530118"/>
        <a:ext cx="3575242" cy="479482"/>
      </dsp:txXfrm>
    </dsp:sp>
    <dsp:sp modelId="{964E6811-5072-4466-B721-689C35A65029}">
      <dsp:nvSpPr>
        <dsp:cNvPr id="0" name=""/>
        <dsp:cNvSpPr/>
      </dsp:nvSpPr>
      <dsp:spPr>
        <a:xfrm>
          <a:off x="0" y="3210039"/>
          <a:ext cx="5181600" cy="10773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374904" rIns="40215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210039"/>
        <a:ext cx="5181600" cy="1077300"/>
      </dsp:txXfrm>
    </dsp:sp>
    <dsp:sp modelId="{5B203A22-00AF-46E7-9415-C6DAFD7E01CC}">
      <dsp:nvSpPr>
        <dsp:cNvPr id="0" name=""/>
        <dsp:cNvSpPr/>
      </dsp:nvSpPr>
      <dsp:spPr>
        <a:xfrm>
          <a:off x="259080" y="2944359"/>
          <a:ext cx="362712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85019" y="2970298"/>
        <a:ext cx="35752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07-Aug-18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07-Aug-18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07-Aug-18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07-Aug-18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07-Aug-18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07-Aug-18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07-Aug-18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07-Aug-18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07-Aug-18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07-Aug-18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07-Aug-18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07-Aug-18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2514" y="4713514"/>
            <a:ext cx="3918858" cy="1654629"/>
          </a:xfrm>
        </p:spPr>
        <p:txBody>
          <a:bodyPr>
            <a:noAutofit/>
          </a:bodyPr>
          <a:lstStyle/>
          <a:p>
            <a:pPr algn="ctr"/>
            <a:br>
              <a:rPr lang="en-US" sz="2800" dirty="0">
                <a:latin typeface="Century Gothic (Headings)"/>
              </a:rPr>
            </a:br>
            <a:r>
              <a:rPr lang="en-US" sz="2800" dirty="0" err="1">
                <a:latin typeface="Century Gothic (Headings)"/>
              </a:rPr>
              <a:t>Vrushali</a:t>
            </a:r>
            <a:r>
              <a:rPr lang="en-US" sz="2800" dirty="0">
                <a:latin typeface="Century Gothic (Headings)"/>
              </a:rPr>
              <a:t> Shah </a:t>
            </a:r>
            <a:br>
              <a:rPr lang="en-US" sz="2800" dirty="0">
                <a:latin typeface="Century Gothic (Headings)"/>
              </a:rPr>
            </a:br>
            <a:r>
              <a:rPr lang="en-US" sz="2800" dirty="0">
                <a:latin typeface="Century Gothic (Headings)"/>
              </a:rPr>
              <a:t>&amp; </a:t>
            </a:r>
            <a:br>
              <a:rPr lang="en-US" sz="2800" dirty="0">
                <a:latin typeface="Century Gothic (Headings)"/>
              </a:rPr>
            </a:br>
            <a:r>
              <a:rPr lang="en-US" sz="2800" dirty="0">
                <a:latin typeface="Century Gothic (Headings)"/>
              </a:rPr>
              <a:t>Prashant Kabra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100FA0-7264-42B3-8CD5-894D242CF81C}"/>
              </a:ext>
            </a:extLst>
          </p:cNvPr>
          <p:cNvSpPr txBox="1">
            <a:spLocks/>
          </p:cNvSpPr>
          <p:nvPr/>
        </p:nvSpPr>
        <p:spPr>
          <a:xfrm>
            <a:off x="0" y="2235199"/>
            <a:ext cx="12191999" cy="1958109"/>
          </a:xfrm>
          <a:prstGeom prst="rect">
            <a:avLst/>
          </a:prstGeom>
        </p:spPr>
        <p:txBody>
          <a:bodyPr vert="horz" lIns="457200" tIns="45720" rIns="45720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Century Gothic (Headings)"/>
              </a:rPr>
              <a:t>Predictive Analysis for E-Commerce Website and Product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0202459"/>
              </p:ext>
            </p:extLst>
          </p:nvPr>
        </p:nvGraphicFramePr>
        <p:xfrm>
          <a:off x="838200" y="1825625"/>
          <a:ext cx="5181603" cy="2082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27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9255" marR="9925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9255" marR="9925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9255" marR="9925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9255" marR="992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9255" marR="9925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909613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171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551710"/>
            <a:ext cx="12192000" cy="5306290"/>
          </a:xfrm>
        </p:spPr>
        <p:txBody>
          <a:bodyPr lIns="457200" rIns="457200">
            <a:normAutofit/>
          </a:bodyPr>
          <a:lstStyle/>
          <a:p>
            <a:r>
              <a:rPr lang="en-US" dirty="0"/>
              <a:t>Recommendation System is the knowledge discovery techniques and use of statistical to deliver users with personalized content and service. </a:t>
            </a:r>
          </a:p>
          <a:p>
            <a:r>
              <a:rPr lang="en-US" dirty="0"/>
              <a:t>It is used to solve the interaction with the customers which are targeted to provide product recommendation Issue.</a:t>
            </a:r>
          </a:p>
          <a:p>
            <a:r>
              <a:rPr lang="en-US" dirty="0"/>
              <a:t>Customers these days are dependent on recommendations whether it is for products to purchase, news on recent launches, restaurants to visit or services to avail.</a:t>
            </a:r>
          </a:p>
          <a:p>
            <a:r>
              <a:rPr lang="en-US" dirty="0"/>
              <a:t>Recommender systems solve this problem of searching through large volume of dynamically generated information to provide users with personalized contents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51709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551708"/>
            <a:ext cx="12192000" cy="5306291"/>
          </a:xfrm>
        </p:spPr>
        <p:txBody>
          <a:bodyPr lIns="457200" rIns="457200"/>
          <a:lstStyle/>
          <a:p>
            <a:pPr lvl="0"/>
            <a:r>
              <a:rPr lang="en-US" dirty="0"/>
              <a:t>More than half of the recommendation approaches applied content-based filtering (55 %). </a:t>
            </a:r>
          </a:p>
          <a:p>
            <a:pPr lvl="0"/>
            <a:r>
              <a:rPr lang="en-US" dirty="0"/>
              <a:t>Collaborative filtering was applied by only 18 % of the reviewed approaches</a:t>
            </a:r>
          </a:p>
          <a:p>
            <a:pPr lvl="0"/>
            <a:r>
              <a:rPr lang="en-US" dirty="0"/>
              <a:t>Other recommendation concepts included stereotyping, item-centric recommendations, and hybrid recommendations.</a:t>
            </a:r>
          </a:p>
          <a:p>
            <a:pPr lvl="0"/>
            <a:r>
              <a:rPr lang="en-US" dirty="0"/>
              <a:t>In this project, we attempt to understand different kind of Collaborative filtering algorithms for recommendation systems and compare their performance on E-commerce dataset. </a:t>
            </a:r>
          </a:p>
        </p:txBody>
      </p:sp>
    </p:spTree>
    <p:extLst>
      <p:ext uri="{BB962C8B-B14F-4D97-AF65-F5344CB8AC3E}">
        <p14:creationId xmlns:p14="http://schemas.microsoft.com/office/powerpoint/2010/main" val="26452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8582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477818"/>
            <a:ext cx="12192000" cy="5389418"/>
          </a:xfrm>
        </p:spPr>
        <p:txBody>
          <a:bodyPr lIns="457200" rIns="457200"/>
          <a:lstStyle/>
          <a:p>
            <a:pPr lvl="0"/>
            <a:r>
              <a:rPr lang="en-US" dirty="0"/>
              <a:t>Visualized the distribution of dataset for selection of parameters for predictions</a:t>
            </a:r>
          </a:p>
          <a:p>
            <a:pPr lvl="0"/>
            <a:r>
              <a:rPr lang="en-US" dirty="0"/>
              <a:t>Implemented various Machine Learning algorithms to  identify our users for several products having similar taste as of our other customer</a:t>
            </a:r>
          </a:p>
          <a:p>
            <a:pPr lvl="0"/>
            <a:r>
              <a:rPr lang="en-US" dirty="0"/>
              <a:t>Found how many of users or items in the data are like other user and using correlation and cosine similarity find item for others</a:t>
            </a:r>
          </a:p>
          <a:p>
            <a:pPr lvl="0"/>
            <a:r>
              <a:rPr lang="en-US" dirty="0"/>
              <a:t>Measured the likelihood of a product being recommended by the user based on the purchase history and measured the accuracy of prediction</a:t>
            </a:r>
          </a:p>
          <a:p>
            <a:pPr lvl="0"/>
            <a:r>
              <a:rPr lang="en-US" dirty="0"/>
              <a:t>Identified products liked, disliked and recommended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02190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96291"/>
          </a:xfrm>
        </p:spPr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496290"/>
            <a:ext cx="12192000" cy="5361709"/>
          </a:xfrm>
        </p:spPr>
        <p:txBody>
          <a:bodyPr lIns="457200" rIns="457200"/>
          <a:lstStyle/>
          <a:p>
            <a:pPr lvl="0"/>
            <a:r>
              <a:rPr lang="en-US" dirty="0"/>
              <a:t>Deliver users with personalized content and service</a:t>
            </a:r>
          </a:p>
          <a:p>
            <a:pPr lvl="0"/>
            <a:r>
              <a:rPr lang="en-US" dirty="0"/>
              <a:t>Perform meaningful analysis </a:t>
            </a:r>
          </a:p>
          <a:p>
            <a:pPr lvl="0"/>
            <a:r>
              <a:rPr lang="en-US" dirty="0"/>
              <a:t>Allow computer to learn human behavior or nature </a:t>
            </a:r>
          </a:p>
          <a:p>
            <a:pPr lvl="0"/>
            <a:r>
              <a:rPr lang="en-US" dirty="0"/>
              <a:t>Improve the performance of new task on old analysis</a:t>
            </a:r>
          </a:p>
          <a:p>
            <a:pPr lvl="0"/>
            <a:r>
              <a:rPr lang="en-US" dirty="0"/>
              <a:t>Convert Visitor to Buyer</a:t>
            </a:r>
          </a:p>
          <a:p>
            <a:pPr lvl="0"/>
            <a:r>
              <a:rPr lang="en-US" dirty="0"/>
              <a:t>Increase in Cross-sell</a:t>
            </a:r>
          </a:p>
          <a:p>
            <a:pPr lvl="0"/>
            <a:r>
              <a:rPr lang="en-US" dirty="0"/>
              <a:t>Create Value- added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463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2400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422400"/>
            <a:ext cx="12192000" cy="5435600"/>
          </a:xfrm>
        </p:spPr>
        <p:txBody>
          <a:bodyPr lIns="457200" rIns="457200">
            <a:normAutofit fontScale="92500" lnSpcReduction="20000"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 </a:t>
            </a:r>
          </a:p>
          <a:p>
            <a:r>
              <a:rPr lang="en-US" dirty="0"/>
              <a:t>K-Nearest Neighbor </a:t>
            </a:r>
          </a:p>
          <a:p>
            <a:r>
              <a:rPr lang="en-US" dirty="0"/>
              <a:t>Gaussian Naïve Bayes </a:t>
            </a:r>
          </a:p>
          <a:p>
            <a:r>
              <a:rPr lang="en-US" dirty="0"/>
              <a:t>Decision Tree Regressor </a:t>
            </a:r>
          </a:p>
          <a:p>
            <a:r>
              <a:rPr lang="en-US" dirty="0"/>
              <a:t>Random Forest Classifier </a:t>
            </a:r>
          </a:p>
          <a:p>
            <a:r>
              <a:rPr lang="en-US" dirty="0"/>
              <a:t>Support Vector Machine </a:t>
            </a:r>
          </a:p>
          <a:p>
            <a:r>
              <a:rPr lang="en-US" dirty="0"/>
              <a:t>Gradient Boosting Classifier </a:t>
            </a:r>
          </a:p>
          <a:p>
            <a:r>
              <a:rPr lang="en-US" dirty="0"/>
              <a:t>Alternating Least Square (ALS) </a:t>
            </a:r>
          </a:p>
          <a:p>
            <a:r>
              <a:rPr lang="en-US" dirty="0"/>
              <a:t>Natural Language Processing using Bag of Words, TF-IDF and Hashing for Sentiment Analysis</a:t>
            </a:r>
          </a:p>
          <a:p>
            <a:r>
              <a:rPr lang="en-US" dirty="0"/>
              <a:t>Recurrent Neural Network </a:t>
            </a:r>
          </a:p>
          <a:p>
            <a:r>
              <a:rPr lang="en-US" dirty="0"/>
              <a:t>Stacked Ensemble Model</a:t>
            </a:r>
          </a:p>
        </p:txBody>
      </p:sp>
    </p:spTree>
    <p:extLst>
      <p:ext uri="{BB962C8B-B14F-4D97-AF65-F5344CB8AC3E}">
        <p14:creationId xmlns:p14="http://schemas.microsoft.com/office/powerpoint/2010/main" val="147180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3100FA0-7264-42B3-8CD5-894D242CF81C}"/>
              </a:ext>
            </a:extLst>
          </p:cNvPr>
          <p:cNvSpPr txBox="1">
            <a:spLocks/>
          </p:cNvSpPr>
          <p:nvPr/>
        </p:nvSpPr>
        <p:spPr>
          <a:xfrm>
            <a:off x="1" y="1963057"/>
            <a:ext cx="12191999" cy="1958109"/>
          </a:xfrm>
          <a:prstGeom prst="rect">
            <a:avLst/>
          </a:prstGeom>
        </p:spPr>
        <p:txBody>
          <a:bodyPr vert="horz" lIns="457200" tIns="45720" rIns="45720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0" dirty="0">
                <a:latin typeface="Century Gothic (Headings)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0096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3927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1403926"/>
            <a:ext cx="12192000" cy="5454073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5094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131</TotalTime>
  <Words>420</Words>
  <Application>Microsoft Office PowerPoint</Application>
  <PresentationFormat>Widescreen</PresentationFormat>
  <Paragraphs>71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Century Gothic (Headings)</vt:lpstr>
      <vt:lpstr>Melancholy abstract design template</vt:lpstr>
      <vt:lpstr> Vrushali Shah  &amp;  Prashant Kabra</vt:lpstr>
      <vt:lpstr>Problem Statement</vt:lpstr>
      <vt:lpstr>Solution</vt:lpstr>
      <vt:lpstr>Approach</vt:lpstr>
      <vt:lpstr>Impact</vt:lpstr>
      <vt:lpstr>Algorithms</vt:lpstr>
      <vt:lpstr>PowerPoint Presentation</vt:lpstr>
      <vt:lpstr>Future Scope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for E-Commerce Website and Product Recommendation System</dc:title>
  <dc:creator>Vrushali Shah</dc:creator>
  <cp:lastModifiedBy>Prashant</cp:lastModifiedBy>
  <cp:revision>25</cp:revision>
  <dcterms:created xsi:type="dcterms:W3CDTF">2018-08-07T00:44:49Z</dcterms:created>
  <dcterms:modified xsi:type="dcterms:W3CDTF">2018-08-07T17:44:51Z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