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0" r:id="rId3"/>
    <p:sldId id="281" r:id="rId4"/>
    <p:sldId id="259" r:id="rId5"/>
    <p:sldId id="261" r:id="rId6"/>
    <p:sldId id="263" r:id="rId7"/>
    <p:sldId id="265" r:id="rId8"/>
    <p:sldId id="266" r:id="rId9"/>
    <p:sldId id="277"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8" autoAdjust="0"/>
    <p:restoredTop sz="96966"/>
  </p:normalViewPr>
  <p:slideViewPr>
    <p:cSldViewPr snapToGrid="0">
      <p:cViewPr varScale="1">
        <p:scale>
          <a:sx n="152" d="100"/>
          <a:sy n="152" d="100"/>
        </p:scale>
        <p:origin x="1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crop produce dataset from Gov website and to add more features, I have also included rainfall and population dataset.</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13814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82386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represents effect of rainfall in Winter. </a:t>
            </a:r>
          </a:p>
          <a:p>
            <a:endParaRPr lang="en-US" dirty="0"/>
          </a:p>
          <a:p>
            <a:r>
              <a:rPr lang="en-US" dirty="0"/>
              <a:t>In first section of Northern and Western states, the produce was more when there is no rainfall. I come from state </a:t>
            </a:r>
            <a:r>
              <a:rPr lang="en-US" dirty="0" err="1"/>
              <a:t>Maharastra</a:t>
            </a:r>
            <a:r>
              <a:rPr lang="en-US" dirty="0"/>
              <a:t>, where millet and barley are grown in winter…and these crop don’t require rainfall. And if there is it affects the crop production. But in state like Gujrat, the produce increases because they grow diff crop. So it completely depends on crops.</a:t>
            </a:r>
          </a:p>
          <a:p>
            <a:endParaRPr lang="en-US" dirty="0"/>
          </a:p>
          <a:p>
            <a:r>
              <a:rPr lang="en-US" dirty="0"/>
              <a:t>Where some states like west Bengal and Tamil </a:t>
            </a:r>
            <a:r>
              <a:rPr lang="en-US" dirty="0" err="1"/>
              <a:t>nadu</a:t>
            </a:r>
            <a:r>
              <a:rPr lang="en-US" dirty="0"/>
              <a:t> benefit from rain </a:t>
            </a:r>
            <a:r>
              <a:rPr lang="en-US" dirty="0" err="1"/>
              <a:t>wheares</a:t>
            </a:r>
            <a:r>
              <a:rPr lang="en-US" dirty="0"/>
              <a:t> some not. </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57428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the question lies is India producing enough for it population?</a:t>
            </a:r>
          </a:p>
          <a:p>
            <a:endParaRPr lang="en-US" dirty="0"/>
          </a:p>
          <a:p>
            <a:r>
              <a:rPr lang="en-US" dirty="0"/>
              <a:t>Here is the graph of population and crop produce. Over the years both have increased. The agriculture picked up in 2002- 2003, because of gov policies, pesticides, fertilizers, modern agriculture techniques and tools. Also the workforce was increased. </a:t>
            </a:r>
          </a:p>
          <a:p>
            <a:endParaRPr lang="en-US" dirty="0"/>
          </a:p>
          <a:p>
            <a:r>
              <a:rPr lang="en-US" dirty="0"/>
              <a:t>In 2019, there was gross production of 36 billion </a:t>
            </a:r>
            <a:r>
              <a:rPr lang="en-US" dirty="0" err="1"/>
              <a:t>tonnes</a:t>
            </a:r>
            <a:r>
              <a:rPr lang="en-US" dirty="0"/>
              <a:t>. So it looks like India can feed its population. But still we hear news of hunger, malnutrition. It can be because of inflation, distribution problem, policies for poor people. This dataset doesn’t cover these factors.</a:t>
            </a:r>
          </a:p>
          <a:p>
            <a:endParaRPr lang="en-US" dirty="0"/>
          </a:p>
          <a:p>
            <a:r>
              <a:rPr lang="en-US" dirty="0"/>
              <a:t>Thank you for your time and attention.</a:t>
            </a:r>
          </a:p>
        </p:txBody>
      </p:sp>
      <p:sp>
        <p:nvSpPr>
          <p:cNvPr id="4" name="Slide Number Placeholder 3"/>
          <p:cNvSpPr>
            <a:spLocks noGrp="1"/>
          </p:cNvSpPr>
          <p:nvPr>
            <p:ph type="sldNum" sz="quarter" idx="5"/>
          </p:nvPr>
        </p:nvSpPr>
        <p:spPr/>
        <p:txBody>
          <a:bodyPr/>
          <a:lstStyle/>
          <a:p>
            <a:fld id="{F3A14529-15AC-5748-9063-CABC6A81345B}" type="slidenum">
              <a:rPr lang="en-US" smtClean="0"/>
              <a:t>9</a:t>
            </a:fld>
            <a:endParaRPr lang="en-US"/>
          </a:p>
        </p:txBody>
      </p:sp>
    </p:spTree>
    <p:extLst>
      <p:ext uri="{BB962C8B-B14F-4D97-AF65-F5344CB8AC3E}">
        <p14:creationId xmlns:p14="http://schemas.microsoft.com/office/powerpoint/2010/main" val="344940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7/6/23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7/6/23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314AEA-D677-ACE7-31B3-F5E72A9B043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chemeClr val="tx1"/>
                </a:solidFill>
                <a:latin typeface="+mj-lt"/>
                <a:ea typeface="+mj-ea"/>
                <a:cs typeface="+mj-cs"/>
              </a:rPr>
              <a:t>India’s Crop Production Data Analysis</a:t>
            </a:r>
          </a:p>
          <a:p>
            <a:pPr>
              <a:lnSpc>
                <a:spcPct val="90000"/>
              </a:lnSpc>
              <a:spcBef>
                <a:spcPct val="0"/>
              </a:spcBef>
              <a:spcAft>
                <a:spcPts val="600"/>
              </a:spcAft>
            </a:pPr>
            <a:endParaRPr lang="en-US" sz="6600" kern="1200">
              <a:solidFill>
                <a:schemeClr val="tx1"/>
              </a:solidFill>
              <a:latin typeface="+mj-lt"/>
              <a:ea typeface="+mj-ea"/>
              <a:cs typeface="+mj-cs"/>
            </a:endParaRPr>
          </a:p>
        </p:txBody>
      </p:sp>
      <p:sp>
        <p:nvSpPr>
          <p:cNvPr id="3" name="slide1">
            <a:extLst>
              <a:ext uri="{FF2B5EF4-FFF2-40B4-BE49-F238E27FC236}">
                <a16:creationId xmlns:a16="http://schemas.microsoft.com/office/drawing/2014/main"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kern="1200">
                <a:solidFill>
                  <a:schemeClr val="tx1"/>
                </a:solidFill>
                <a:latin typeface="+mn-lt"/>
                <a:ea typeface="+mn-ea"/>
                <a:cs typeface="+mn-cs"/>
              </a:rPr>
              <a:t>Vrushali Kulkarni</a:t>
            </a:r>
          </a:p>
          <a:p>
            <a:pPr algn="l"/>
            <a:r>
              <a:rPr lang="en-US" kern="1200">
                <a:solidFill>
                  <a:schemeClr val="tx1"/>
                </a:solidFill>
                <a:latin typeface="+mn-lt"/>
                <a:ea typeface="+mn-ea"/>
                <a:cs typeface="+mn-cs"/>
              </a:rPr>
              <a:t>07/07/2023</a:t>
            </a:r>
          </a:p>
        </p:txBody>
      </p:sp>
      <p:sp>
        <p:nvSpPr>
          <p:cNvPr id="3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BEE4-A471-D101-8BDA-874F927EBB3F}"/>
              </a:ext>
            </a:extLst>
          </p:cNvPr>
          <p:cNvSpPr>
            <a:spLocks noGrp="1"/>
          </p:cNvSpPr>
          <p:nvPr>
            <p:ph type="title"/>
          </p:nvPr>
        </p:nvSpPr>
        <p:spPr>
          <a:xfrm>
            <a:off x="838200" y="365125"/>
            <a:ext cx="10515600" cy="1325563"/>
          </a:xfrm>
        </p:spPr>
        <p:txBody>
          <a:bodyPr>
            <a:normAutofit/>
          </a:bodyPr>
          <a:lstStyle/>
          <a:p>
            <a:r>
              <a:rPr lang="en-US" sz="5400" dirty="0"/>
              <a:t>Data Collection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4E3543-BD45-0C66-C496-F9B57E739DC7}"/>
              </a:ext>
            </a:extLst>
          </p:cNvPr>
          <p:cNvSpPr>
            <a:spLocks noGrp="1"/>
          </p:cNvSpPr>
          <p:nvPr>
            <p:ph idx="1"/>
          </p:nvPr>
        </p:nvSpPr>
        <p:spPr>
          <a:xfrm>
            <a:off x="838200" y="1929384"/>
            <a:ext cx="10515600" cy="4251960"/>
          </a:xfrm>
        </p:spPr>
        <p:txBody>
          <a:bodyPr>
            <a:normAutofit/>
          </a:bodyPr>
          <a:lstStyle/>
          <a:p>
            <a:r>
              <a:rPr lang="en-US" sz="2200"/>
              <a:t>Crop Production = India’s Government website</a:t>
            </a:r>
          </a:p>
          <a:p>
            <a:r>
              <a:rPr lang="en-US" sz="2200"/>
              <a:t>Population = Web scraping</a:t>
            </a:r>
          </a:p>
          <a:p>
            <a:r>
              <a:rPr lang="en-US" sz="2200"/>
              <a:t>Rainfall = Kaggle</a:t>
            </a:r>
          </a:p>
        </p:txBody>
      </p:sp>
    </p:spTree>
    <p:extLst>
      <p:ext uri="{BB962C8B-B14F-4D97-AF65-F5344CB8AC3E}">
        <p14:creationId xmlns:p14="http://schemas.microsoft.com/office/powerpoint/2010/main" val="3221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3494762" y="1201175"/>
            <a:ext cx="4481582" cy="369332"/>
          </a:xfrm>
          <a:prstGeom prst="rect">
            <a:avLst/>
          </a:prstGeom>
          <a:noFill/>
        </p:spPr>
        <p:txBody>
          <a:bodyPr wrap="square" rtlCol="0">
            <a:spAutoFit/>
          </a:bodyPr>
          <a:lstStyle/>
          <a:p>
            <a:pPr algn="ctr"/>
            <a:r>
              <a:rPr lang="en-US" dirty="0"/>
              <a:t>Highest crop producing states (1997 - 2019)</a:t>
            </a:r>
          </a:p>
        </p:txBody>
      </p:sp>
      <p:pic>
        <p:nvPicPr>
          <p:cNvPr id="10" name="slide2" descr="Sheet 24">
            <a:extLst>
              <a:ext uri="{FF2B5EF4-FFF2-40B4-BE49-F238E27FC236}">
                <a16:creationId xmlns:a16="http://schemas.microsoft.com/office/drawing/2014/main" id="{33EAA893-9B86-E8E0-3545-5C0F0E804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0778"/>
            <a:ext cx="12192000" cy="1913124"/>
          </a:xfrm>
          <a:prstGeom prst="rect">
            <a:avLst/>
          </a:prstGeom>
        </p:spPr>
      </p:pic>
    </p:spTree>
    <p:extLst>
      <p:ext uri="{BB962C8B-B14F-4D97-AF65-F5344CB8AC3E}">
        <p14:creationId xmlns:p14="http://schemas.microsoft.com/office/powerpoint/2010/main" val="4152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3" descr="States producing in Monsoon">
            <a:extLst>
              <a:ext uri="{FF2B5EF4-FFF2-40B4-BE49-F238E27FC236}">
                <a16:creationId xmlns:a16="http://schemas.microsoft.com/office/drawing/2014/main" id="{A55897E0-FDEA-0271-915E-65FE64BF5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5790"/>
            <a:ext cx="12192000" cy="226641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2" descr="States producing in Winter">
            <a:extLst>
              <a:ext uri="{FF2B5EF4-FFF2-40B4-BE49-F238E27FC236}">
                <a16:creationId xmlns:a16="http://schemas.microsoft.com/office/drawing/2014/main" id="{C8495B19-0E40-94C7-D84F-B3B21CC1B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1" y="3068410"/>
            <a:ext cx="10905066" cy="23718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Wheat and Rice_stats">
            <a:extLst>
              <a:ext uri="{FF2B5EF4-FFF2-40B4-BE49-F238E27FC236}">
                <a16:creationId xmlns:a16="http://schemas.microsoft.com/office/drawing/2014/main" id="{AA37F427-E0A1-CAB8-A776-84F822257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9849"/>
            <a:ext cx="12192000" cy="5429770"/>
          </a:xfrm>
          <a:prstGeom prst="rect">
            <a:avLst/>
          </a:prstGeom>
        </p:spPr>
      </p:pic>
      <p:sp>
        <p:nvSpPr>
          <p:cNvPr id="5" name="TextBox 4">
            <a:extLst>
              <a:ext uri="{FF2B5EF4-FFF2-40B4-BE49-F238E27FC236}">
                <a16:creationId xmlns:a16="http://schemas.microsoft.com/office/drawing/2014/main" id="{6D83639B-8BB5-F0F1-077A-DF7E4E23E1E2}"/>
              </a:ext>
            </a:extLst>
          </p:cNvPr>
          <p:cNvSpPr txBox="1"/>
          <p:nvPr/>
        </p:nvSpPr>
        <p:spPr>
          <a:xfrm>
            <a:off x="3786881" y="517437"/>
            <a:ext cx="3817199" cy="523220"/>
          </a:xfrm>
          <a:prstGeom prst="rect">
            <a:avLst/>
          </a:prstGeom>
          <a:noFill/>
        </p:spPr>
        <p:txBody>
          <a:bodyPr wrap="none" rtlCol="0">
            <a:spAutoFit/>
          </a:bodyPr>
          <a:lstStyle/>
          <a:p>
            <a:r>
              <a:rPr lang="en-US" sz="2800" dirty="0"/>
              <a:t>Wheat and Rice statistics</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9" descr="Production vs Rainfall">
            <a:extLst>
              <a:ext uri="{FF2B5EF4-FFF2-40B4-BE49-F238E27FC236}">
                <a16:creationId xmlns:a16="http://schemas.microsoft.com/office/drawing/2014/main" id="{981240F7-0B89-7357-5086-675B9BC0C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920834"/>
            <a:ext cx="10905066" cy="5016330"/>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C90EF-2B67-9E4A-C60E-FEB10603F549}"/>
              </a:ext>
            </a:extLst>
          </p:cNvPr>
          <p:cNvSpPr txBox="1"/>
          <p:nvPr/>
        </p:nvSpPr>
        <p:spPr>
          <a:xfrm>
            <a:off x="2532502" y="376651"/>
            <a:ext cx="6818341" cy="523220"/>
          </a:xfrm>
          <a:prstGeom prst="rect">
            <a:avLst/>
          </a:prstGeom>
          <a:noFill/>
        </p:spPr>
        <p:txBody>
          <a:bodyPr wrap="none" rtlCol="0">
            <a:spAutoFit/>
          </a:bodyPr>
          <a:lstStyle/>
          <a:p>
            <a:r>
              <a:rPr lang="en-US" sz="2800" dirty="0"/>
              <a:t>Effect of rainfall on Crop Production in Winter</a:t>
            </a:r>
          </a:p>
        </p:txBody>
      </p:sp>
      <p:pic>
        <p:nvPicPr>
          <p:cNvPr id="6" name="slide2" descr="Dashboard 4">
            <a:extLst>
              <a:ext uri="{FF2B5EF4-FFF2-40B4-BE49-F238E27FC236}">
                <a16:creationId xmlns:a16="http://schemas.microsoft.com/office/drawing/2014/main" id="{9BD6AC67-8194-92EC-8C46-474544151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8570"/>
            <a:ext cx="12192000" cy="531547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19" descr="Population vs Production Growth">
            <a:extLst>
              <a:ext uri="{FF2B5EF4-FFF2-40B4-BE49-F238E27FC236}">
                <a16:creationId xmlns:a16="http://schemas.microsoft.com/office/drawing/2014/main" id="{487EA9EE-C8D0-26D5-EF6A-7607F10A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22201"/>
            <a:ext cx="12192000" cy="5272544"/>
          </a:xfrm>
          <a:prstGeom prst="rect">
            <a:avLst/>
          </a:prstGeom>
        </p:spPr>
      </p:pic>
      <p:sp>
        <p:nvSpPr>
          <p:cNvPr id="3" name="TextBox 2">
            <a:extLst>
              <a:ext uri="{FF2B5EF4-FFF2-40B4-BE49-F238E27FC236}">
                <a16:creationId xmlns:a16="http://schemas.microsoft.com/office/drawing/2014/main" id="{6521EC10-6DB3-2E99-F023-43DBE0EE106B}"/>
              </a:ext>
            </a:extLst>
          </p:cNvPr>
          <p:cNvSpPr txBox="1"/>
          <p:nvPr/>
        </p:nvSpPr>
        <p:spPr>
          <a:xfrm>
            <a:off x="3268719" y="363255"/>
            <a:ext cx="5654561" cy="523220"/>
          </a:xfrm>
          <a:prstGeom prst="rect">
            <a:avLst/>
          </a:prstGeom>
          <a:noFill/>
        </p:spPr>
        <p:txBody>
          <a:bodyPr wrap="none" rtlCol="0">
            <a:spAutoFit/>
          </a:bodyPr>
          <a:lstStyle/>
          <a:p>
            <a:r>
              <a:rPr lang="en-US" sz="2800" dirty="0"/>
              <a:t>Growth of population and production</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800</Words>
  <Application>Microsoft Macintosh PowerPoint</Application>
  <PresentationFormat>Widescreen</PresentationFormat>
  <Paragraphs>49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gu426 </cp:lastModifiedBy>
  <cp:revision>5</cp:revision>
  <dcterms:created xsi:type="dcterms:W3CDTF">2023-07-06T09:56:30Z</dcterms:created>
  <dcterms:modified xsi:type="dcterms:W3CDTF">2023-07-07T12:57:36Z</dcterms:modified>
</cp:coreProperties>
</file>