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6c5bc165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6c5bc165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6c5bc165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6c5bc165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6c5bc165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6c5bc165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6c5bc165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6c5bc165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6c5bc165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6c5bc165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6c5bc165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6c5bc165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6c5bc165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6c5bc165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6c5bc165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6c5bc165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6c5bc165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6c5bc165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Lego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Project </a:t>
            </a:r>
            <a:endParaRPr/>
          </a:p>
        </p:txBody>
      </p:sp>
      <p:sp>
        <p:nvSpPr>
          <p:cNvPr id="87" name="Google Shape;87;p13"/>
          <p:cNvSpPr txBox="1"/>
          <p:nvPr/>
        </p:nvSpPr>
        <p:spPr>
          <a:xfrm>
            <a:off x="4804450" y="4268925"/>
            <a:ext cx="429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lt1"/>
                </a:solidFill>
                <a:latin typeface="Roboto"/>
                <a:ea typeface="Roboto"/>
                <a:cs typeface="Roboto"/>
                <a:sym typeface="Roboto"/>
              </a:rPr>
              <a:t>Vrushali Raodaskar</a:t>
            </a:r>
            <a:endParaRPr sz="36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33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recent years 2022 and 2023 collections from Star Wars and Collectible Minifigures are very popular</a:t>
            </a:r>
            <a:endParaRPr sz="1200"/>
          </a:p>
        </p:txBody>
      </p:sp>
      <p:pic>
        <p:nvPicPr>
          <p:cNvPr id="146" name="Google Shape;146;p22"/>
          <p:cNvPicPr preferRelativeResize="0"/>
          <p:nvPr/>
        </p:nvPicPr>
        <p:blipFill>
          <a:blip r:embed="rId3">
            <a:alphaModFix/>
          </a:blip>
          <a:stretch>
            <a:fillRect/>
          </a:stretch>
        </p:blipFill>
        <p:spPr>
          <a:xfrm>
            <a:off x="152400" y="509850"/>
            <a:ext cx="7261425" cy="4481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238700" y="2382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Findings</a:t>
            </a:r>
            <a:endParaRPr sz="3000">
              <a:latin typeface="Arial"/>
              <a:ea typeface="Arial"/>
              <a:cs typeface="Arial"/>
              <a:sym typeface="Arial"/>
            </a:endParaRPr>
          </a:p>
        </p:txBody>
      </p:sp>
      <p:sp>
        <p:nvSpPr>
          <p:cNvPr id="152" name="Google Shape;152;p23"/>
          <p:cNvSpPr txBox="1"/>
          <p:nvPr/>
        </p:nvSpPr>
        <p:spPr>
          <a:xfrm>
            <a:off x="560000" y="1763600"/>
            <a:ext cx="8222100" cy="2401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Lego has been a leader in toy manufacturing sector over the years and has expanded its range to </a:t>
            </a:r>
            <a:r>
              <a:rPr lang="en" sz="1200">
                <a:solidFill>
                  <a:schemeClr val="lt1"/>
                </a:solidFill>
                <a:latin typeface="Roboto"/>
                <a:ea typeface="Roboto"/>
                <a:cs typeface="Roboto"/>
                <a:sym typeface="Roboto"/>
              </a:rPr>
              <a:t>various</a:t>
            </a:r>
            <a:r>
              <a:rPr lang="en" sz="1200">
                <a:solidFill>
                  <a:schemeClr val="lt1"/>
                </a:solidFill>
                <a:latin typeface="Roboto"/>
                <a:ea typeface="Roboto"/>
                <a:cs typeface="Roboto"/>
                <a:sym typeface="Roboto"/>
              </a:rPr>
              <a:t> themes.</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Some of the products are largely sold and appreciated by the customers and can give a base to create more sets accordingly.</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Lego products are doing well in the Retail sector and can continue applying new </a:t>
            </a:r>
            <a:r>
              <a:rPr lang="en" sz="1200">
                <a:solidFill>
                  <a:schemeClr val="lt1"/>
                </a:solidFill>
                <a:latin typeface="Roboto"/>
                <a:ea typeface="Roboto"/>
                <a:cs typeface="Roboto"/>
                <a:sym typeface="Roboto"/>
              </a:rPr>
              <a:t>strategies</a:t>
            </a:r>
            <a:r>
              <a:rPr lang="en" sz="1200">
                <a:solidFill>
                  <a:schemeClr val="lt1"/>
                </a:solidFill>
                <a:latin typeface="Roboto"/>
                <a:ea typeface="Roboto"/>
                <a:cs typeface="Roboto"/>
                <a:sym typeface="Roboto"/>
              </a:rPr>
              <a:t> to grow further.</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Products not being sold can be discontinued and efforts can be driven to other possibilities.</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Star Wars and Minifigures collectibles have been the favourites in past two years.</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75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               </a:t>
            </a:r>
            <a:r>
              <a:rPr lang="en">
                <a:solidFill>
                  <a:srgbClr val="F1C232"/>
                </a:solidFill>
              </a:rPr>
              <a:t>WordCloud by Lego set names</a:t>
            </a:r>
            <a:endParaRPr>
              <a:solidFill>
                <a:srgbClr val="F1C232"/>
              </a:solidFill>
            </a:endParaRPr>
          </a:p>
        </p:txBody>
      </p:sp>
      <p:pic>
        <p:nvPicPr>
          <p:cNvPr id="158" name="Google Shape;158;p24"/>
          <p:cNvPicPr preferRelativeResize="0"/>
          <p:nvPr/>
        </p:nvPicPr>
        <p:blipFill>
          <a:blip r:embed="rId3">
            <a:alphaModFix/>
          </a:blip>
          <a:stretch>
            <a:fillRect/>
          </a:stretch>
        </p:blipFill>
        <p:spPr>
          <a:xfrm>
            <a:off x="401200" y="835850"/>
            <a:ext cx="8036423" cy="403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Arial"/>
                <a:ea typeface="Arial"/>
                <a:cs typeface="Arial"/>
                <a:sym typeface="Arial"/>
              </a:rPr>
              <a:t>Thank You</a:t>
            </a:r>
            <a:endParaRPr sz="6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31900" y="410000"/>
            <a:ext cx="7700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About</a:t>
            </a:r>
            <a:endParaRPr>
              <a:latin typeface="Arial"/>
              <a:ea typeface="Arial"/>
              <a:cs typeface="Arial"/>
              <a:sym typeface="Arial"/>
            </a:endParaRPr>
          </a:p>
        </p:txBody>
      </p:sp>
      <p:grpSp>
        <p:nvGrpSpPr>
          <p:cNvPr id="93" name="Google Shape;93;p14"/>
          <p:cNvGrpSpPr/>
          <p:nvPr/>
        </p:nvGrpSpPr>
        <p:grpSpPr>
          <a:xfrm>
            <a:off x="431912" y="1304875"/>
            <a:ext cx="7700647"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8325" y="1850300"/>
            <a:ext cx="75324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latin typeface="Arial"/>
                <a:ea typeface="Arial"/>
                <a:cs typeface="Arial"/>
                <a:sym typeface="Arial"/>
              </a:rPr>
              <a:t>The LEGO Group was founded in 1932.</a:t>
            </a:r>
            <a:endParaRPr sz="1200">
              <a:solidFill>
                <a:schemeClr val="dk1"/>
              </a:solidFill>
              <a:highlight>
                <a:schemeClr val="lt1"/>
              </a:highlight>
              <a:latin typeface="Arial"/>
              <a:ea typeface="Arial"/>
              <a:cs typeface="Arial"/>
              <a:sym typeface="Arial"/>
            </a:endParaRPr>
          </a:p>
          <a:p>
            <a:pPr indent="0" lvl="0" marL="0" rtl="0" algn="l">
              <a:spcBef>
                <a:spcPts val="1600"/>
              </a:spcBef>
              <a:spcAft>
                <a:spcPts val="0"/>
              </a:spcAft>
              <a:buNone/>
            </a:pPr>
            <a:r>
              <a:rPr lang="en" sz="1200">
                <a:solidFill>
                  <a:schemeClr val="dk1"/>
                </a:solidFill>
                <a:highlight>
                  <a:schemeClr val="lt1"/>
                </a:highlight>
                <a:latin typeface="Arial"/>
                <a:ea typeface="Arial"/>
                <a:cs typeface="Arial"/>
                <a:sym typeface="Arial"/>
              </a:rPr>
              <a:t>It is a global enterprise that is now one of the world’s largest manufacturers of toys with their most important product being the LEGO brick.</a:t>
            </a:r>
            <a:endParaRPr sz="1200">
              <a:solidFill>
                <a:schemeClr val="dk1"/>
              </a:solidFill>
              <a:highlight>
                <a:schemeClr val="lt1"/>
              </a:highlight>
              <a:latin typeface="Arial"/>
              <a:ea typeface="Arial"/>
              <a:cs typeface="Arial"/>
              <a:sym typeface="Arial"/>
            </a:endParaRPr>
          </a:p>
          <a:p>
            <a:pPr indent="0" lvl="0" marL="0" rtl="0" algn="l">
              <a:spcBef>
                <a:spcPts val="1600"/>
              </a:spcBef>
              <a:spcAft>
                <a:spcPts val="0"/>
              </a:spcAft>
              <a:buNone/>
            </a:pPr>
            <a:r>
              <a:rPr lang="en" sz="1200">
                <a:solidFill>
                  <a:schemeClr val="dk1"/>
                </a:solidFill>
                <a:highlight>
                  <a:schemeClr val="lt1"/>
                </a:highlight>
                <a:latin typeface="Arial"/>
                <a:ea typeface="Arial"/>
                <a:cs typeface="Arial"/>
                <a:sym typeface="Arial"/>
              </a:rPr>
              <a:t>Lego has its products based on different themes and categories ranging from small to larger sets.</a:t>
            </a:r>
            <a:endParaRPr sz="1200">
              <a:solidFill>
                <a:schemeClr val="dk1"/>
              </a:solidFill>
              <a:highlight>
                <a:schemeClr val="lt1"/>
              </a:highlight>
              <a:latin typeface="Arial"/>
              <a:ea typeface="Arial"/>
              <a:cs typeface="Arial"/>
              <a:sym typeface="Arial"/>
            </a:endParaRPr>
          </a:p>
          <a:p>
            <a:pPr indent="0" lvl="0" marL="0" rtl="0" algn="l">
              <a:spcBef>
                <a:spcPts val="1600"/>
              </a:spcBef>
              <a:spcAft>
                <a:spcPts val="0"/>
              </a:spcAft>
              <a:buNone/>
            </a:pPr>
            <a:r>
              <a:t/>
            </a:r>
            <a:endParaRPr sz="1200">
              <a:solidFill>
                <a:schemeClr val="dk1"/>
              </a:solidFill>
              <a:highlight>
                <a:schemeClr val="lt1"/>
              </a:highlight>
              <a:latin typeface="Arial"/>
              <a:ea typeface="Arial"/>
              <a:cs typeface="Arial"/>
              <a:sym typeface="Arial"/>
            </a:endParaRPr>
          </a:p>
          <a:p>
            <a:pPr indent="0" lvl="0" marL="0" rtl="0" algn="l">
              <a:spcBef>
                <a:spcPts val="1600"/>
              </a:spcBef>
              <a:spcAft>
                <a:spcPts val="1600"/>
              </a:spcAft>
              <a:buNone/>
            </a:pPr>
            <a:r>
              <a:t/>
            </a:r>
            <a:endParaRPr sz="1200">
              <a:solidFill>
                <a:schemeClr val="dk1"/>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5"/>
          <p:cNvPicPr preferRelativeResize="0"/>
          <p:nvPr/>
        </p:nvPicPr>
        <p:blipFill>
          <a:blip r:embed="rId3">
            <a:alphaModFix/>
          </a:blip>
          <a:stretch>
            <a:fillRect/>
          </a:stretch>
        </p:blipFill>
        <p:spPr>
          <a:xfrm>
            <a:off x="5094600" y="871250"/>
            <a:ext cx="3476625" cy="2381250"/>
          </a:xfrm>
          <a:prstGeom prst="rect">
            <a:avLst/>
          </a:prstGeom>
          <a:noFill/>
          <a:ln>
            <a:noFill/>
          </a:ln>
        </p:spPr>
      </p:pic>
      <p:grpSp>
        <p:nvGrpSpPr>
          <p:cNvPr id="102" name="Google Shape;102;p15"/>
          <p:cNvGrpSpPr/>
          <p:nvPr/>
        </p:nvGrpSpPr>
        <p:grpSpPr>
          <a:xfrm>
            <a:off x="498345" y="541000"/>
            <a:ext cx="3806160" cy="3394651"/>
            <a:chOff x="-11400140" y="-2748333"/>
            <a:chExt cx="11743783" cy="9052402"/>
          </a:xfrm>
        </p:grpSpPr>
        <p:sp>
          <p:nvSpPr>
            <p:cNvPr id="103" name="Google Shape;103;p15"/>
            <p:cNvSpPr txBox="1"/>
            <p:nvPr/>
          </p:nvSpPr>
          <p:spPr>
            <a:xfrm>
              <a:off x="-11400140" y="-2748333"/>
              <a:ext cx="11666400" cy="12315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Clr>
                  <a:srgbClr val="000000"/>
                </a:buClr>
                <a:buSzPts val="1700"/>
                <a:buFont typeface="Arial"/>
                <a:buNone/>
              </a:pPr>
              <a:r>
                <a:rPr b="1" i="0" lang="en" sz="3000" u="none" cap="none" strike="noStrike">
                  <a:solidFill>
                    <a:srgbClr val="1F264D"/>
                  </a:solidFill>
                </a:rPr>
                <a:t>   </a:t>
              </a:r>
              <a:r>
                <a:rPr lang="en" sz="3000">
                  <a:solidFill>
                    <a:schemeClr val="dk1"/>
                  </a:solidFill>
                </a:rPr>
                <a:t>Objectives</a:t>
              </a:r>
              <a:endParaRPr i="0" sz="3000" u="none" cap="none" strike="noStrike">
                <a:solidFill>
                  <a:srgbClr val="000000"/>
                </a:solidFill>
              </a:endParaRPr>
            </a:p>
          </p:txBody>
        </p:sp>
        <p:sp>
          <p:nvSpPr>
            <p:cNvPr id="104" name="Google Shape;104;p15"/>
            <p:cNvSpPr txBox="1"/>
            <p:nvPr/>
          </p:nvSpPr>
          <p:spPr>
            <a:xfrm>
              <a:off x="-11322757" y="1303668"/>
              <a:ext cx="11666400" cy="5000400"/>
            </a:xfrm>
            <a:prstGeom prst="rect">
              <a:avLst/>
            </a:prstGeom>
            <a:noFill/>
            <a:ln>
              <a:noFill/>
            </a:ln>
          </p:spPr>
          <p:txBody>
            <a:bodyPr anchorCtr="0" anchor="t" bIns="0" lIns="0" spcFirstLastPara="1" rIns="0" wrap="square" tIns="0">
              <a:spAutoFit/>
            </a:bodyPr>
            <a:lstStyle/>
            <a:p>
              <a:pPr indent="-127000" lvl="1" marL="266700" marR="0" rtl="0" algn="l">
                <a:lnSpc>
                  <a:spcPct val="183033"/>
                </a:lnSpc>
                <a:spcBef>
                  <a:spcPts val="0"/>
                </a:spcBef>
                <a:spcAft>
                  <a:spcPts val="0"/>
                </a:spcAft>
                <a:buClr>
                  <a:schemeClr val="dk1"/>
                </a:buClr>
                <a:buSzPts val="1200"/>
                <a:buChar char="•"/>
              </a:pPr>
              <a:r>
                <a:rPr lang="en" sz="1200">
                  <a:solidFill>
                    <a:schemeClr val="dk1"/>
                  </a:solidFill>
                </a:rPr>
                <a:t>Clean the data for highest quality information.</a:t>
              </a:r>
              <a:endParaRPr sz="1200">
                <a:solidFill>
                  <a:schemeClr val="dk1"/>
                </a:solidFill>
              </a:endParaRPr>
            </a:p>
            <a:p>
              <a:pPr indent="-127000" lvl="1" marL="266700" marR="0" rtl="0" algn="l">
                <a:lnSpc>
                  <a:spcPct val="183033"/>
                </a:lnSpc>
                <a:spcBef>
                  <a:spcPts val="0"/>
                </a:spcBef>
                <a:spcAft>
                  <a:spcPts val="0"/>
                </a:spcAft>
                <a:buClr>
                  <a:schemeClr val="dk1"/>
                </a:buClr>
                <a:buSzPts val="1200"/>
                <a:buChar char="•"/>
              </a:pPr>
              <a:r>
                <a:rPr lang="en" sz="1200">
                  <a:solidFill>
                    <a:schemeClr val="dk1"/>
                  </a:solidFill>
                </a:rPr>
                <a:t>Investigating the dataset to discover patterns and form hypotheses based on our understanding of the dataset.</a:t>
              </a:r>
              <a:endParaRPr sz="1200">
                <a:solidFill>
                  <a:schemeClr val="dk1"/>
                </a:solidFill>
              </a:endParaRPr>
            </a:p>
            <a:p>
              <a:pPr indent="-127000" lvl="1" marL="266700" marR="0" rtl="0" algn="l">
                <a:lnSpc>
                  <a:spcPct val="183033"/>
                </a:lnSpc>
                <a:spcBef>
                  <a:spcPts val="0"/>
                </a:spcBef>
                <a:spcAft>
                  <a:spcPts val="0"/>
                </a:spcAft>
                <a:buClr>
                  <a:schemeClr val="dk1"/>
                </a:buClr>
                <a:buSzPts val="1200"/>
                <a:buChar char="•"/>
              </a:pPr>
              <a:r>
                <a:rPr lang="en" sz="1200">
                  <a:solidFill>
                    <a:schemeClr val="dk1"/>
                  </a:solidFill>
                </a:rPr>
                <a:t>Create visualizations for better clarity.</a:t>
              </a:r>
              <a:endParaRPr sz="1200">
                <a:solidFill>
                  <a:schemeClr val="dk1"/>
                </a:solidFill>
              </a:endParaRPr>
            </a:p>
            <a:p>
              <a:pPr indent="0" lvl="0" marL="457200" marR="0" rtl="0" algn="l">
                <a:lnSpc>
                  <a:spcPct val="183033"/>
                </a:lnSpc>
                <a:spcBef>
                  <a:spcPts val="0"/>
                </a:spcBef>
                <a:spcAft>
                  <a:spcPts val="0"/>
                </a:spcAft>
                <a:buNone/>
              </a:pPr>
              <a:r>
                <a:t/>
              </a:r>
              <a:endParaRPr i="0" sz="1200" u="none" cap="none" strike="noStrike">
                <a:solidFill>
                  <a:schemeClr val="dk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the years considered from 2000 and onwards , t</a:t>
            </a:r>
            <a:r>
              <a:rPr lang="en" sz="1200"/>
              <a:t>he maximum number of Legos were made in the year 2015 and the minimum being 2009. In the recent few years the range has been average in terms of manufacturing.</a:t>
            </a:r>
            <a:endParaRPr sz="1200"/>
          </a:p>
        </p:txBody>
      </p:sp>
      <p:pic>
        <p:nvPicPr>
          <p:cNvPr id="110" name="Google Shape;110;p16"/>
          <p:cNvPicPr preferRelativeResize="0"/>
          <p:nvPr/>
        </p:nvPicPr>
        <p:blipFill>
          <a:blip r:embed="rId3">
            <a:alphaModFix/>
          </a:blip>
          <a:stretch>
            <a:fillRect/>
          </a:stretch>
        </p:blipFill>
        <p:spPr>
          <a:xfrm>
            <a:off x="152400" y="1170200"/>
            <a:ext cx="5562135" cy="38208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The most owned lego set has been Parisian Restaurant which was made in the year 2014 and comes under their </a:t>
            </a:r>
            <a:r>
              <a:rPr lang="en" sz="1200">
                <a:latin typeface="Arial"/>
                <a:ea typeface="Arial"/>
                <a:cs typeface="Arial"/>
                <a:sym typeface="Arial"/>
              </a:rPr>
              <a:t>Modular Buildings Collection. It’s a LEGO exclusive and a retired set now.</a:t>
            </a:r>
            <a:endParaRPr sz="1200">
              <a:latin typeface="Arial"/>
              <a:ea typeface="Arial"/>
              <a:cs typeface="Arial"/>
              <a:sym typeface="Arial"/>
            </a:endParaRPr>
          </a:p>
        </p:txBody>
      </p:sp>
      <p:pic>
        <p:nvPicPr>
          <p:cNvPr id="116" name="Google Shape;116;p17"/>
          <p:cNvPicPr preferRelativeResize="0"/>
          <p:nvPr/>
        </p:nvPicPr>
        <p:blipFill>
          <a:blip r:embed="rId3">
            <a:alphaModFix/>
          </a:blip>
          <a:stretch>
            <a:fillRect/>
          </a:stretch>
        </p:blipFill>
        <p:spPr>
          <a:xfrm>
            <a:off x="152400" y="1170200"/>
            <a:ext cx="4912752" cy="389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Lego has been doing well in the Retail sector with maximum sales whereas the other sectors are on lower end. Some of the lego sets remained unsold and can be discontinued.</a:t>
            </a:r>
            <a:endParaRPr sz="1200">
              <a:latin typeface="Arial"/>
              <a:ea typeface="Arial"/>
              <a:cs typeface="Arial"/>
              <a:sym typeface="Arial"/>
            </a:endParaRPr>
          </a:p>
        </p:txBody>
      </p:sp>
      <p:pic>
        <p:nvPicPr>
          <p:cNvPr id="122" name="Google Shape;122;p18"/>
          <p:cNvPicPr preferRelativeResize="0"/>
          <p:nvPr/>
        </p:nvPicPr>
        <p:blipFill>
          <a:blip r:embed="rId3">
            <a:alphaModFix/>
          </a:blip>
          <a:stretch>
            <a:fillRect/>
          </a:stretch>
        </p:blipFill>
        <p:spPr>
          <a:xfrm>
            <a:off x="152400" y="1170200"/>
            <a:ext cx="4720500" cy="38209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The set World Map set is huge and has </a:t>
            </a:r>
            <a:r>
              <a:rPr lang="en" sz="1200">
                <a:latin typeface="Arial"/>
                <a:ea typeface="Arial"/>
                <a:cs typeface="Arial"/>
                <a:sym typeface="Arial"/>
              </a:rPr>
              <a:t>11695 </a:t>
            </a:r>
            <a:r>
              <a:rPr lang="en" sz="1200">
                <a:latin typeface="Arial"/>
                <a:ea typeface="Arial"/>
                <a:cs typeface="Arial"/>
                <a:sym typeface="Arial"/>
              </a:rPr>
              <a:t>number of pieces.</a:t>
            </a:r>
            <a:endParaRPr sz="1200">
              <a:latin typeface="Arial"/>
              <a:ea typeface="Arial"/>
              <a:cs typeface="Arial"/>
              <a:sym typeface="Arial"/>
            </a:endParaRPr>
          </a:p>
        </p:txBody>
      </p:sp>
      <p:pic>
        <p:nvPicPr>
          <p:cNvPr id="128" name="Google Shape;128;p19"/>
          <p:cNvPicPr preferRelativeResize="0"/>
          <p:nvPr/>
        </p:nvPicPr>
        <p:blipFill>
          <a:blip r:embed="rId3">
            <a:alphaModFix/>
          </a:blip>
          <a:stretch>
            <a:fillRect/>
          </a:stretch>
        </p:blipFill>
        <p:spPr>
          <a:xfrm>
            <a:off x="152400" y="1170200"/>
            <a:ext cx="5882299" cy="353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Highest rated lego set is MT-201 Ultra-Drill Walker with 4.90 rating.</a:t>
            </a:r>
            <a:endParaRPr sz="1200">
              <a:latin typeface="Arial"/>
              <a:ea typeface="Arial"/>
              <a:cs typeface="Arial"/>
              <a:sym typeface="Arial"/>
            </a:endParaRPr>
          </a:p>
        </p:txBody>
      </p:sp>
      <p:pic>
        <p:nvPicPr>
          <p:cNvPr id="134" name="Google Shape;134;p20"/>
          <p:cNvPicPr preferRelativeResize="0"/>
          <p:nvPr/>
        </p:nvPicPr>
        <p:blipFill>
          <a:blip r:embed="rId3">
            <a:alphaModFix/>
          </a:blip>
          <a:stretch>
            <a:fillRect/>
          </a:stretch>
        </p:blipFill>
        <p:spPr>
          <a:xfrm>
            <a:off x="152400" y="1170200"/>
            <a:ext cx="8570975" cy="3820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Colosseum has the maximum instruction booklets making it the largest ever set in lego</a:t>
            </a:r>
            <a:endParaRPr sz="1200">
              <a:latin typeface="Arial"/>
              <a:ea typeface="Arial"/>
              <a:cs typeface="Arial"/>
              <a:sym typeface="Arial"/>
            </a:endParaRPr>
          </a:p>
        </p:txBody>
      </p:sp>
      <p:pic>
        <p:nvPicPr>
          <p:cNvPr id="140" name="Google Shape;140;p21"/>
          <p:cNvPicPr preferRelativeResize="0"/>
          <p:nvPr/>
        </p:nvPicPr>
        <p:blipFill>
          <a:blip r:embed="rId3">
            <a:alphaModFix/>
          </a:blip>
          <a:stretch>
            <a:fillRect/>
          </a:stretch>
        </p:blipFill>
        <p:spPr>
          <a:xfrm>
            <a:off x="152400" y="1170200"/>
            <a:ext cx="6417251" cy="3820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