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fcdc03fa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fcdc03fa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fcdc03fa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fcdc03fa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fcdc03fa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fcdc03fa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ff3d8373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ff3d8373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fcdc03fa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fcdc03fa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ec8ae7f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ec8ae7f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fcdc03fa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fcdc03fa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fcdc03fa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fcdc03fa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98df63a2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98df63a2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fcdc03fa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fcdc03fa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fb7c2f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fb7c2f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fb7c2f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fb7c2f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98df63a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98df63a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fcdc03fa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fcdc03fa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fcdc03fa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fcdc03fa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1cc2b80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1cc2b80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098df63a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098df63a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fcdc03faa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fcdc03fa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98df63a2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98df63a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fcdc03fa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fcdc03fa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ff3d8373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ff3d8373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fcdc03f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fcdc03f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ff3d8373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1ff3d8373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ff3d8373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ff3d8373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ff3d8373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ff3d8373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96287cf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96287cf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96287cf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96287cf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96287cf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096287cf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fcdc03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fcdc03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ebb21a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ebb21a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fcdc03f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fcdc03f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fb7c2f8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fb7c2f8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fb7c2f8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fb7c2f8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fcdc03fa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fcdc03fa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hyperlink" Target="https://quantum-computing.ibm.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s://www.anaconda.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67758" y="700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Quantum Computing with Qiskit : Phase I</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358950" y="305617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Pawel Pratyush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Vrushali Shinde</a:t>
            </a:r>
            <a:endParaRPr>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4356" l="13018" r="12676" t="4511"/>
          <a:stretch/>
        </p:blipFill>
        <p:spPr>
          <a:xfrm>
            <a:off x="4265645" y="4151450"/>
            <a:ext cx="612718" cy="891600"/>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en" sz="1800">
                <a:latin typeface="Times New Roman"/>
                <a:ea typeface="Times New Roman"/>
                <a:cs typeface="Times New Roman"/>
                <a:sym typeface="Times New Roman"/>
              </a:rPr>
              <a:t>Step 3:</a:t>
            </a:r>
            <a:r>
              <a:rPr lang="en" sz="1800">
                <a:latin typeface="Times New Roman"/>
                <a:ea typeface="Times New Roman"/>
                <a:cs typeface="Times New Roman"/>
                <a:sym typeface="Times New Roman"/>
              </a:rPr>
              <a:t> In prompt enter pip install qiskit[visualization] </a:t>
            </a:r>
            <a:r>
              <a:rPr b="1" lang="en" sz="1800">
                <a:latin typeface="Times New Roman"/>
                <a:ea typeface="Times New Roman"/>
                <a:cs typeface="Times New Roman"/>
                <a:sym typeface="Times New Roman"/>
              </a:rPr>
              <a:t>note</a:t>
            </a:r>
            <a:r>
              <a:rPr lang="en" sz="1800">
                <a:latin typeface="Times New Roman"/>
                <a:ea typeface="Times New Roman"/>
                <a:cs typeface="Times New Roman"/>
                <a:sym typeface="Times New Roman"/>
              </a:rPr>
              <a:t>: not to worry about red msgs as we can ignore them</a:t>
            </a:r>
            <a:endParaRPr sz="1800">
              <a:latin typeface="Times New Roman"/>
              <a:ea typeface="Times New Roman"/>
              <a:cs typeface="Times New Roman"/>
              <a:sym typeface="Times New Roman"/>
            </a:endParaRPr>
          </a:p>
        </p:txBody>
      </p:sp>
      <p:sp>
        <p:nvSpPr>
          <p:cNvPr id="127" name="Google Shape;127;p22"/>
          <p:cNvSpPr txBox="1"/>
          <p:nvPr>
            <p:ph idx="1" type="body"/>
          </p:nvPr>
        </p:nvSpPr>
        <p:spPr>
          <a:xfrm>
            <a:off x="311700" y="1327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just">
              <a:spcBef>
                <a:spcPts val="1200"/>
              </a:spcBef>
              <a:spcAft>
                <a:spcPts val="0"/>
              </a:spcAft>
              <a:buNone/>
            </a:pPr>
            <a:r>
              <a:rPr b="1" lang="en">
                <a:solidFill>
                  <a:schemeClr val="dk1"/>
                </a:solidFill>
                <a:latin typeface="Times New Roman"/>
                <a:ea typeface="Times New Roman"/>
                <a:cs typeface="Times New Roman"/>
                <a:sym typeface="Times New Roman"/>
              </a:rPr>
              <a:t>Step 4:</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After successful installation we can close the prompt and search for anaconda navigator in search bar to launch Jupyter Notebook (</a:t>
            </a:r>
            <a:r>
              <a:rPr lang="en">
                <a:solidFill>
                  <a:schemeClr val="dk1"/>
                </a:solidFill>
                <a:latin typeface="Times New Roman"/>
                <a:ea typeface="Times New Roman"/>
                <a:cs typeface="Times New Roman"/>
                <a:sym typeface="Times New Roman"/>
              </a:rPr>
              <a:t>Preferred</a:t>
            </a:r>
            <a:r>
              <a:rPr lang="en">
                <a:solidFill>
                  <a:schemeClr val="dk1"/>
                </a:solidFill>
                <a:latin typeface="Times New Roman"/>
                <a:ea typeface="Times New Roman"/>
                <a:cs typeface="Times New Roman"/>
                <a:sym typeface="Times New Roman"/>
              </a:rPr>
              <a:t> one) / Spyder</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u="sng">
                <a:solidFill>
                  <a:schemeClr val="dk1"/>
                </a:solidFill>
                <a:latin typeface="Times New Roman"/>
                <a:ea typeface="Times New Roman"/>
                <a:cs typeface="Times New Roman"/>
                <a:sym typeface="Times New Roman"/>
              </a:rPr>
              <a:t>Note</a:t>
            </a:r>
            <a:r>
              <a:rPr lang="en">
                <a:solidFill>
                  <a:schemeClr val="dk1"/>
                </a:solidFill>
                <a:latin typeface="Times New Roman"/>
                <a:ea typeface="Times New Roman"/>
                <a:cs typeface="Times New Roman"/>
                <a:sym typeface="Times New Roman"/>
              </a:rPr>
              <a:t>: We are installing here qiskit in base </a:t>
            </a:r>
            <a:r>
              <a:rPr lang="en">
                <a:solidFill>
                  <a:schemeClr val="dk1"/>
                </a:solidFill>
                <a:latin typeface="Times New Roman"/>
                <a:ea typeface="Times New Roman"/>
                <a:cs typeface="Times New Roman"/>
                <a:sym typeface="Times New Roman"/>
              </a:rPr>
              <a:t>environment</a:t>
            </a:r>
            <a:r>
              <a:rPr lang="en">
                <a:solidFill>
                  <a:schemeClr val="dk1"/>
                </a:solidFill>
                <a:latin typeface="Times New Roman"/>
                <a:ea typeface="Times New Roman"/>
                <a:cs typeface="Times New Roman"/>
                <a:sym typeface="Times New Roman"/>
              </a:rPr>
              <a:t>. It’s a good practice to create a virtual </a:t>
            </a:r>
            <a:r>
              <a:rPr lang="en">
                <a:solidFill>
                  <a:schemeClr val="dk1"/>
                </a:solidFill>
                <a:latin typeface="Times New Roman"/>
                <a:ea typeface="Times New Roman"/>
                <a:cs typeface="Times New Roman"/>
                <a:sym typeface="Times New Roman"/>
              </a:rPr>
              <a:t>environment</a:t>
            </a:r>
            <a:r>
              <a:rPr lang="en">
                <a:solidFill>
                  <a:schemeClr val="dk1"/>
                </a:solidFill>
                <a:latin typeface="Times New Roman"/>
                <a:ea typeface="Times New Roman"/>
                <a:cs typeface="Times New Roman"/>
                <a:sym typeface="Times New Roman"/>
              </a:rPr>
              <a:t> to </a:t>
            </a:r>
            <a:r>
              <a:rPr lang="en">
                <a:solidFill>
                  <a:schemeClr val="dk1"/>
                </a:solidFill>
                <a:latin typeface="Times New Roman"/>
                <a:ea typeface="Times New Roman"/>
                <a:cs typeface="Times New Roman"/>
                <a:sym typeface="Times New Roman"/>
              </a:rPr>
              <a:t>separate</a:t>
            </a:r>
            <a:r>
              <a:rPr lang="en">
                <a:solidFill>
                  <a:schemeClr val="dk1"/>
                </a:solidFill>
                <a:latin typeface="Times New Roman"/>
                <a:ea typeface="Times New Roman"/>
                <a:cs typeface="Times New Roman"/>
                <a:sym typeface="Times New Roman"/>
              </a:rPr>
              <a:t> out the qiskit from other project.</a:t>
            </a:r>
            <a:endParaRPr>
              <a:solidFill>
                <a:schemeClr val="dk1"/>
              </a:solidFill>
              <a:latin typeface="Times New Roman"/>
              <a:ea typeface="Times New Roman"/>
              <a:cs typeface="Times New Roman"/>
              <a:sym typeface="Times New Roman"/>
            </a:endParaRPr>
          </a:p>
        </p:txBody>
      </p:sp>
      <p:pic>
        <p:nvPicPr>
          <p:cNvPr id="128" name="Google Shape;128;p22"/>
          <p:cNvPicPr preferRelativeResize="0"/>
          <p:nvPr/>
        </p:nvPicPr>
        <p:blipFill>
          <a:blip r:embed="rId3">
            <a:alphaModFix/>
          </a:blip>
          <a:stretch>
            <a:fillRect/>
          </a:stretch>
        </p:blipFill>
        <p:spPr>
          <a:xfrm>
            <a:off x="1762975" y="1411350"/>
            <a:ext cx="5401624" cy="498650"/>
          </a:xfrm>
          <a:prstGeom prst="rect">
            <a:avLst/>
          </a:prstGeom>
          <a:noFill/>
          <a:ln cap="flat" cmpd="sng" w="38100">
            <a:solidFill>
              <a:schemeClr val="lt1"/>
            </a:solidFill>
            <a:prstDash val="solid"/>
            <a:round/>
            <a:headEnd len="sm" w="sm" type="none"/>
            <a:tailEnd len="sm" w="sm" type="none"/>
          </a:ln>
        </p:spPr>
      </p:pic>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952525" y="824238"/>
            <a:ext cx="7238951" cy="4117775"/>
          </a:xfrm>
          <a:prstGeom prst="rect">
            <a:avLst/>
          </a:prstGeom>
          <a:noFill/>
          <a:ln cap="flat" cmpd="sng" w="9525">
            <a:solidFill>
              <a:schemeClr val="dk1"/>
            </a:solidFill>
            <a:prstDash val="solid"/>
            <a:round/>
            <a:headEnd len="sm" w="sm" type="none"/>
            <a:tailEnd len="sm" w="sm" type="none"/>
          </a:ln>
        </p:spPr>
      </p:pic>
      <p:sp>
        <p:nvSpPr>
          <p:cNvPr id="135" name="Google Shape;135;p23"/>
          <p:cNvSpPr txBox="1"/>
          <p:nvPr>
            <p:ph type="title"/>
          </p:nvPr>
        </p:nvSpPr>
        <p:spPr>
          <a:xfrm>
            <a:off x="311700" y="22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Anaconda Navigator</a:t>
            </a:r>
            <a:endParaRPr b="1">
              <a:latin typeface="Times New Roman"/>
              <a:ea typeface="Times New Roman"/>
              <a:cs typeface="Times New Roman"/>
              <a:sym typeface="Times New Roman"/>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Run Qiskit </a:t>
            </a:r>
            <a:r>
              <a:rPr b="1" lang="en">
                <a:latin typeface="Times New Roman"/>
                <a:ea typeface="Times New Roman"/>
                <a:cs typeface="Times New Roman"/>
                <a:sym typeface="Times New Roman"/>
              </a:rPr>
              <a:t>locally</a:t>
            </a:r>
            <a:endParaRPr b="1">
              <a:latin typeface="Times New Roman"/>
              <a:ea typeface="Times New Roman"/>
              <a:cs typeface="Times New Roman"/>
              <a:sym typeface="Times New Roman"/>
            </a:endParaRPr>
          </a:p>
        </p:txBody>
      </p:sp>
      <p:pic>
        <p:nvPicPr>
          <p:cNvPr id="142" name="Google Shape;142;p24"/>
          <p:cNvPicPr preferRelativeResize="0"/>
          <p:nvPr/>
        </p:nvPicPr>
        <p:blipFill>
          <a:blip r:embed="rId3">
            <a:alphaModFix/>
          </a:blip>
          <a:stretch>
            <a:fillRect/>
          </a:stretch>
        </p:blipFill>
        <p:spPr>
          <a:xfrm>
            <a:off x="681600" y="1199575"/>
            <a:ext cx="8007049" cy="3797526"/>
          </a:xfrm>
          <a:prstGeom prst="rect">
            <a:avLst/>
          </a:prstGeom>
          <a:noFill/>
          <a:ln cap="flat" cmpd="sng" w="38100">
            <a:solidFill>
              <a:schemeClr val="dk1"/>
            </a:solidFill>
            <a:prstDash val="solid"/>
            <a:round/>
            <a:headEnd len="sm" w="sm" type="none"/>
            <a:tailEnd len="sm" w="sm" type="none"/>
          </a:ln>
        </p:spPr>
      </p:pic>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2. IBM Quantum Experience (Cloud): </a:t>
            </a:r>
            <a:endParaRPr b="1">
              <a:latin typeface="Times New Roman"/>
              <a:ea typeface="Times New Roman"/>
              <a:cs typeface="Times New Roman"/>
              <a:sym typeface="Times New Roman"/>
            </a:endParaRPr>
          </a:p>
        </p:txBody>
      </p:sp>
      <p:sp>
        <p:nvSpPr>
          <p:cNvPr id="149" name="Google Shape;149;p2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Step 1:</a:t>
            </a:r>
            <a:r>
              <a:rPr lang="en">
                <a:solidFill>
                  <a:schemeClr val="dk1"/>
                </a:solidFill>
                <a:latin typeface="Times New Roman"/>
                <a:ea typeface="Times New Roman"/>
                <a:cs typeface="Times New Roman"/>
                <a:sym typeface="Times New Roman"/>
              </a:rPr>
              <a:t> Create an account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1450300" y="1789225"/>
            <a:ext cx="6586199" cy="2929049"/>
          </a:xfrm>
          <a:prstGeom prst="rect">
            <a:avLst/>
          </a:prstGeom>
          <a:noFill/>
          <a:ln cap="flat" cmpd="sng" w="38100">
            <a:solidFill>
              <a:schemeClr val="dk1"/>
            </a:solidFill>
            <a:prstDash val="solid"/>
            <a:round/>
            <a:headEnd len="sm" w="sm" type="none"/>
            <a:tailEnd len="sm" w="sm" type="none"/>
          </a:ln>
        </p:spPr>
      </p:pic>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Step 2:</a:t>
            </a:r>
            <a:r>
              <a:rPr lang="en" sz="1800">
                <a:latin typeface="Georgia"/>
                <a:ea typeface="Georgia"/>
                <a:cs typeface="Georgia"/>
                <a:sym typeface="Georgia"/>
              </a:rPr>
              <a:t> </a:t>
            </a:r>
            <a:r>
              <a:rPr lang="en" sz="1800">
                <a:latin typeface="Times New Roman"/>
                <a:ea typeface="Times New Roman"/>
                <a:cs typeface="Times New Roman"/>
                <a:sym typeface="Times New Roman"/>
              </a:rPr>
              <a:t>After signing up to ibm quantum, you will have to save your token for future use. The token is visible on home screen. But if not we can retrieve it from the main menu.</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sz="1800">
              <a:latin typeface="Georgia"/>
              <a:ea typeface="Georgia"/>
              <a:cs typeface="Georgia"/>
              <a:sym typeface="Georgia"/>
            </a:endParaRPr>
          </a:p>
        </p:txBody>
      </p:sp>
      <p:pic>
        <p:nvPicPr>
          <p:cNvPr id="157" name="Google Shape;157;p26"/>
          <p:cNvPicPr preferRelativeResize="0"/>
          <p:nvPr/>
        </p:nvPicPr>
        <p:blipFill>
          <a:blip r:embed="rId3">
            <a:alphaModFix/>
          </a:blip>
          <a:stretch>
            <a:fillRect/>
          </a:stretch>
        </p:blipFill>
        <p:spPr>
          <a:xfrm>
            <a:off x="1211725" y="1525725"/>
            <a:ext cx="6882200" cy="3431249"/>
          </a:xfrm>
          <a:prstGeom prst="rect">
            <a:avLst/>
          </a:prstGeom>
          <a:noFill/>
          <a:ln cap="flat" cmpd="sng" w="38100">
            <a:solidFill>
              <a:schemeClr val="dk1"/>
            </a:solidFill>
            <a:prstDash val="solid"/>
            <a:round/>
            <a:headEnd len="sm" w="sm" type="none"/>
            <a:tailEnd len="sm" w="sm" type="none"/>
          </a:ln>
        </p:spPr>
      </p:pic>
      <p:sp>
        <p:nvSpPr>
          <p:cNvPr id="158" name="Google Shape;158;p26"/>
          <p:cNvSpPr/>
          <p:nvPr/>
        </p:nvSpPr>
        <p:spPr>
          <a:xfrm>
            <a:off x="4825250" y="1810725"/>
            <a:ext cx="1392900" cy="1118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Available Compute Resources:</a:t>
            </a:r>
            <a:endParaRPr b="1">
              <a:latin typeface="Times New Roman"/>
              <a:ea typeface="Times New Roman"/>
              <a:cs typeface="Times New Roman"/>
              <a:sym typeface="Times New Roman"/>
            </a:endParaRPr>
          </a:p>
        </p:txBody>
      </p:sp>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7"/>
          <p:cNvPicPr preferRelativeResize="0"/>
          <p:nvPr/>
        </p:nvPicPr>
        <p:blipFill>
          <a:blip r:embed="rId3">
            <a:alphaModFix/>
          </a:blip>
          <a:stretch>
            <a:fillRect/>
          </a:stretch>
        </p:blipFill>
        <p:spPr>
          <a:xfrm>
            <a:off x="311701" y="1133450"/>
            <a:ext cx="8520600" cy="3454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IBM </a:t>
            </a:r>
            <a:r>
              <a:rPr b="1" lang="en">
                <a:latin typeface="Times New Roman"/>
                <a:ea typeface="Times New Roman"/>
                <a:cs typeface="Times New Roman"/>
                <a:sym typeface="Times New Roman"/>
              </a:rPr>
              <a:t>API Token</a:t>
            </a:r>
            <a:endParaRPr b="1">
              <a:latin typeface="Times New Roman"/>
              <a:ea typeface="Times New Roman"/>
              <a:cs typeface="Times New Roman"/>
              <a:sym typeface="Times New Roman"/>
            </a:endParaRPr>
          </a:p>
        </p:txBody>
      </p:sp>
      <p:sp>
        <p:nvSpPr>
          <p:cNvPr id="173" name="Google Shape;173;p28"/>
          <p:cNvSpPr txBox="1"/>
          <p:nvPr>
            <p:ph idx="1" type="body"/>
          </p:nvPr>
        </p:nvSpPr>
        <p:spPr>
          <a:xfrm>
            <a:off x="311700" y="928100"/>
            <a:ext cx="8520600" cy="364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The IBM Quantum Token is required to manage access to IBM </a:t>
            </a:r>
            <a:r>
              <a:rPr lang="en" sz="1400">
                <a:solidFill>
                  <a:srgbClr val="000000"/>
                </a:solidFill>
                <a:latin typeface="Times New Roman"/>
                <a:ea typeface="Times New Roman"/>
                <a:cs typeface="Times New Roman"/>
                <a:sym typeface="Times New Roman"/>
              </a:rPr>
              <a:t>Quantum</a:t>
            </a:r>
            <a:r>
              <a:rPr lang="en" sz="1400">
                <a:solidFill>
                  <a:srgbClr val="000000"/>
                </a:solidFill>
                <a:latin typeface="Times New Roman"/>
                <a:ea typeface="Times New Roman"/>
                <a:cs typeface="Times New Roman"/>
                <a:sym typeface="Times New Roman"/>
              </a:rPr>
              <a:t> cloud-based quantum computing resources in a fair and efficient manner, while ensuring that the system can respond to fluctuations in demand. </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74" name="Google Shape;174;p28"/>
          <p:cNvPicPr preferRelativeResize="0"/>
          <p:nvPr/>
        </p:nvPicPr>
        <p:blipFill>
          <a:blip r:embed="rId3">
            <a:alphaModFix/>
          </a:blip>
          <a:stretch>
            <a:fillRect/>
          </a:stretch>
        </p:blipFill>
        <p:spPr>
          <a:xfrm>
            <a:off x="1934062" y="1642100"/>
            <a:ext cx="5275874" cy="3333175"/>
          </a:xfrm>
          <a:prstGeom prst="rect">
            <a:avLst/>
          </a:prstGeom>
          <a:noFill/>
          <a:ln cap="flat" cmpd="sng" w="9525">
            <a:solidFill>
              <a:schemeClr val="dk1"/>
            </a:solidFill>
            <a:prstDash val="solid"/>
            <a:round/>
            <a:headEnd len="sm" w="sm" type="none"/>
            <a:tailEnd len="sm" w="sm" type="none"/>
          </a:ln>
        </p:spPr>
      </p:pic>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500">
                <a:solidFill>
                  <a:srgbClr val="000000"/>
                </a:solidFill>
                <a:latin typeface="Times New Roman"/>
                <a:ea typeface="Times New Roman"/>
                <a:cs typeface="Times New Roman"/>
                <a:sym typeface="Times New Roman"/>
              </a:rPr>
              <a:t>Quantum Noise</a:t>
            </a:r>
            <a:endParaRPr b="1" sz="2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 sz="25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IBM Quantum Experience</a:t>
            </a:r>
            <a:r>
              <a:rPr lang="en" sz="25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Local Computer</a:t>
            </a:r>
            <a:endParaRPr sz="2000">
              <a:solidFill>
                <a:srgbClr val="000000"/>
              </a:solidFill>
              <a:latin typeface="Times New Roman"/>
              <a:ea typeface="Times New Roman"/>
              <a:cs typeface="Times New Roman"/>
              <a:sym typeface="Times New Roman"/>
            </a:endParaRPr>
          </a:p>
        </p:txBody>
      </p:sp>
      <p:grpSp>
        <p:nvGrpSpPr>
          <p:cNvPr id="181" name="Google Shape;181;p29"/>
          <p:cNvGrpSpPr/>
          <p:nvPr/>
        </p:nvGrpSpPr>
        <p:grpSpPr>
          <a:xfrm>
            <a:off x="465875" y="1609125"/>
            <a:ext cx="8524351" cy="3259475"/>
            <a:chOff x="465650" y="1464750"/>
            <a:chExt cx="8524351" cy="3259475"/>
          </a:xfrm>
        </p:grpSpPr>
        <p:pic>
          <p:nvPicPr>
            <p:cNvPr id="182" name="Google Shape;182;p29"/>
            <p:cNvPicPr preferRelativeResize="0"/>
            <p:nvPr/>
          </p:nvPicPr>
          <p:blipFill rotWithShape="1">
            <a:blip r:embed="rId3">
              <a:alphaModFix/>
            </a:blip>
            <a:srcRect b="0" l="2200" r="0" t="16226"/>
            <a:stretch/>
          </p:blipFill>
          <p:spPr>
            <a:xfrm>
              <a:off x="4673475" y="1490637"/>
              <a:ext cx="4316526" cy="3207699"/>
            </a:xfrm>
            <a:prstGeom prst="rect">
              <a:avLst/>
            </a:prstGeom>
            <a:noFill/>
            <a:ln cap="flat" cmpd="sng" w="9525">
              <a:solidFill>
                <a:schemeClr val="dk1"/>
              </a:solidFill>
              <a:prstDash val="solid"/>
              <a:round/>
              <a:headEnd len="sm" w="sm" type="none"/>
              <a:tailEnd len="sm" w="sm" type="none"/>
            </a:ln>
          </p:spPr>
        </p:pic>
        <p:pic>
          <p:nvPicPr>
            <p:cNvPr id="183" name="Google Shape;183;p29"/>
            <p:cNvPicPr preferRelativeResize="0"/>
            <p:nvPr/>
          </p:nvPicPr>
          <p:blipFill rotWithShape="1">
            <a:blip r:embed="rId4">
              <a:alphaModFix/>
            </a:blip>
            <a:srcRect b="0" l="3614" r="0" t="11229"/>
            <a:stretch/>
          </p:blipFill>
          <p:spPr>
            <a:xfrm>
              <a:off x="465650" y="1464750"/>
              <a:ext cx="4106350" cy="3259475"/>
            </a:xfrm>
            <a:prstGeom prst="rect">
              <a:avLst/>
            </a:prstGeom>
            <a:noFill/>
            <a:ln cap="flat" cmpd="sng" w="9525">
              <a:solidFill>
                <a:schemeClr val="dk1"/>
              </a:solidFill>
              <a:prstDash val="solid"/>
              <a:round/>
              <a:headEnd len="sm" w="sm" type="none"/>
              <a:tailEnd len="sm" w="sm" type="none"/>
            </a:ln>
          </p:spPr>
        </p:pic>
      </p:grpSp>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Qiskit </a:t>
            </a:r>
            <a:r>
              <a:rPr b="1" lang="en">
                <a:latin typeface="Times New Roman"/>
                <a:ea typeface="Times New Roman"/>
                <a:cs typeface="Times New Roman"/>
                <a:sym typeface="Times New Roman"/>
              </a:rPr>
              <a:t>Transpiler</a:t>
            </a:r>
            <a:endParaRPr b="1">
              <a:latin typeface="Times New Roman"/>
              <a:ea typeface="Times New Roman"/>
              <a:cs typeface="Times New Roman"/>
              <a:sym typeface="Times New Roman"/>
            </a:endParaRPr>
          </a:p>
        </p:txBody>
      </p:sp>
      <p:pic>
        <p:nvPicPr>
          <p:cNvPr id="190" name="Google Shape;190;p30"/>
          <p:cNvPicPr preferRelativeResize="0"/>
          <p:nvPr/>
        </p:nvPicPr>
        <p:blipFill>
          <a:blip r:embed="rId3">
            <a:alphaModFix/>
          </a:blip>
          <a:stretch>
            <a:fillRect/>
          </a:stretch>
        </p:blipFill>
        <p:spPr>
          <a:xfrm>
            <a:off x="234250" y="1518600"/>
            <a:ext cx="6278949" cy="2796224"/>
          </a:xfrm>
          <a:prstGeom prst="rect">
            <a:avLst/>
          </a:prstGeom>
          <a:noFill/>
          <a:ln>
            <a:noFill/>
          </a:ln>
        </p:spPr>
      </p:pic>
      <p:sp>
        <p:nvSpPr>
          <p:cNvPr id="191" name="Google Shape;191;p30"/>
          <p:cNvSpPr txBox="1"/>
          <p:nvPr/>
        </p:nvSpPr>
        <p:spPr>
          <a:xfrm>
            <a:off x="6684400" y="1990025"/>
            <a:ext cx="22830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Transform circuit for </a:t>
            </a:r>
            <a:r>
              <a:rPr lang="en" sz="1200"/>
              <a:t>compatibility</a:t>
            </a:r>
            <a:r>
              <a:rPr lang="en" sz="1200"/>
              <a:t> with target device.</a:t>
            </a:r>
            <a:endParaRPr sz="1200"/>
          </a:p>
          <a:p>
            <a:pPr indent="-304800" lvl="0" marL="457200" rtl="0" algn="l">
              <a:spcBef>
                <a:spcPts val="0"/>
              </a:spcBef>
              <a:spcAft>
                <a:spcPts val="0"/>
              </a:spcAft>
              <a:buSzPts val="1200"/>
              <a:buChar char="●"/>
            </a:pPr>
            <a:r>
              <a:rPr lang="en" sz="1200"/>
              <a:t>Optimize to reduce the effects of noise due to transformation.</a:t>
            </a:r>
            <a:endParaRPr sz="1200"/>
          </a:p>
          <a:p>
            <a:pPr indent="-304800" lvl="0" marL="457200" rtl="0" algn="l">
              <a:spcBef>
                <a:spcPts val="0"/>
              </a:spcBef>
              <a:spcAft>
                <a:spcPts val="0"/>
              </a:spcAft>
              <a:buSzPts val="1200"/>
              <a:buChar char="●"/>
            </a:pPr>
            <a:r>
              <a:rPr lang="en" sz="1200"/>
              <a:t>Qiskit has a in-built function for transpiling!</a:t>
            </a:r>
            <a:endParaRPr sz="1200">
              <a:highlight>
                <a:schemeClr val="dk1"/>
              </a:highlight>
            </a:endParaRPr>
          </a:p>
        </p:txBody>
      </p:sp>
      <p:sp>
        <p:nvSpPr>
          <p:cNvPr id="192" name="Google Shape;192;p30"/>
          <p:cNvSpPr txBox="1"/>
          <p:nvPr/>
        </p:nvSpPr>
        <p:spPr>
          <a:xfrm>
            <a:off x="234250" y="4314825"/>
            <a:ext cx="426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t>Source: https://qiskit.org/documentation/</a:t>
            </a:r>
            <a:endParaRPr i="1" sz="1100"/>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311700" y="302150"/>
            <a:ext cx="8520600" cy="44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a:solidFill>
                  <a:schemeClr val="dk1"/>
                </a:solidFill>
                <a:latin typeface="Times New Roman"/>
                <a:ea typeface="Times New Roman"/>
                <a:cs typeface="Times New Roman"/>
                <a:sym typeface="Times New Roman"/>
              </a:rPr>
              <a:t>3. Using IBM Quantum Composer GUI</a:t>
            </a:r>
            <a:endParaRPr b="1" sz="2500">
              <a:solidFill>
                <a:schemeClr val="dk1"/>
              </a:solidFill>
              <a:latin typeface="Times New Roman"/>
              <a:ea typeface="Times New Roman"/>
              <a:cs typeface="Times New Roman"/>
              <a:sym typeface="Times New Roman"/>
            </a:endParaRPr>
          </a:p>
        </p:txBody>
      </p:sp>
      <p:pic>
        <p:nvPicPr>
          <p:cNvPr id="199" name="Google Shape;199;p31"/>
          <p:cNvPicPr preferRelativeResize="0"/>
          <p:nvPr/>
        </p:nvPicPr>
        <p:blipFill>
          <a:blip r:embed="rId3">
            <a:alphaModFix/>
          </a:blip>
          <a:stretch>
            <a:fillRect/>
          </a:stretch>
        </p:blipFill>
        <p:spPr>
          <a:xfrm>
            <a:off x="1002100" y="986550"/>
            <a:ext cx="6624952" cy="3687851"/>
          </a:xfrm>
          <a:prstGeom prst="rect">
            <a:avLst/>
          </a:prstGeom>
          <a:noFill/>
          <a:ln cap="flat" cmpd="sng" w="9525">
            <a:solidFill>
              <a:schemeClr val="dk1"/>
            </a:solidFill>
            <a:prstDash val="solid"/>
            <a:round/>
            <a:headEnd len="sm" w="sm" type="none"/>
            <a:tailEnd len="sm" w="sm" type="none"/>
          </a:ln>
        </p:spPr>
      </p:pic>
      <p:sp>
        <p:nvSpPr>
          <p:cNvPr id="200" name="Google Shape;200;p31"/>
          <p:cNvSpPr txBox="1"/>
          <p:nvPr/>
        </p:nvSpPr>
        <p:spPr>
          <a:xfrm>
            <a:off x="933350" y="4583300"/>
            <a:ext cx="426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t>Source: </a:t>
            </a:r>
            <a:r>
              <a:rPr i="1" lang="en" sz="1100">
                <a:solidFill>
                  <a:schemeClr val="dk1"/>
                </a:solidFill>
                <a:uFill>
                  <a:noFill/>
                </a:uFill>
                <a:hlinkClick r:id="rId4">
                  <a:extLst>
                    <a:ext uri="{A12FA001-AC4F-418D-AE19-62706E023703}">
                      <ahyp:hlinkClr val="tx"/>
                    </a:ext>
                  </a:extLst>
                </a:hlinkClick>
              </a:rPr>
              <a:t>https://quantum-computing.ibm.com/</a:t>
            </a:r>
            <a:endParaRPr i="1" sz="1100">
              <a:solidFill>
                <a:schemeClr val="dk1"/>
              </a:solidFill>
            </a:endParaRPr>
          </a:p>
          <a:p>
            <a:pPr indent="0" lvl="0" marL="0" rtl="0" algn="l">
              <a:spcBef>
                <a:spcPts val="0"/>
              </a:spcBef>
              <a:spcAft>
                <a:spcPts val="0"/>
              </a:spcAft>
              <a:buNone/>
            </a:pPr>
            <a:r>
              <a:t/>
            </a:r>
            <a:endParaRPr i="1" sz="1100"/>
          </a:p>
        </p:txBody>
      </p:sp>
      <p:sp>
        <p:nvSpPr>
          <p:cNvPr id="201" name="Google Shape;20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6798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Quantum information software dev kit (SDK) by IBM Research in 2017.</a:t>
            </a:r>
            <a:endParaRPr>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Python library for simulating quantum computing at the level of </a:t>
            </a:r>
            <a:r>
              <a:rPr lang="en">
                <a:solidFill>
                  <a:schemeClr val="dk1"/>
                </a:solidFill>
                <a:latin typeface="Times New Roman"/>
                <a:ea typeface="Times New Roman"/>
                <a:cs typeface="Times New Roman"/>
                <a:sym typeface="Times New Roman"/>
              </a:rPr>
              <a:t>circuits, pulses, and algorithms locally.</a:t>
            </a:r>
            <a:endParaRPr>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“IBM Quantum Experience” - Also provides cloud quantum computing facility to operate algorithms at IBM quantum computers.</a:t>
            </a:r>
            <a:endParaRPr>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Primary version uses Python. </a:t>
            </a:r>
            <a:endParaRPr>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a:t>
            </a:r>
            <a:r>
              <a:rPr lang="en">
                <a:solidFill>
                  <a:schemeClr val="dk1"/>
                </a:solidFill>
                <a:latin typeface="Times New Roman"/>
                <a:ea typeface="Times New Roman"/>
                <a:cs typeface="Times New Roman"/>
                <a:sym typeface="Times New Roman"/>
              </a:rPr>
              <a:t>minimal version, Micro-Qiskit supports other platforms, however only has basic features.</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600">
                <a:solidFill>
                  <a:schemeClr val="dk1"/>
                </a:solidFill>
              </a:rPr>
              <a:t>  </a:t>
            </a:r>
            <a:endParaRPr sz="1600">
              <a:solidFill>
                <a:schemeClr val="dk1"/>
              </a:solidFill>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Single Qubit Gates</a:t>
            </a:r>
            <a:endParaRPr b="1">
              <a:latin typeface="Times New Roman"/>
              <a:ea typeface="Times New Roman"/>
              <a:cs typeface="Times New Roman"/>
              <a:sym typeface="Times New Roman"/>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Pauli Gates - X,Y,Z</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Hadamard Gates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Phase Gates (P-gate) </a:t>
            </a:r>
            <a:endParaRPr sz="22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Identity</a:t>
            </a:r>
            <a:r>
              <a:rPr lang="en" sz="2100">
                <a:solidFill>
                  <a:schemeClr val="dk1"/>
                </a:solidFill>
                <a:latin typeface="Times New Roman"/>
                <a:ea typeface="Times New Roman"/>
                <a:cs typeface="Times New Roman"/>
                <a:sym typeface="Times New Roman"/>
              </a:rPr>
              <a:t> (I) Gate, S-Gate, T-gate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General U-gate</a:t>
            </a:r>
            <a:endParaRPr sz="2100">
              <a:solidFill>
                <a:schemeClr val="dk1"/>
              </a:solidFill>
              <a:latin typeface="Times New Roman"/>
              <a:ea typeface="Times New Roman"/>
              <a:cs typeface="Times New Roman"/>
              <a:sym typeface="Times New Roman"/>
            </a:endParaRPr>
          </a:p>
        </p:txBody>
      </p:sp>
      <p:sp>
        <p:nvSpPr>
          <p:cNvPr id="208" name="Google Shape;20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Multi-Qubit Gates</a:t>
            </a:r>
            <a:endParaRPr b="1">
              <a:latin typeface="Times New Roman"/>
              <a:ea typeface="Times New Roman"/>
              <a:cs typeface="Times New Roman"/>
              <a:sym typeface="Times New Roman"/>
            </a:endParaRPr>
          </a:p>
        </p:txBody>
      </p:sp>
      <p:sp>
        <p:nvSpPr>
          <p:cNvPr id="214" name="Google Shape;214;p33"/>
          <p:cNvSpPr txBox="1"/>
          <p:nvPr>
            <p:ph idx="1" type="body"/>
          </p:nvPr>
        </p:nvSpPr>
        <p:spPr>
          <a:xfrm>
            <a:off x="186225" y="1158600"/>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c-NOT Gate, </a:t>
            </a:r>
            <a:r>
              <a:rPr lang="en" sz="2100">
                <a:solidFill>
                  <a:schemeClr val="dk1"/>
                </a:solidFill>
                <a:latin typeface="Times New Roman"/>
                <a:ea typeface="Times New Roman"/>
                <a:cs typeface="Times New Roman"/>
                <a:sym typeface="Times New Roman"/>
              </a:rPr>
              <a:t>Toffoli</a:t>
            </a:r>
            <a:r>
              <a:rPr lang="en" sz="2100">
                <a:solidFill>
                  <a:schemeClr val="dk1"/>
                </a:solidFill>
                <a:latin typeface="Times New Roman"/>
                <a:ea typeface="Times New Roman"/>
                <a:cs typeface="Times New Roman"/>
                <a:sym typeface="Times New Roman"/>
              </a:rPr>
              <a:t> gate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Controlled version of other gates</a:t>
            </a:r>
            <a:endParaRPr sz="2100">
              <a:solidFill>
                <a:schemeClr val="dk1"/>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cZ Gate, cH gate, cX gate and so on.</a:t>
            </a:r>
            <a:endParaRPr sz="17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 Circuits can be used a gate </a:t>
            </a:r>
            <a:r>
              <a:rPr lang="en" sz="2100">
                <a:solidFill>
                  <a:schemeClr val="dk1"/>
                </a:solidFill>
                <a:latin typeface="Times New Roman"/>
                <a:ea typeface="Times New Roman"/>
                <a:cs typeface="Times New Roman"/>
                <a:sym typeface="Times New Roman"/>
              </a:rPr>
              <a:t>itself.</a:t>
            </a:r>
            <a:endParaRPr sz="2100">
              <a:solidFill>
                <a:schemeClr val="dk1"/>
              </a:solidFill>
              <a:latin typeface="Times New Roman"/>
              <a:ea typeface="Times New Roman"/>
              <a:cs typeface="Times New Roman"/>
              <a:sym typeface="Times New Roman"/>
            </a:endParaRPr>
          </a:p>
        </p:txBody>
      </p:sp>
      <p:sp>
        <p:nvSpPr>
          <p:cNvPr id="215" name="Google Shape;21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Syntax</a:t>
            </a:r>
            <a:endParaRPr b="1">
              <a:latin typeface="Times New Roman"/>
              <a:ea typeface="Times New Roman"/>
              <a:cs typeface="Times New Roman"/>
              <a:sym typeface="Times New Roman"/>
            </a:endParaRPr>
          </a:p>
        </p:txBody>
      </p:sp>
      <p:sp>
        <p:nvSpPr>
          <p:cNvPr id="221" name="Google Shape;221;p34"/>
          <p:cNvSpPr txBox="1"/>
          <p:nvPr>
            <p:ph idx="1" type="body"/>
          </p:nvPr>
        </p:nvSpPr>
        <p:spPr>
          <a:xfrm>
            <a:off x="367975" y="1114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Declaring Quantum and classical registers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Creating a circuit</a:t>
            </a:r>
            <a:endParaRPr>
              <a:solidFill>
                <a:schemeClr val="dk1"/>
              </a:solidFill>
              <a:latin typeface="Times New Roman"/>
              <a:ea typeface="Times New Roman"/>
              <a:cs typeface="Times New Roman"/>
              <a:sym typeface="Times New Roman"/>
            </a:endParaRPr>
          </a:p>
        </p:txBody>
      </p:sp>
      <p:pic>
        <p:nvPicPr>
          <p:cNvPr id="222" name="Google Shape;222;p34"/>
          <p:cNvPicPr preferRelativeResize="0"/>
          <p:nvPr/>
        </p:nvPicPr>
        <p:blipFill rotWithShape="1">
          <a:blip r:embed="rId3">
            <a:alphaModFix/>
          </a:blip>
          <a:srcRect b="0" l="19717" r="0" t="0"/>
          <a:stretch/>
        </p:blipFill>
        <p:spPr>
          <a:xfrm>
            <a:off x="7047499" y="3086750"/>
            <a:ext cx="1667675" cy="1603700"/>
          </a:xfrm>
          <a:prstGeom prst="rect">
            <a:avLst/>
          </a:prstGeom>
          <a:noFill/>
          <a:ln cap="flat" cmpd="sng" w="9525">
            <a:solidFill>
              <a:schemeClr val="dk1"/>
            </a:solidFill>
            <a:prstDash val="solid"/>
            <a:round/>
            <a:headEnd len="sm" w="sm" type="none"/>
            <a:tailEnd len="sm" w="sm" type="none"/>
          </a:ln>
        </p:spPr>
      </p:pic>
      <p:pic>
        <p:nvPicPr>
          <p:cNvPr id="223" name="Google Shape;223;p34"/>
          <p:cNvPicPr preferRelativeResize="0"/>
          <p:nvPr/>
        </p:nvPicPr>
        <p:blipFill rotWithShape="1">
          <a:blip r:embed="rId4">
            <a:alphaModFix/>
          </a:blip>
          <a:srcRect b="8122" l="8113" r="0" t="0"/>
          <a:stretch/>
        </p:blipFill>
        <p:spPr>
          <a:xfrm>
            <a:off x="871925" y="4013838"/>
            <a:ext cx="5850199" cy="676625"/>
          </a:xfrm>
          <a:prstGeom prst="rect">
            <a:avLst/>
          </a:prstGeom>
          <a:noFill/>
          <a:ln cap="flat" cmpd="sng" w="9525">
            <a:solidFill>
              <a:schemeClr val="dk1"/>
            </a:solidFill>
            <a:prstDash val="solid"/>
            <a:round/>
            <a:headEnd len="sm" w="sm" type="none"/>
            <a:tailEnd len="sm" w="sm" type="none"/>
          </a:ln>
        </p:spPr>
      </p:pic>
      <p:sp>
        <p:nvSpPr>
          <p:cNvPr id="224" name="Google Shape;224;p34"/>
          <p:cNvSpPr txBox="1"/>
          <p:nvPr/>
        </p:nvSpPr>
        <p:spPr>
          <a:xfrm>
            <a:off x="1095875" y="3017525"/>
            <a:ext cx="531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highlight>
                  <a:srgbClr val="D9D9D9"/>
                </a:highlight>
              </a:rPr>
              <a:t>Class QuantumCircuit(*regs)</a:t>
            </a:r>
            <a:endParaRPr i="1" sz="1200">
              <a:highlight>
                <a:srgbClr val="D9D9D9"/>
              </a:highlight>
            </a:endParaRPr>
          </a:p>
          <a:p>
            <a:pPr indent="0" lvl="0" marL="0" rtl="0" algn="l">
              <a:spcBef>
                <a:spcPts val="0"/>
              </a:spcBef>
              <a:spcAft>
                <a:spcPts val="0"/>
              </a:spcAft>
              <a:buNone/>
            </a:pPr>
            <a:r>
              <a:t/>
            </a:r>
            <a:endParaRPr sz="1200"/>
          </a:p>
          <a:p>
            <a:pPr indent="0" lvl="0" marL="0" rtl="0" algn="l">
              <a:spcBef>
                <a:spcPts val="0"/>
              </a:spcBef>
              <a:spcAft>
                <a:spcPts val="0"/>
              </a:spcAft>
              <a:buNone/>
            </a:pPr>
            <a:r>
              <a:rPr i="1" lang="en" sz="1000"/>
              <a:t>w</a:t>
            </a:r>
            <a:r>
              <a:rPr i="1" lang="en" sz="1000"/>
              <a:t>here *regs is a list of registers or list of int </a:t>
            </a:r>
            <a:r>
              <a:rPr i="1" lang="en" sz="1000"/>
              <a:t>representing</a:t>
            </a:r>
            <a:r>
              <a:rPr i="1" lang="en" sz="1000"/>
              <a:t> number of qubits and classical bits to include in the register</a:t>
            </a:r>
            <a:endParaRPr i="1" sz="1000"/>
          </a:p>
          <a:p>
            <a:pPr indent="0" lvl="0" marL="0" rtl="0" algn="l">
              <a:spcBef>
                <a:spcPts val="0"/>
              </a:spcBef>
              <a:spcAft>
                <a:spcPts val="0"/>
              </a:spcAft>
              <a:buNone/>
            </a:pPr>
            <a:r>
              <a:t/>
            </a:r>
            <a:endParaRPr sz="1200"/>
          </a:p>
        </p:txBody>
      </p:sp>
      <p:sp>
        <p:nvSpPr>
          <p:cNvPr id="225" name="Google Shape;225;p34"/>
          <p:cNvSpPr txBox="1"/>
          <p:nvPr/>
        </p:nvSpPr>
        <p:spPr>
          <a:xfrm>
            <a:off x="4660350" y="1667575"/>
            <a:ext cx="362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 sz="1200">
                <a:solidFill>
                  <a:schemeClr val="dk1"/>
                </a:solidFill>
                <a:highlight>
                  <a:srgbClr val="D9D9D9"/>
                </a:highlight>
              </a:rPr>
              <a:t>Class QuantumRegister(size,name)</a:t>
            </a:r>
            <a:endParaRPr/>
          </a:p>
        </p:txBody>
      </p:sp>
      <p:sp>
        <p:nvSpPr>
          <p:cNvPr id="226" name="Google Shape;226;p34"/>
          <p:cNvSpPr txBox="1"/>
          <p:nvPr/>
        </p:nvSpPr>
        <p:spPr>
          <a:xfrm>
            <a:off x="4660350" y="2036875"/>
            <a:ext cx="362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highlight>
                  <a:srgbClr val="D9D9D9"/>
                </a:highlight>
              </a:rPr>
              <a:t>Class ClassicalRegister(size,name)</a:t>
            </a:r>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34"/>
          <p:cNvPicPr preferRelativeResize="0"/>
          <p:nvPr/>
        </p:nvPicPr>
        <p:blipFill>
          <a:blip r:embed="rId5">
            <a:alphaModFix/>
          </a:blip>
          <a:stretch>
            <a:fillRect/>
          </a:stretch>
        </p:blipFill>
        <p:spPr>
          <a:xfrm>
            <a:off x="1157325" y="1731271"/>
            <a:ext cx="3120227"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Syntax</a:t>
            </a:r>
            <a:endParaRPr b="1">
              <a:latin typeface="Times New Roman"/>
              <a:ea typeface="Times New Roman"/>
              <a:cs typeface="Times New Roman"/>
              <a:sym typeface="Times New Roman"/>
            </a:endParaRPr>
          </a:p>
        </p:txBody>
      </p:sp>
      <p:sp>
        <p:nvSpPr>
          <p:cNvPr id="234" name="Google Shape;234;p35"/>
          <p:cNvSpPr txBox="1"/>
          <p:nvPr>
            <p:ph idx="1" type="body"/>
          </p:nvPr>
        </p:nvSpPr>
        <p:spPr>
          <a:xfrm>
            <a:off x="311700" y="11103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3. Initialize qubits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 Using </a:t>
            </a:r>
            <a:r>
              <a:rPr i="1" lang="en">
                <a:solidFill>
                  <a:schemeClr val="dk1"/>
                </a:solidFill>
                <a:latin typeface="Times New Roman"/>
                <a:ea typeface="Times New Roman"/>
                <a:cs typeface="Times New Roman"/>
                <a:sym typeface="Times New Roman"/>
              </a:rPr>
              <a:t>initialize( )</a:t>
            </a:r>
            <a:r>
              <a:rPr lang="en">
                <a:solidFill>
                  <a:schemeClr val="dk1"/>
                </a:solidFill>
                <a:latin typeface="Times New Roman"/>
                <a:ea typeface="Times New Roman"/>
                <a:cs typeface="Times New Roman"/>
                <a:sym typeface="Times New Roman"/>
              </a:rPr>
              <a:t> method</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b. Using </a:t>
            </a:r>
            <a:r>
              <a:rPr i="1" lang="en">
                <a:solidFill>
                  <a:schemeClr val="dk1"/>
                </a:solidFill>
                <a:latin typeface="Times New Roman"/>
                <a:ea typeface="Times New Roman"/>
                <a:cs typeface="Times New Roman"/>
                <a:sym typeface="Times New Roman"/>
              </a:rPr>
              <a:t>reset( )</a:t>
            </a:r>
            <a:r>
              <a:rPr lang="en">
                <a:solidFill>
                  <a:schemeClr val="dk1"/>
                </a:solidFill>
                <a:latin typeface="Times New Roman"/>
                <a:ea typeface="Times New Roman"/>
                <a:cs typeface="Times New Roman"/>
                <a:sym typeface="Times New Roman"/>
              </a:rPr>
              <a:t> method</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235" name="Google Shape;235;p35"/>
          <p:cNvPicPr preferRelativeResize="0"/>
          <p:nvPr/>
        </p:nvPicPr>
        <p:blipFill rotWithShape="1">
          <a:blip r:embed="rId3">
            <a:alphaModFix/>
          </a:blip>
          <a:srcRect b="35428" l="13956" r="0" t="8602"/>
          <a:stretch/>
        </p:blipFill>
        <p:spPr>
          <a:xfrm>
            <a:off x="822350" y="2101564"/>
            <a:ext cx="5369875" cy="668650"/>
          </a:xfrm>
          <a:prstGeom prst="rect">
            <a:avLst/>
          </a:prstGeom>
          <a:noFill/>
          <a:ln cap="flat" cmpd="sng" w="9525">
            <a:solidFill>
              <a:schemeClr val="dk1"/>
            </a:solidFill>
            <a:prstDash val="solid"/>
            <a:round/>
            <a:headEnd len="sm" w="sm" type="none"/>
            <a:tailEnd len="sm" w="sm" type="none"/>
          </a:ln>
        </p:spPr>
      </p:pic>
      <p:pic>
        <p:nvPicPr>
          <p:cNvPr id="236" name="Google Shape;236;p35"/>
          <p:cNvPicPr preferRelativeResize="0"/>
          <p:nvPr/>
        </p:nvPicPr>
        <p:blipFill rotWithShape="1">
          <a:blip r:embed="rId4">
            <a:alphaModFix/>
          </a:blip>
          <a:srcRect b="0" l="13718" r="0" t="0"/>
          <a:stretch/>
        </p:blipFill>
        <p:spPr>
          <a:xfrm>
            <a:off x="859700" y="3688100"/>
            <a:ext cx="4785600" cy="603275"/>
          </a:xfrm>
          <a:prstGeom prst="rect">
            <a:avLst/>
          </a:prstGeom>
          <a:noFill/>
          <a:ln cap="flat" cmpd="sng" w="9525">
            <a:solidFill>
              <a:schemeClr val="dk1"/>
            </a:solidFill>
            <a:prstDash val="solid"/>
            <a:round/>
            <a:headEnd len="sm" w="sm" type="none"/>
            <a:tailEnd len="sm" w="sm" type="none"/>
          </a:ln>
        </p:spPr>
      </p:pic>
      <p:pic>
        <p:nvPicPr>
          <p:cNvPr id="237" name="Google Shape;237;p35"/>
          <p:cNvPicPr preferRelativeResize="0"/>
          <p:nvPr/>
        </p:nvPicPr>
        <p:blipFill rotWithShape="1">
          <a:blip r:embed="rId5">
            <a:alphaModFix/>
          </a:blip>
          <a:srcRect b="10570" l="23442" r="0" t="12388"/>
          <a:stretch/>
        </p:blipFill>
        <p:spPr>
          <a:xfrm>
            <a:off x="7107800" y="1017713"/>
            <a:ext cx="1283400" cy="1746550"/>
          </a:xfrm>
          <a:prstGeom prst="rect">
            <a:avLst/>
          </a:prstGeom>
          <a:noFill/>
          <a:ln cap="flat" cmpd="sng" w="9525">
            <a:solidFill>
              <a:schemeClr val="dk1"/>
            </a:solidFill>
            <a:prstDash val="solid"/>
            <a:round/>
            <a:headEnd len="sm" w="sm" type="none"/>
            <a:tailEnd len="sm" w="sm" type="none"/>
          </a:ln>
        </p:spPr>
      </p:pic>
      <p:pic>
        <p:nvPicPr>
          <p:cNvPr id="238" name="Google Shape;238;p35"/>
          <p:cNvPicPr preferRelativeResize="0"/>
          <p:nvPr/>
        </p:nvPicPr>
        <p:blipFill rotWithShape="1">
          <a:blip r:embed="rId6">
            <a:alphaModFix/>
          </a:blip>
          <a:srcRect b="12127" l="26286" r="0" t="12594"/>
          <a:stretch/>
        </p:blipFill>
        <p:spPr>
          <a:xfrm>
            <a:off x="7204650" y="3136500"/>
            <a:ext cx="1235700" cy="1706475"/>
          </a:xfrm>
          <a:prstGeom prst="rect">
            <a:avLst/>
          </a:prstGeom>
          <a:noFill/>
          <a:ln cap="flat" cmpd="sng" w="9525">
            <a:solidFill>
              <a:schemeClr val="dk1"/>
            </a:solidFill>
            <a:prstDash val="solid"/>
            <a:round/>
            <a:headEnd len="sm" w="sm" type="none"/>
            <a:tailEnd len="sm" w="sm" type="none"/>
          </a:ln>
        </p:spPr>
      </p:pic>
      <p:sp>
        <p:nvSpPr>
          <p:cNvPr id="239" name="Google Shape;239;p35"/>
          <p:cNvSpPr txBox="1"/>
          <p:nvPr/>
        </p:nvSpPr>
        <p:spPr>
          <a:xfrm>
            <a:off x="7107800" y="2715075"/>
            <a:ext cx="175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Using initialize</a:t>
            </a:r>
            <a:endParaRPr sz="1100"/>
          </a:p>
        </p:txBody>
      </p:sp>
      <p:sp>
        <p:nvSpPr>
          <p:cNvPr id="240" name="Google Shape;240;p35"/>
          <p:cNvSpPr txBox="1"/>
          <p:nvPr/>
        </p:nvSpPr>
        <p:spPr>
          <a:xfrm>
            <a:off x="7150800" y="47895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Using reset</a:t>
            </a:r>
            <a:endParaRPr/>
          </a:p>
        </p:txBody>
      </p:sp>
      <p:sp>
        <p:nvSpPr>
          <p:cNvPr id="241" name="Google Shape;241;p35"/>
          <p:cNvSpPr txBox="1"/>
          <p:nvPr/>
        </p:nvSpPr>
        <p:spPr>
          <a:xfrm>
            <a:off x="908850" y="4502175"/>
            <a:ext cx="3447300" cy="38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Note</a:t>
            </a:r>
            <a:r>
              <a:rPr lang="en" sz="1300"/>
              <a:t>: By default each qubit is assigned |0&gt;</a:t>
            </a:r>
            <a:endParaRPr sz="1300"/>
          </a:p>
        </p:txBody>
      </p:sp>
      <p:sp>
        <p:nvSpPr>
          <p:cNvPr id="242" name="Google Shape;24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Syntax</a:t>
            </a:r>
            <a:endParaRPr b="1">
              <a:latin typeface="Times New Roman"/>
              <a:ea typeface="Times New Roman"/>
              <a:cs typeface="Times New Roman"/>
              <a:sym typeface="Times New Roman"/>
            </a:endParaRPr>
          </a:p>
        </p:txBody>
      </p:sp>
      <p:sp>
        <p:nvSpPr>
          <p:cNvPr id="248" name="Google Shape;248;p36"/>
          <p:cNvSpPr txBox="1"/>
          <p:nvPr>
            <p:ph idx="1" type="body"/>
          </p:nvPr>
        </p:nvSpPr>
        <p:spPr>
          <a:xfrm>
            <a:off x="311700" y="11103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3. Initialize qubits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 Using </a:t>
            </a:r>
            <a:r>
              <a:rPr i="1" lang="en">
                <a:solidFill>
                  <a:schemeClr val="dk1"/>
                </a:solidFill>
                <a:latin typeface="Times New Roman"/>
                <a:ea typeface="Times New Roman"/>
                <a:cs typeface="Times New Roman"/>
                <a:sym typeface="Times New Roman"/>
              </a:rPr>
              <a:t>initialize( )</a:t>
            </a:r>
            <a:r>
              <a:rPr lang="en">
                <a:solidFill>
                  <a:schemeClr val="dk1"/>
                </a:solidFill>
                <a:latin typeface="Times New Roman"/>
                <a:ea typeface="Times New Roman"/>
                <a:cs typeface="Times New Roman"/>
                <a:sym typeface="Times New Roman"/>
              </a:rPr>
              <a:t> method</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b. Using </a:t>
            </a:r>
            <a:r>
              <a:rPr i="1" lang="en">
                <a:solidFill>
                  <a:schemeClr val="dk1"/>
                </a:solidFill>
                <a:latin typeface="Times New Roman"/>
                <a:ea typeface="Times New Roman"/>
                <a:cs typeface="Times New Roman"/>
                <a:sym typeface="Times New Roman"/>
              </a:rPr>
              <a:t>reset( )</a:t>
            </a:r>
            <a:r>
              <a:rPr lang="en">
                <a:solidFill>
                  <a:schemeClr val="dk1"/>
                </a:solidFill>
                <a:latin typeface="Times New Roman"/>
                <a:ea typeface="Times New Roman"/>
                <a:cs typeface="Times New Roman"/>
                <a:sym typeface="Times New Roman"/>
              </a:rPr>
              <a:t> method</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249" name="Google Shape;249;p36"/>
          <p:cNvPicPr preferRelativeResize="0"/>
          <p:nvPr/>
        </p:nvPicPr>
        <p:blipFill rotWithShape="1">
          <a:blip r:embed="rId3">
            <a:alphaModFix/>
          </a:blip>
          <a:srcRect b="35428" l="13956" r="0" t="8602"/>
          <a:stretch/>
        </p:blipFill>
        <p:spPr>
          <a:xfrm>
            <a:off x="822350" y="2101564"/>
            <a:ext cx="5369875" cy="668650"/>
          </a:xfrm>
          <a:prstGeom prst="rect">
            <a:avLst/>
          </a:prstGeom>
          <a:noFill/>
          <a:ln cap="flat" cmpd="sng" w="9525">
            <a:solidFill>
              <a:schemeClr val="dk1"/>
            </a:solidFill>
            <a:prstDash val="solid"/>
            <a:round/>
            <a:headEnd len="sm" w="sm" type="none"/>
            <a:tailEnd len="sm" w="sm" type="none"/>
          </a:ln>
        </p:spPr>
      </p:pic>
      <p:pic>
        <p:nvPicPr>
          <p:cNvPr id="250" name="Google Shape;250;p36"/>
          <p:cNvPicPr preferRelativeResize="0"/>
          <p:nvPr/>
        </p:nvPicPr>
        <p:blipFill rotWithShape="1">
          <a:blip r:embed="rId4">
            <a:alphaModFix/>
          </a:blip>
          <a:srcRect b="0" l="13718" r="0" t="0"/>
          <a:stretch/>
        </p:blipFill>
        <p:spPr>
          <a:xfrm>
            <a:off x="859700" y="3688100"/>
            <a:ext cx="4785600" cy="603275"/>
          </a:xfrm>
          <a:prstGeom prst="rect">
            <a:avLst/>
          </a:prstGeom>
          <a:noFill/>
          <a:ln cap="flat" cmpd="sng" w="9525">
            <a:solidFill>
              <a:schemeClr val="dk1"/>
            </a:solidFill>
            <a:prstDash val="solid"/>
            <a:round/>
            <a:headEnd len="sm" w="sm" type="none"/>
            <a:tailEnd len="sm" w="sm" type="none"/>
          </a:ln>
        </p:spPr>
      </p:pic>
      <p:sp>
        <p:nvSpPr>
          <p:cNvPr id="251" name="Google Shape;251;p36"/>
          <p:cNvSpPr txBox="1"/>
          <p:nvPr/>
        </p:nvSpPr>
        <p:spPr>
          <a:xfrm>
            <a:off x="908850" y="4502175"/>
            <a:ext cx="3447300" cy="38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Note</a:t>
            </a:r>
            <a:r>
              <a:rPr lang="en" sz="1300"/>
              <a:t>: By default each qubit is assigned |0&gt;</a:t>
            </a:r>
            <a:endParaRPr sz="1300"/>
          </a:p>
        </p:txBody>
      </p:sp>
      <p:sp>
        <p:nvSpPr>
          <p:cNvPr id="252" name="Google Shape;252;p36"/>
          <p:cNvSpPr txBox="1"/>
          <p:nvPr/>
        </p:nvSpPr>
        <p:spPr>
          <a:xfrm>
            <a:off x="5721550" y="3620288"/>
            <a:ext cx="123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rPr>
              <a:t>Can only initialize |0&gt; state !</a:t>
            </a:r>
            <a:endParaRPr sz="1200">
              <a:solidFill>
                <a:srgbClr val="FF0000"/>
              </a:solidFill>
            </a:endParaRPr>
          </a:p>
        </p:txBody>
      </p:sp>
      <p:grpSp>
        <p:nvGrpSpPr>
          <p:cNvPr id="253" name="Google Shape;253;p36"/>
          <p:cNvGrpSpPr/>
          <p:nvPr/>
        </p:nvGrpSpPr>
        <p:grpSpPr>
          <a:xfrm>
            <a:off x="7107800" y="1017713"/>
            <a:ext cx="3043000" cy="4125787"/>
            <a:chOff x="7107800" y="1017713"/>
            <a:chExt cx="3043000" cy="4125787"/>
          </a:xfrm>
        </p:grpSpPr>
        <p:pic>
          <p:nvPicPr>
            <p:cNvPr id="254" name="Google Shape;254;p36"/>
            <p:cNvPicPr preferRelativeResize="0"/>
            <p:nvPr/>
          </p:nvPicPr>
          <p:blipFill rotWithShape="1">
            <a:blip r:embed="rId5">
              <a:alphaModFix/>
            </a:blip>
            <a:srcRect b="10570" l="23442" r="0" t="12388"/>
            <a:stretch/>
          </p:blipFill>
          <p:spPr>
            <a:xfrm>
              <a:off x="7107800" y="1017713"/>
              <a:ext cx="1283400" cy="1746550"/>
            </a:xfrm>
            <a:prstGeom prst="rect">
              <a:avLst/>
            </a:prstGeom>
            <a:noFill/>
            <a:ln cap="flat" cmpd="sng" w="9525">
              <a:solidFill>
                <a:schemeClr val="dk1"/>
              </a:solidFill>
              <a:prstDash val="solid"/>
              <a:round/>
              <a:headEnd len="sm" w="sm" type="none"/>
              <a:tailEnd len="sm" w="sm" type="none"/>
            </a:ln>
          </p:spPr>
        </p:pic>
        <p:pic>
          <p:nvPicPr>
            <p:cNvPr id="255" name="Google Shape;255;p36"/>
            <p:cNvPicPr preferRelativeResize="0"/>
            <p:nvPr/>
          </p:nvPicPr>
          <p:blipFill rotWithShape="1">
            <a:blip r:embed="rId6">
              <a:alphaModFix/>
            </a:blip>
            <a:srcRect b="12127" l="26286" r="0" t="12594"/>
            <a:stretch/>
          </p:blipFill>
          <p:spPr>
            <a:xfrm>
              <a:off x="7204650" y="3136500"/>
              <a:ext cx="1235700" cy="1706475"/>
            </a:xfrm>
            <a:prstGeom prst="rect">
              <a:avLst/>
            </a:prstGeom>
            <a:noFill/>
            <a:ln cap="flat" cmpd="sng" w="9525">
              <a:solidFill>
                <a:schemeClr val="dk1"/>
              </a:solidFill>
              <a:prstDash val="solid"/>
              <a:round/>
              <a:headEnd len="sm" w="sm" type="none"/>
              <a:tailEnd len="sm" w="sm" type="none"/>
            </a:ln>
          </p:spPr>
        </p:pic>
        <p:sp>
          <p:nvSpPr>
            <p:cNvPr id="256" name="Google Shape;256;p36"/>
            <p:cNvSpPr txBox="1"/>
            <p:nvPr/>
          </p:nvSpPr>
          <p:spPr>
            <a:xfrm>
              <a:off x="7107800" y="2715075"/>
              <a:ext cx="175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Using initialize</a:t>
              </a:r>
              <a:endParaRPr sz="1100"/>
            </a:p>
          </p:txBody>
        </p:sp>
        <p:sp>
          <p:nvSpPr>
            <p:cNvPr id="257" name="Google Shape;257;p36"/>
            <p:cNvSpPr txBox="1"/>
            <p:nvPr/>
          </p:nvSpPr>
          <p:spPr>
            <a:xfrm>
              <a:off x="7150800" y="47895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Using reset</a:t>
              </a:r>
              <a:endParaRPr/>
            </a:p>
          </p:txBody>
        </p:sp>
      </p:grpSp>
      <p:sp>
        <p:nvSpPr>
          <p:cNvPr id="258" name="Google Shape;25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Applying Gates : Single Qubit Gates</a:t>
            </a:r>
            <a:endParaRPr b="1">
              <a:latin typeface="Times New Roman"/>
              <a:ea typeface="Times New Roman"/>
              <a:cs typeface="Times New Roman"/>
              <a:sym typeface="Times New Roman"/>
            </a:endParaRPr>
          </a:p>
        </p:txBody>
      </p:sp>
      <p:sp>
        <p:nvSpPr>
          <p:cNvPr id="264" name="Google Shape;264;p37"/>
          <p:cNvSpPr txBox="1"/>
          <p:nvPr>
            <p:ph idx="1" type="body"/>
          </p:nvPr>
        </p:nvSpPr>
        <p:spPr>
          <a:xfrm>
            <a:off x="311700" y="1127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Invoked from</a:t>
            </a:r>
            <a:r>
              <a:rPr lang="en">
                <a:solidFill>
                  <a:schemeClr val="dk1"/>
                </a:solidFill>
              </a:rPr>
              <a:t> </a:t>
            </a:r>
            <a:r>
              <a:rPr i="1" lang="en">
                <a:solidFill>
                  <a:schemeClr val="dk1"/>
                </a:solidFill>
              </a:rPr>
              <a:t>QuantumCircuit</a:t>
            </a:r>
            <a:r>
              <a:rPr lang="en">
                <a:solidFill>
                  <a:schemeClr val="dk1"/>
                </a:solidFill>
              </a:rPr>
              <a:t> class.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Methods: </a:t>
            </a:r>
            <a:endParaRPr>
              <a:solidFill>
                <a:schemeClr val="dk1"/>
              </a:solidFill>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265" name="Google Shape;265;p37"/>
          <p:cNvPicPr preferRelativeResize="0"/>
          <p:nvPr/>
        </p:nvPicPr>
        <p:blipFill rotWithShape="1">
          <a:blip r:embed="rId3">
            <a:alphaModFix/>
          </a:blip>
          <a:srcRect b="0" l="10096" r="5056" t="8533"/>
          <a:stretch/>
        </p:blipFill>
        <p:spPr>
          <a:xfrm>
            <a:off x="1832650" y="3360200"/>
            <a:ext cx="3702276" cy="928350"/>
          </a:xfrm>
          <a:prstGeom prst="rect">
            <a:avLst/>
          </a:prstGeom>
          <a:noFill/>
          <a:ln>
            <a:noFill/>
          </a:ln>
        </p:spPr>
      </p:pic>
      <p:sp>
        <p:nvSpPr>
          <p:cNvPr id="266" name="Google Shape;266;p37"/>
          <p:cNvSpPr txBox="1"/>
          <p:nvPr/>
        </p:nvSpPr>
        <p:spPr>
          <a:xfrm>
            <a:off x="1852425" y="2944050"/>
            <a:ext cx="366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highlight>
                  <a:srgbClr val="D9D9D9"/>
                </a:highlight>
              </a:rPr>
              <a:t>QuantumC</a:t>
            </a:r>
            <a:r>
              <a:rPr i="1" lang="en">
                <a:highlight>
                  <a:srgbClr val="D9D9D9"/>
                </a:highlight>
              </a:rPr>
              <a:t>ircuit.&lt;gate&gt;(qubit=(int or list))</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267" name="Google Shape;267;p37"/>
          <p:cNvSpPr txBox="1"/>
          <p:nvPr/>
        </p:nvSpPr>
        <p:spPr>
          <a:xfrm>
            <a:off x="1797450" y="1913475"/>
            <a:ext cx="1991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x() - X gate</a:t>
            </a:r>
            <a:endParaRPr/>
          </a:p>
          <a:p>
            <a:pPr indent="0" lvl="0" marL="0" rtl="0" algn="l">
              <a:spcBef>
                <a:spcPts val="0"/>
              </a:spcBef>
              <a:spcAft>
                <a:spcPts val="0"/>
              </a:spcAft>
              <a:buNone/>
            </a:pPr>
            <a:r>
              <a:rPr lang="en"/>
              <a:t>h() - H Gate</a:t>
            </a:r>
            <a:endParaRPr/>
          </a:p>
          <a:p>
            <a:pPr indent="0" lvl="0" marL="0" rtl="0" algn="l">
              <a:spcBef>
                <a:spcPts val="0"/>
              </a:spcBef>
              <a:spcAft>
                <a:spcPts val="0"/>
              </a:spcAft>
              <a:buNone/>
            </a:pPr>
            <a:r>
              <a:rPr lang="en"/>
              <a:t>z() - Z Gate, etc.</a:t>
            </a:r>
            <a:endParaRPr/>
          </a:p>
        </p:txBody>
      </p:sp>
      <p:pic>
        <p:nvPicPr>
          <p:cNvPr id="268" name="Google Shape;268;p37"/>
          <p:cNvPicPr preferRelativeResize="0"/>
          <p:nvPr/>
        </p:nvPicPr>
        <p:blipFill>
          <a:blip r:embed="rId4">
            <a:alphaModFix/>
          </a:blip>
          <a:stretch>
            <a:fillRect/>
          </a:stretch>
        </p:blipFill>
        <p:spPr>
          <a:xfrm>
            <a:off x="5893963" y="2117525"/>
            <a:ext cx="2905125" cy="2266950"/>
          </a:xfrm>
          <a:prstGeom prst="rect">
            <a:avLst/>
          </a:prstGeom>
          <a:noFill/>
          <a:ln>
            <a:noFill/>
          </a:ln>
        </p:spPr>
      </p:pic>
      <p:sp>
        <p:nvSpPr>
          <p:cNvPr id="269" name="Google Shape;26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Applying Gates: Multi-Qubit Gates</a:t>
            </a:r>
            <a:endParaRPr b="1">
              <a:latin typeface="Times New Roman"/>
              <a:ea typeface="Times New Roman"/>
              <a:cs typeface="Times New Roman"/>
              <a:sym typeface="Times New Roman"/>
            </a:endParaRPr>
          </a:p>
        </p:txBody>
      </p:sp>
      <p:sp>
        <p:nvSpPr>
          <p:cNvPr id="275" name="Google Shape;27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Below is the snippet c</a:t>
            </a:r>
            <a:r>
              <a:rPr lang="en">
                <a:solidFill>
                  <a:schemeClr val="dk1"/>
                </a:solidFill>
                <a:latin typeface="Times New Roman"/>
                <a:ea typeface="Times New Roman"/>
                <a:cs typeface="Times New Roman"/>
                <a:sym typeface="Times New Roman"/>
              </a:rPr>
              <a:t>NOT</a:t>
            </a:r>
            <a:r>
              <a:rPr lang="en">
                <a:solidFill>
                  <a:schemeClr val="dk1"/>
                </a:solidFill>
                <a:latin typeface="Times New Roman"/>
                <a:ea typeface="Times New Roman"/>
                <a:cs typeface="Times New Roman"/>
                <a:sym typeface="Times New Roman"/>
              </a:rPr>
              <a:t> gate where the first </a:t>
            </a:r>
            <a:r>
              <a:rPr lang="en">
                <a:solidFill>
                  <a:schemeClr val="dk1"/>
                </a:solidFill>
                <a:latin typeface="Times New Roman"/>
                <a:ea typeface="Times New Roman"/>
                <a:cs typeface="Times New Roman"/>
                <a:sym typeface="Times New Roman"/>
              </a:rPr>
              <a:t>qubit</a:t>
            </a:r>
            <a:r>
              <a:rPr lang="en">
                <a:solidFill>
                  <a:schemeClr val="dk1"/>
                </a:solidFill>
                <a:latin typeface="Times New Roman"/>
                <a:ea typeface="Times New Roman"/>
                <a:cs typeface="Times New Roman"/>
                <a:sym typeface="Times New Roman"/>
              </a:rPr>
              <a:t> is control bit and the second is the target bit</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First parameter is the </a:t>
            </a:r>
            <a:r>
              <a:rPr b="1" lang="en" sz="1400">
                <a:solidFill>
                  <a:schemeClr val="dk1"/>
                </a:solidFill>
                <a:latin typeface="Times New Roman"/>
                <a:ea typeface="Times New Roman"/>
                <a:cs typeface="Times New Roman"/>
                <a:sym typeface="Times New Roman"/>
              </a:rPr>
              <a:t>control bit</a:t>
            </a:r>
            <a:r>
              <a:rPr lang="en" sz="1400">
                <a:solidFill>
                  <a:schemeClr val="dk1"/>
                </a:solidFill>
                <a:latin typeface="Times New Roman"/>
                <a:ea typeface="Times New Roman"/>
                <a:cs typeface="Times New Roman"/>
                <a:sym typeface="Times New Roman"/>
              </a:rPr>
              <a:t> and  the second is the </a:t>
            </a:r>
            <a:r>
              <a:rPr b="1" lang="en" sz="1400">
                <a:solidFill>
                  <a:schemeClr val="dk1"/>
                </a:solidFill>
                <a:latin typeface="Times New Roman"/>
                <a:ea typeface="Times New Roman"/>
                <a:cs typeface="Times New Roman"/>
                <a:sym typeface="Times New Roman"/>
              </a:rPr>
              <a:t>target bit.</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Important to specify which bit to set as control bit and which to set as target bit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276" name="Google Shape;276;p38"/>
          <p:cNvPicPr preferRelativeResize="0"/>
          <p:nvPr/>
        </p:nvPicPr>
        <p:blipFill rotWithShape="1">
          <a:blip r:embed="rId3">
            <a:alphaModFix/>
          </a:blip>
          <a:srcRect b="44819" l="14835" r="0" t="2980"/>
          <a:stretch/>
        </p:blipFill>
        <p:spPr>
          <a:xfrm>
            <a:off x="1096975" y="2267375"/>
            <a:ext cx="4002825" cy="424400"/>
          </a:xfrm>
          <a:prstGeom prst="rect">
            <a:avLst/>
          </a:prstGeom>
          <a:noFill/>
          <a:ln cap="flat" cmpd="sng" w="9525">
            <a:solidFill>
              <a:schemeClr val="dk1"/>
            </a:solidFill>
            <a:prstDash val="solid"/>
            <a:round/>
            <a:headEnd len="sm" w="sm" type="none"/>
            <a:tailEnd len="sm" w="sm" type="none"/>
          </a:ln>
        </p:spPr>
      </p:pic>
      <p:pic>
        <p:nvPicPr>
          <p:cNvPr id="277" name="Google Shape;277;p38"/>
          <p:cNvPicPr preferRelativeResize="0"/>
          <p:nvPr/>
        </p:nvPicPr>
        <p:blipFill rotWithShape="1">
          <a:blip r:embed="rId4">
            <a:alphaModFix/>
          </a:blip>
          <a:srcRect b="7973" l="16082" r="3017" t="13779"/>
          <a:stretch/>
        </p:blipFill>
        <p:spPr>
          <a:xfrm>
            <a:off x="6654313" y="1856888"/>
            <a:ext cx="1857125" cy="1773825"/>
          </a:xfrm>
          <a:prstGeom prst="rect">
            <a:avLst/>
          </a:prstGeom>
          <a:noFill/>
          <a:ln cap="flat" cmpd="sng" w="9525">
            <a:solidFill>
              <a:schemeClr val="dk1"/>
            </a:solidFill>
            <a:prstDash val="solid"/>
            <a:round/>
            <a:headEnd len="sm" w="sm" type="none"/>
            <a:tailEnd len="sm" w="sm" type="none"/>
          </a:ln>
        </p:spPr>
      </p:pic>
      <p:sp>
        <p:nvSpPr>
          <p:cNvPr id="278" name="Google Shape;278;p38"/>
          <p:cNvSpPr txBox="1"/>
          <p:nvPr/>
        </p:nvSpPr>
        <p:spPr>
          <a:xfrm>
            <a:off x="6786750" y="3630700"/>
            <a:ext cx="175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cNOT Gate</a:t>
            </a:r>
            <a:endParaRPr sz="1100"/>
          </a:p>
        </p:txBody>
      </p:sp>
      <p:sp>
        <p:nvSpPr>
          <p:cNvPr id="279" name="Google Shape;27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Circuit as a Gate </a:t>
            </a:r>
            <a:endParaRPr b="1">
              <a:latin typeface="Times New Roman"/>
              <a:ea typeface="Times New Roman"/>
              <a:cs typeface="Times New Roman"/>
              <a:sym typeface="Times New Roman"/>
            </a:endParaRPr>
          </a:p>
        </p:txBody>
      </p:sp>
      <p:sp>
        <p:nvSpPr>
          <p:cNvPr id="285" name="Google Shape;285;p39"/>
          <p:cNvSpPr txBox="1"/>
          <p:nvPr>
            <p:ph idx="1" type="body"/>
          </p:nvPr>
        </p:nvSpPr>
        <p:spPr>
          <a:xfrm>
            <a:off x="353925" y="11313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Quantum circuits can be used as a </a:t>
            </a:r>
            <a:r>
              <a:rPr lang="en" sz="1500">
                <a:solidFill>
                  <a:schemeClr val="dk1"/>
                </a:solidFill>
                <a:latin typeface="Times New Roman"/>
                <a:ea typeface="Times New Roman"/>
                <a:cs typeface="Times New Roman"/>
                <a:sym typeface="Times New Roman"/>
              </a:rPr>
              <a:t>building</a:t>
            </a:r>
            <a:r>
              <a:rPr lang="en" sz="1500">
                <a:solidFill>
                  <a:schemeClr val="dk1"/>
                </a:solidFill>
                <a:latin typeface="Times New Roman"/>
                <a:ea typeface="Times New Roman"/>
                <a:cs typeface="Times New Roman"/>
                <a:sym typeface="Times New Roman"/>
              </a:rPr>
              <a:t> blocks for larger </a:t>
            </a:r>
            <a:r>
              <a:rPr lang="en" sz="1500">
                <a:solidFill>
                  <a:schemeClr val="dk1"/>
                </a:solidFill>
                <a:latin typeface="Times New Roman"/>
                <a:ea typeface="Times New Roman"/>
                <a:cs typeface="Times New Roman"/>
                <a:sym typeface="Times New Roman"/>
              </a:rPr>
              <a:t>circuits.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Qiskit allows you to use a quantum circuit as a gate in another circuit.</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chemeClr val="dk1"/>
              </a:solidFill>
            </a:endParaRPr>
          </a:p>
          <a:p>
            <a:pPr indent="0" lvl="0" marL="457200" rtl="0" algn="l">
              <a:spcBef>
                <a:spcPts val="1200"/>
              </a:spcBef>
              <a:spcAft>
                <a:spcPts val="1200"/>
              </a:spcAft>
              <a:buNone/>
            </a:pPr>
            <a:r>
              <a:rPr i="1" lang="en" sz="1400">
                <a:solidFill>
                  <a:schemeClr val="dk1"/>
                </a:solidFill>
                <a:highlight>
                  <a:srgbClr val="D9D9D9"/>
                </a:highlight>
              </a:rPr>
              <a:t>QuantumCircuit.append(circuit, qargs=list)</a:t>
            </a:r>
            <a:r>
              <a:rPr i="1" lang="en" sz="1400">
                <a:solidFill>
                  <a:schemeClr val="dk1"/>
                </a:solidFill>
              </a:rPr>
              <a:t> </a:t>
            </a:r>
            <a:r>
              <a:rPr lang="en" sz="1600">
                <a:solidFill>
                  <a:schemeClr val="dk1"/>
                </a:solidFill>
              </a:rPr>
              <a:t>method</a:t>
            </a:r>
            <a:r>
              <a:rPr lang="en" sz="1600">
                <a:solidFill>
                  <a:schemeClr val="dk1"/>
                </a:solidFill>
              </a:rPr>
              <a:t> </a:t>
            </a:r>
            <a:endParaRPr sz="1600">
              <a:solidFill>
                <a:schemeClr val="dk1"/>
              </a:solidFill>
            </a:endParaRPr>
          </a:p>
        </p:txBody>
      </p:sp>
      <p:pic>
        <p:nvPicPr>
          <p:cNvPr id="286" name="Google Shape;286;p39"/>
          <p:cNvPicPr preferRelativeResize="0"/>
          <p:nvPr/>
        </p:nvPicPr>
        <p:blipFill>
          <a:blip r:embed="rId3">
            <a:alphaModFix/>
          </a:blip>
          <a:stretch>
            <a:fillRect/>
          </a:stretch>
        </p:blipFill>
        <p:spPr>
          <a:xfrm>
            <a:off x="6220900" y="2634425"/>
            <a:ext cx="2653625" cy="1706925"/>
          </a:xfrm>
          <a:prstGeom prst="rect">
            <a:avLst/>
          </a:prstGeom>
          <a:noFill/>
          <a:ln>
            <a:noFill/>
          </a:ln>
        </p:spPr>
      </p:pic>
      <p:pic>
        <p:nvPicPr>
          <p:cNvPr id="287" name="Google Shape;287;p39"/>
          <p:cNvPicPr preferRelativeResize="0"/>
          <p:nvPr/>
        </p:nvPicPr>
        <p:blipFill rotWithShape="1">
          <a:blip r:embed="rId4">
            <a:alphaModFix/>
          </a:blip>
          <a:srcRect b="-448" l="0" r="4278" t="5019"/>
          <a:stretch/>
        </p:blipFill>
        <p:spPr>
          <a:xfrm>
            <a:off x="2095650" y="3983999"/>
            <a:ext cx="3764725" cy="800400"/>
          </a:xfrm>
          <a:prstGeom prst="rect">
            <a:avLst/>
          </a:prstGeom>
          <a:noFill/>
          <a:ln cap="flat" cmpd="sng" w="9525">
            <a:solidFill>
              <a:schemeClr val="dk1"/>
            </a:solidFill>
            <a:prstDash val="solid"/>
            <a:round/>
            <a:headEnd len="sm" w="sm" type="none"/>
            <a:tailEnd len="sm" w="sm" type="none"/>
          </a:ln>
        </p:spPr>
      </p:pic>
      <p:pic>
        <p:nvPicPr>
          <p:cNvPr id="288" name="Google Shape;288;p39"/>
          <p:cNvPicPr preferRelativeResize="0"/>
          <p:nvPr/>
        </p:nvPicPr>
        <p:blipFill>
          <a:blip r:embed="rId5">
            <a:alphaModFix/>
          </a:blip>
          <a:stretch>
            <a:fillRect/>
          </a:stretch>
        </p:blipFill>
        <p:spPr>
          <a:xfrm>
            <a:off x="2299900" y="2860250"/>
            <a:ext cx="2548125" cy="838725"/>
          </a:xfrm>
          <a:prstGeom prst="rect">
            <a:avLst/>
          </a:prstGeom>
          <a:noFill/>
          <a:ln cap="flat" cmpd="sng" w="9525">
            <a:solidFill>
              <a:schemeClr val="dk1"/>
            </a:solidFill>
            <a:prstDash val="solid"/>
            <a:round/>
            <a:headEnd len="sm" w="sm" type="none"/>
            <a:tailEnd len="sm" w="sm" type="none"/>
          </a:ln>
        </p:spPr>
      </p:pic>
      <p:sp>
        <p:nvSpPr>
          <p:cNvPr id="289" name="Google Shape;289;p39"/>
          <p:cNvSpPr txBox="1"/>
          <p:nvPr/>
        </p:nvSpPr>
        <p:spPr>
          <a:xfrm>
            <a:off x="844350" y="3033313"/>
            <a:ext cx="1251300" cy="49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Creating a bell state circuit</a:t>
            </a:r>
            <a:endParaRPr sz="1000"/>
          </a:p>
        </p:txBody>
      </p:sp>
      <p:sp>
        <p:nvSpPr>
          <p:cNvPr id="290" name="Google Shape;290;p39"/>
          <p:cNvSpPr txBox="1"/>
          <p:nvPr/>
        </p:nvSpPr>
        <p:spPr>
          <a:xfrm>
            <a:off x="801050" y="3984000"/>
            <a:ext cx="1112700" cy="8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t>Using the above circuit as a subcircuit in the new circuit</a:t>
            </a:r>
            <a:endParaRPr sz="1000"/>
          </a:p>
        </p:txBody>
      </p:sp>
      <p:sp>
        <p:nvSpPr>
          <p:cNvPr id="291" name="Google Shape;291;p39"/>
          <p:cNvSpPr txBox="1"/>
          <p:nvPr/>
        </p:nvSpPr>
        <p:spPr>
          <a:xfrm>
            <a:off x="6786750" y="4341350"/>
            <a:ext cx="2000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Using qc1 as subcircuit</a:t>
            </a:r>
            <a:endParaRPr sz="1100"/>
          </a:p>
        </p:txBody>
      </p:sp>
      <p:cxnSp>
        <p:nvCxnSpPr>
          <p:cNvPr id="292" name="Google Shape;292;p39"/>
          <p:cNvCxnSpPr>
            <a:stCxn id="289" idx="3"/>
            <a:endCxn id="288" idx="1"/>
          </p:cNvCxnSpPr>
          <p:nvPr/>
        </p:nvCxnSpPr>
        <p:spPr>
          <a:xfrm>
            <a:off x="2095650" y="3279613"/>
            <a:ext cx="204300" cy="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9"/>
          <p:cNvCxnSpPr>
            <a:stCxn id="287" idx="1"/>
            <a:endCxn id="290" idx="3"/>
          </p:cNvCxnSpPr>
          <p:nvPr/>
        </p:nvCxnSpPr>
        <p:spPr>
          <a:xfrm rot="10800000">
            <a:off x="1913850" y="4384199"/>
            <a:ext cx="181800" cy="0"/>
          </a:xfrm>
          <a:prstGeom prst="straightConnector1">
            <a:avLst/>
          </a:prstGeom>
          <a:noFill/>
          <a:ln cap="flat" cmpd="sng" w="9525">
            <a:solidFill>
              <a:schemeClr val="dk2"/>
            </a:solidFill>
            <a:prstDash val="solid"/>
            <a:round/>
            <a:headEnd len="med" w="med" type="none"/>
            <a:tailEnd len="med" w="med" type="none"/>
          </a:ln>
        </p:spPr>
      </p:cxnSp>
      <p:sp>
        <p:nvSpPr>
          <p:cNvPr id="294" name="Google Shape;29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Measurement</a:t>
            </a:r>
            <a:endParaRPr b="1">
              <a:latin typeface="Times New Roman"/>
              <a:ea typeface="Times New Roman"/>
              <a:cs typeface="Times New Roman"/>
              <a:sym typeface="Times New Roman"/>
            </a:endParaRPr>
          </a:p>
        </p:txBody>
      </p:sp>
      <p:sp>
        <p:nvSpPr>
          <p:cNvPr id="300" name="Google Shape;30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AutoNum type="arabicParenR"/>
            </a:pPr>
            <a:r>
              <a:rPr lang="en">
                <a:solidFill>
                  <a:schemeClr val="dk1"/>
                </a:solidFill>
                <a:latin typeface="Times New Roman"/>
                <a:ea typeface="Times New Roman"/>
                <a:cs typeface="Times New Roman"/>
                <a:sym typeface="Times New Roman"/>
              </a:rPr>
              <a:t>Measuring qubits and storing in classical bits manually</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arenR"/>
            </a:pPr>
            <a:r>
              <a:rPr lang="en">
                <a:solidFill>
                  <a:schemeClr val="dk1"/>
                </a:solidFill>
                <a:latin typeface="Times New Roman"/>
                <a:ea typeface="Times New Roman"/>
                <a:cs typeface="Times New Roman"/>
                <a:sym typeface="Times New Roman"/>
              </a:rPr>
              <a:t>Measuring qubits without specifying classical registers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301" name="Google Shape;301;p40"/>
          <p:cNvPicPr preferRelativeResize="0"/>
          <p:nvPr/>
        </p:nvPicPr>
        <p:blipFill>
          <a:blip r:embed="rId3">
            <a:alphaModFix/>
          </a:blip>
          <a:stretch>
            <a:fillRect/>
          </a:stretch>
        </p:blipFill>
        <p:spPr>
          <a:xfrm>
            <a:off x="6615251" y="1340713"/>
            <a:ext cx="2244025" cy="1447375"/>
          </a:xfrm>
          <a:prstGeom prst="rect">
            <a:avLst/>
          </a:prstGeom>
          <a:noFill/>
          <a:ln cap="flat" cmpd="sng" w="9525">
            <a:solidFill>
              <a:schemeClr val="dk1"/>
            </a:solidFill>
            <a:prstDash val="solid"/>
            <a:round/>
            <a:headEnd len="sm" w="sm" type="none"/>
            <a:tailEnd len="sm" w="sm" type="none"/>
          </a:ln>
        </p:spPr>
      </p:pic>
      <p:pic>
        <p:nvPicPr>
          <p:cNvPr id="302" name="Google Shape;302;p40"/>
          <p:cNvPicPr preferRelativeResize="0"/>
          <p:nvPr/>
        </p:nvPicPr>
        <p:blipFill rotWithShape="1">
          <a:blip r:embed="rId4">
            <a:alphaModFix/>
          </a:blip>
          <a:srcRect b="0" l="16219" r="0" t="0"/>
          <a:stretch/>
        </p:blipFill>
        <p:spPr>
          <a:xfrm>
            <a:off x="1162302" y="3946200"/>
            <a:ext cx="4976724" cy="758275"/>
          </a:xfrm>
          <a:prstGeom prst="rect">
            <a:avLst/>
          </a:prstGeom>
          <a:noFill/>
          <a:ln cap="flat" cmpd="sng" w="9525">
            <a:solidFill>
              <a:schemeClr val="dk1"/>
            </a:solidFill>
            <a:prstDash val="solid"/>
            <a:round/>
            <a:headEnd len="sm" w="sm" type="none"/>
            <a:tailEnd len="sm" w="sm" type="none"/>
          </a:ln>
        </p:spPr>
      </p:pic>
      <p:pic>
        <p:nvPicPr>
          <p:cNvPr id="303" name="Google Shape;303;p40"/>
          <p:cNvPicPr preferRelativeResize="0"/>
          <p:nvPr/>
        </p:nvPicPr>
        <p:blipFill>
          <a:blip r:embed="rId5">
            <a:alphaModFix/>
          </a:blip>
          <a:stretch>
            <a:fillRect/>
          </a:stretch>
        </p:blipFill>
        <p:spPr>
          <a:xfrm>
            <a:off x="6710575" y="3369349"/>
            <a:ext cx="2053358" cy="1335125"/>
          </a:xfrm>
          <a:prstGeom prst="rect">
            <a:avLst/>
          </a:prstGeom>
          <a:noFill/>
          <a:ln cap="flat" cmpd="sng" w="9525">
            <a:solidFill>
              <a:schemeClr val="dk1"/>
            </a:solidFill>
            <a:prstDash val="solid"/>
            <a:round/>
            <a:headEnd len="sm" w="sm" type="none"/>
            <a:tailEnd len="sm" w="sm" type="none"/>
          </a:ln>
        </p:spPr>
      </p:pic>
      <p:pic>
        <p:nvPicPr>
          <p:cNvPr id="304" name="Google Shape;304;p40"/>
          <p:cNvPicPr preferRelativeResize="0"/>
          <p:nvPr/>
        </p:nvPicPr>
        <p:blipFill>
          <a:blip r:embed="rId6">
            <a:alphaModFix/>
          </a:blip>
          <a:stretch>
            <a:fillRect/>
          </a:stretch>
        </p:blipFill>
        <p:spPr>
          <a:xfrm>
            <a:off x="1284263" y="2181550"/>
            <a:ext cx="4897000" cy="455900"/>
          </a:xfrm>
          <a:prstGeom prst="rect">
            <a:avLst/>
          </a:prstGeom>
          <a:noFill/>
          <a:ln cap="flat" cmpd="sng" w="9525">
            <a:solidFill>
              <a:schemeClr val="dk1"/>
            </a:solidFill>
            <a:prstDash val="solid"/>
            <a:round/>
            <a:headEnd len="sm" w="sm" type="none"/>
            <a:tailEnd len="sm" w="sm" type="none"/>
          </a:ln>
        </p:spPr>
      </p:pic>
      <p:sp>
        <p:nvSpPr>
          <p:cNvPr id="305" name="Google Shape;305;p40"/>
          <p:cNvSpPr txBox="1"/>
          <p:nvPr/>
        </p:nvSpPr>
        <p:spPr>
          <a:xfrm>
            <a:off x="7080300" y="2758075"/>
            <a:ext cx="175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Using measure()</a:t>
            </a:r>
            <a:endParaRPr sz="1100"/>
          </a:p>
        </p:txBody>
      </p:sp>
      <p:sp>
        <p:nvSpPr>
          <p:cNvPr id="306" name="Google Shape;306;p40"/>
          <p:cNvSpPr txBox="1"/>
          <p:nvPr/>
        </p:nvSpPr>
        <p:spPr>
          <a:xfrm>
            <a:off x="6895950" y="4663225"/>
            <a:ext cx="175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Using measure_all()</a:t>
            </a:r>
            <a:endParaRPr sz="1100"/>
          </a:p>
        </p:txBody>
      </p:sp>
      <p:sp>
        <p:nvSpPr>
          <p:cNvPr id="307" name="Google Shape;307;p40"/>
          <p:cNvSpPr txBox="1"/>
          <p:nvPr/>
        </p:nvSpPr>
        <p:spPr>
          <a:xfrm>
            <a:off x="1357400" y="1771350"/>
            <a:ext cx="4340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highlight>
                  <a:srgbClr val="D9D9D9"/>
                </a:highlight>
              </a:rPr>
              <a:t>QuantumCircuit.measure(qubit = (int or list), cbit= (int or list))</a:t>
            </a:r>
            <a:endParaRPr sz="1200">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308" name="Google Shape;308;p40"/>
          <p:cNvSpPr txBox="1"/>
          <p:nvPr/>
        </p:nvSpPr>
        <p:spPr>
          <a:xfrm>
            <a:off x="1808563" y="3572425"/>
            <a:ext cx="3917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highlight>
                  <a:srgbClr val="D9D9D9"/>
                </a:highlight>
              </a:rPr>
              <a:t>QuantumCircuit.measure_all( )</a:t>
            </a:r>
            <a:endParaRPr sz="1200">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309" name="Google Shape;30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Simulation</a:t>
            </a:r>
            <a:endParaRPr b="1">
              <a:latin typeface="Times New Roman"/>
              <a:ea typeface="Times New Roman"/>
              <a:cs typeface="Times New Roman"/>
              <a:sym typeface="Times New Roman"/>
            </a:endParaRPr>
          </a:p>
        </p:txBody>
      </p:sp>
      <p:sp>
        <p:nvSpPr>
          <p:cNvPr id="315" name="Google Shape;31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Calling</a:t>
            </a:r>
            <a:r>
              <a:rPr lang="en">
                <a:solidFill>
                  <a:schemeClr val="dk1"/>
                </a:solidFill>
                <a:latin typeface="Times New Roman"/>
                <a:ea typeface="Times New Roman"/>
                <a:cs typeface="Times New Roman"/>
                <a:sym typeface="Times New Roman"/>
              </a:rPr>
              <a:t> simulator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Simulation Execution</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316" name="Google Shape;316;p41"/>
          <p:cNvPicPr preferRelativeResize="0"/>
          <p:nvPr/>
        </p:nvPicPr>
        <p:blipFill rotWithShape="1">
          <a:blip r:embed="rId3">
            <a:alphaModFix/>
          </a:blip>
          <a:srcRect b="0" l="13299" r="0" t="7672"/>
          <a:stretch/>
        </p:blipFill>
        <p:spPr>
          <a:xfrm>
            <a:off x="2114175" y="1890925"/>
            <a:ext cx="4604974" cy="650200"/>
          </a:xfrm>
          <a:prstGeom prst="rect">
            <a:avLst/>
          </a:prstGeom>
          <a:noFill/>
          <a:ln cap="flat" cmpd="sng" w="9525">
            <a:solidFill>
              <a:schemeClr val="dk1"/>
            </a:solidFill>
            <a:prstDash val="solid"/>
            <a:round/>
            <a:headEnd len="sm" w="sm" type="none"/>
            <a:tailEnd len="sm" w="sm" type="none"/>
          </a:ln>
        </p:spPr>
      </p:pic>
      <p:pic>
        <p:nvPicPr>
          <p:cNvPr id="317" name="Google Shape;317;p41"/>
          <p:cNvPicPr preferRelativeResize="0"/>
          <p:nvPr/>
        </p:nvPicPr>
        <p:blipFill rotWithShape="1">
          <a:blip r:embed="rId4">
            <a:alphaModFix/>
          </a:blip>
          <a:srcRect b="2874" l="0" r="0" t="2874"/>
          <a:stretch/>
        </p:blipFill>
        <p:spPr>
          <a:xfrm>
            <a:off x="1423800" y="3839025"/>
            <a:ext cx="5925001" cy="863550"/>
          </a:xfrm>
          <a:prstGeom prst="rect">
            <a:avLst/>
          </a:prstGeom>
          <a:noFill/>
          <a:ln cap="flat" cmpd="sng" w="9525">
            <a:solidFill>
              <a:schemeClr val="dk1"/>
            </a:solidFill>
            <a:prstDash val="solid"/>
            <a:round/>
            <a:headEnd len="sm" w="sm" type="none"/>
            <a:tailEnd len="sm" w="sm" type="none"/>
          </a:ln>
        </p:spPr>
      </p:pic>
      <p:sp>
        <p:nvSpPr>
          <p:cNvPr id="318" name="Google Shape;318;p41"/>
          <p:cNvSpPr txBox="1"/>
          <p:nvPr/>
        </p:nvSpPr>
        <p:spPr>
          <a:xfrm>
            <a:off x="2377500" y="1519925"/>
            <a:ext cx="4222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highlight>
                  <a:srgbClr val="D9D9D9"/>
                </a:highlight>
              </a:rPr>
              <a:t>Simulator.get_backend</a:t>
            </a:r>
            <a:r>
              <a:rPr i="1" lang="en" sz="1300">
                <a:highlight>
                  <a:srgbClr val="D9D9D9"/>
                </a:highlight>
              </a:rPr>
              <a:t>(method=str,device=</a:t>
            </a:r>
            <a:r>
              <a:rPr lang="en" sz="1300">
                <a:solidFill>
                  <a:schemeClr val="dk1"/>
                </a:solidFill>
                <a:highlight>
                  <a:srgbClr val="D9D9D9"/>
                </a:highlight>
              </a:rPr>
              <a:t>‘</a:t>
            </a:r>
            <a:r>
              <a:rPr i="1" lang="en" sz="1300">
                <a:highlight>
                  <a:srgbClr val="D9D9D9"/>
                </a:highlight>
              </a:rPr>
              <a:t>CPU’)</a:t>
            </a:r>
            <a:endParaRPr sz="1300">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319" name="Google Shape;319;p41"/>
          <p:cNvSpPr txBox="1"/>
          <p:nvPr/>
        </p:nvSpPr>
        <p:spPr>
          <a:xfrm>
            <a:off x="6825050" y="1152475"/>
            <a:ext cx="1920900" cy="78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t>‘</a:t>
            </a:r>
            <a:r>
              <a:rPr lang="en" sz="1300"/>
              <a:t>s</a:t>
            </a:r>
            <a:r>
              <a:rPr lang="en" sz="1300"/>
              <a:t>tatevector_simulator’</a:t>
            </a:r>
            <a:endParaRPr sz="1300"/>
          </a:p>
          <a:p>
            <a:pPr indent="0" lvl="0" marL="0" rtl="0" algn="l">
              <a:spcBef>
                <a:spcPts val="0"/>
              </a:spcBef>
              <a:spcAft>
                <a:spcPts val="0"/>
              </a:spcAft>
              <a:buNone/>
            </a:pPr>
            <a:r>
              <a:rPr lang="en" sz="1300"/>
              <a:t>‘</a:t>
            </a:r>
            <a:r>
              <a:rPr lang="en" sz="1300"/>
              <a:t>q</a:t>
            </a:r>
            <a:r>
              <a:rPr lang="en" sz="1300"/>
              <a:t>asm_simulator’</a:t>
            </a:r>
            <a:endParaRPr sz="1300"/>
          </a:p>
          <a:p>
            <a:pPr indent="0" lvl="0" marL="0" rtl="0" algn="l">
              <a:spcBef>
                <a:spcPts val="0"/>
              </a:spcBef>
              <a:spcAft>
                <a:spcPts val="0"/>
              </a:spcAft>
              <a:buNone/>
            </a:pPr>
            <a:r>
              <a:rPr lang="en" sz="1300"/>
              <a:t>‘unitary_simulator’</a:t>
            </a:r>
            <a:endParaRPr sz="1300"/>
          </a:p>
        </p:txBody>
      </p:sp>
      <p:cxnSp>
        <p:nvCxnSpPr>
          <p:cNvPr id="320" name="Google Shape;320;p41"/>
          <p:cNvCxnSpPr/>
          <p:nvPr/>
        </p:nvCxnSpPr>
        <p:spPr>
          <a:xfrm flipH="1" rot="10800000">
            <a:off x="5657150" y="1519925"/>
            <a:ext cx="1167900" cy="4956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41"/>
          <p:cNvSpPr/>
          <p:nvPr/>
        </p:nvSpPr>
        <p:spPr>
          <a:xfrm rot="-5400000">
            <a:off x="5604375" y="1287275"/>
            <a:ext cx="189900" cy="1646400"/>
          </a:xfrm>
          <a:prstGeom prst="rightBrace">
            <a:avLst>
              <a:gd fmla="val 50000" name="adj1"/>
              <a:gd fmla="val 4751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txBox="1"/>
          <p:nvPr/>
        </p:nvSpPr>
        <p:spPr>
          <a:xfrm>
            <a:off x="935350" y="3083600"/>
            <a:ext cx="521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Step 1: Transpile the circuit supported by the target backend</a:t>
            </a:r>
            <a:endParaRPr sz="1200"/>
          </a:p>
          <a:p>
            <a:pPr indent="0" lvl="0" marL="0" rtl="0" algn="l">
              <a:spcBef>
                <a:spcPts val="0"/>
              </a:spcBef>
              <a:spcAft>
                <a:spcPts val="0"/>
              </a:spcAft>
              <a:buNone/>
            </a:pPr>
            <a:r>
              <a:rPr lang="en" sz="1200"/>
              <a:t>Step 2: Execute the simulator on transpiled circuit</a:t>
            </a:r>
            <a:endParaRPr sz="1200"/>
          </a:p>
        </p:txBody>
      </p:sp>
      <p:sp>
        <p:nvSpPr>
          <p:cNvPr id="323" name="Google Shape;323;p41"/>
          <p:cNvSpPr txBox="1"/>
          <p:nvPr/>
        </p:nvSpPr>
        <p:spPr>
          <a:xfrm>
            <a:off x="6953200" y="2272325"/>
            <a:ext cx="1920900" cy="118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These backends can be run on either CPU or GPU. </a:t>
            </a:r>
            <a:endParaRPr sz="1300"/>
          </a:p>
          <a:p>
            <a:pPr indent="0" lvl="0" marL="0" rtl="0" algn="l">
              <a:spcBef>
                <a:spcPts val="0"/>
              </a:spcBef>
              <a:spcAft>
                <a:spcPts val="0"/>
              </a:spcAft>
              <a:buNone/>
            </a:pPr>
            <a:r>
              <a:rPr lang="en" sz="1300"/>
              <a:t>By default it runs on CPU.</a:t>
            </a:r>
            <a:endParaRPr sz="1300"/>
          </a:p>
        </p:txBody>
      </p:sp>
      <p:sp>
        <p:nvSpPr>
          <p:cNvPr id="324" name="Google Shape;32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Overview</a:t>
            </a:r>
            <a:endParaRPr b="1">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379900" y="1253525"/>
            <a:ext cx="4167499" cy="2745375"/>
          </a:xfrm>
          <a:prstGeom prst="rect">
            <a:avLst/>
          </a:prstGeom>
          <a:noFill/>
          <a:ln cap="flat" cmpd="sng" w="38100">
            <a:solidFill>
              <a:schemeClr val="dk1"/>
            </a:solidFill>
            <a:prstDash val="solid"/>
            <a:round/>
            <a:headEnd len="sm" w="sm" type="none"/>
            <a:tailEnd len="sm" w="sm" type="none"/>
          </a:ln>
        </p:spPr>
      </p:pic>
      <p:pic>
        <p:nvPicPr>
          <p:cNvPr id="71" name="Google Shape;71;p15"/>
          <p:cNvPicPr preferRelativeResize="0"/>
          <p:nvPr/>
        </p:nvPicPr>
        <p:blipFill>
          <a:blip r:embed="rId4">
            <a:alphaModFix/>
          </a:blip>
          <a:stretch>
            <a:fillRect/>
          </a:stretch>
        </p:blipFill>
        <p:spPr>
          <a:xfrm>
            <a:off x="4824460" y="1253516"/>
            <a:ext cx="3928689" cy="2745391"/>
          </a:xfrm>
          <a:prstGeom prst="rect">
            <a:avLst/>
          </a:prstGeom>
          <a:noFill/>
          <a:ln cap="flat" cmpd="sng" w="38100">
            <a:solidFill>
              <a:schemeClr val="dk1"/>
            </a:solidFill>
            <a:prstDash val="solid"/>
            <a:round/>
            <a:headEnd len="sm" w="sm" type="none"/>
            <a:tailEnd len="sm" w="sm" type="none"/>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Visualization : State-vector</a:t>
            </a:r>
            <a:endParaRPr b="1">
              <a:latin typeface="Times New Roman"/>
              <a:ea typeface="Times New Roman"/>
              <a:cs typeface="Times New Roman"/>
              <a:sym typeface="Times New Roman"/>
            </a:endParaRPr>
          </a:p>
        </p:txBody>
      </p:sp>
      <p:sp>
        <p:nvSpPr>
          <p:cNvPr id="330" name="Google Shape;330;p42"/>
          <p:cNvSpPr txBox="1"/>
          <p:nvPr>
            <p:ph idx="1" type="body"/>
          </p:nvPr>
        </p:nvSpPr>
        <p:spPr>
          <a:xfrm>
            <a:off x="311700" y="1152475"/>
            <a:ext cx="8694300" cy="372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State Vector Representation (Matrix Representation)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Q-sphere</a:t>
            </a:r>
            <a:endParaRPr>
              <a:solidFill>
                <a:schemeClr val="dk1"/>
              </a:solidFill>
              <a:latin typeface="Times New Roman"/>
              <a:ea typeface="Times New Roman"/>
              <a:cs typeface="Times New Roman"/>
              <a:sym typeface="Times New Roman"/>
            </a:endParaRPr>
          </a:p>
        </p:txBody>
      </p:sp>
      <p:pic>
        <p:nvPicPr>
          <p:cNvPr id="331" name="Google Shape;331;p42"/>
          <p:cNvPicPr preferRelativeResize="0"/>
          <p:nvPr/>
        </p:nvPicPr>
        <p:blipFill rotWithShape="1">
          <a:blip r:embed="rId3">
            <a:alphaModFix/>
          </a:blip>
          <a:srcRect b="12625" l="16345" r="0" t="5921"/>
          <a:stretch/>
        </p:blipFill>
        <p:spPr>
          <a:xfrm>
            <a:off x="1638450" y="2176325"/>
            <a:ext cx="3944950" cy="669825"/>
          </a:xfrm>
          <a:prstGeom prst="rect">
            <a:avLst/>
          </a:prstGeom>
          <a:noFill/>
          <a:ln cap="flat" cmpd="sng" w="9525">
            <a:solidFill>
              <a:schemeClr val="dk1"/>
            </a:solidFill>
            <a:prstDash val="solid"/>
            <a:round/>
            <a:headEnd len="sm" w="sm" type="none"/>
            <a:tailEnd len="sm" w="sm" type="none"/>
          </a:ln>
        </p:spPr>
      </p:pic>
      <p:pic>
        <p:nvPicPr>
          <p:cNvPr id="332" name="Google Shape;332;p42"/>
          <p:cNvPicPr preferRelativeResize="0"/>
          <p:nvPr/>
        </p:nvPicPr>
        <p:blipFill rotWithShape="1">
          <a:blip r:embed="rId4">
            <a:alphaModFix/>
          </a:blip>
          <a:srcRect b="0" l="18529" r="3418" t="18870"/>
          <a:stretch/>
        </p:blipFill>
        <p:spPr>
          <a:xfrm>
            <a:off x="6680575" y="2796525"/>
            <a:ext cx="1716800" cy="1781300"/>
          </a:xfrm>
          <a:prstGeom prst="rect">
            <a:avLst/>
          </a:prstGeom>
          <a:noFill/>
          <a:ln cap="flat" cmpd="sng" w="9525">
            <a:solidFill>
              <a:schemeClr val="dk1"/>
            </a:solidFill>
            <a:prstDash val="solid"/>
            <a:round/>
            <a:headEnd len="sm" w="sm" type="none"/>
            <a:tailEnd len="sm" w="sm" type="none"/>
          </a:ln>
        </p:spPr>
      </p:pic>
      <p:pic>
        <p:nvPicPr>
          <p:cNvPr id="333" name="Google Shape;333;p42"/>
          <p:cNvPicPr preferRelativeResize="0"/>
          <p:nvPr/>
        </p:nvPicPr>
        <p:blipFill rotWithShape="1">
          <a:blip r:embed="rId5">
            <a:alphaModFix/>
          </a:blip>
          <a:srcRect b="29321" l="750" r="-749" t="5302"/>
          <a:stretch/>
        </p:blipFill>
        <p:spPr>
          <a:xfrm>
            <a:off x="1216762" y="3775700"/>
            <a:ext cx="4988226" cy="492700"/>
          </a:xfrm>
          <a:prstGeom prst="rect">
            <a:avLst/>
          </a:prstGeom>
          <a:noFill/>
          <a:ln cap="flat" cmpd="sng" w="9525">
            <a:solidFill>
              <a:schemeClr val="dk1"/>
            </a:solidFill>
            <a:prstDash val="solid"/>
            <a:round/>
            <a:headEnd len="sm" w="sm" type="none"/>
            <a:tailEnd len="sm" w="sm" type="none"/>
          </a:ln>
        </p:spPr>
      </p:pic>
      <p:sp>
        <p:nvSpPr>
          <p:cNvPr id="334" name="Google Shape;334;p42"/>
          <p:cNvSpPr txBox="1"/>
          <p:nvPr/>
        </p:nvSpPr>
        <p:spPr>
          <a:xfrm>
            <a:off x="6525575" y="4540425"/>
            <a:ext cx="2100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Fig. Q-sphere representing output state-vector</a:t>
            </a:r>
            <a:endParaRPr sz="1100"/>
          </a:p>
        </p:txBody>
      </p:sp>
      <p:sp>
        <p:nvSpPr>
          <p:cNvPr id="335" name="Google Shape;335;p42"/>
          <p:cNvSpPr txBox="1"/>
          <p:nvPr/>
        </p:nvSpPr>
        <p:spPr>
          <a:xfrm>
            <a:off x="1722875" y="1776125"/>
            <a:ext cx="3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highlight>
                  <a:srgbClr val="D9D9D9"/>
                </a:highlight>
              </a:rPr>
              <a:t>result.</a:t>
            </a:r>
            <a:r>
              <a:rPr i="1" lang="en">
                <a:highlight>
                  <a:srgbClr val="D9D9D9"/>
                </a:highlight>
              </a:rPr>
              <a:t>g</a:t>
            </a:r>
            <a:r>
              <a:rPr i="1" lang="en">
                <a:highlight>
                  <a:srgbClr val="D9D9D9"/>
                </a:highlight>
              </a:rPr>
              <a:t>et_statevector(circuit)</a:t>
            </a:r>
            <a:r>
              <a:rPr lang="en"/>
              <a:t> method</a:t>
            </a:r>
            <a:endParaRPr/>
          </a:p>
        </p:txBody>
      </p:sp>
      <p:sp>
        <p:nvSpPr>
          <p:cNvPr id="336" name="Google Shape;336;p42"/>
          <p:cNvSpPr txBox="1"/>
          <p:nvPr/>
        </p:nvSpPr>
        <p:spPr>
          <a:xfrm>
            <a:off x="1487650" y="3424750"/>
            <a:ext cx="34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highlight>
                  <a:srgbClr val="D9D9D9"/>
                </a:highlight>
              </a:rPr>
              <a:t>plot_state_qshpere(statevector)</a:t>
            </a:r>
            <a:r>
              <a:rPr lang="en"/>
              <a:t> function</a:t>
            </a:r>
            <a:endParaRPr/>
          </a:p>
        </p:txBody>
      </p:sp>
      <p:sp>
        <p:nvSpPr>
          <p:cNvPr id="337" name="Google Shape;33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idx="1" type="body"/>
          </p:nvPr>
        </p:nvSpPr>
        <p:spPr>
          <a:xfrm>
            <a:off x="239050" y="911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3. Block Sphere</a:t>
            </a:r>
            <a:endParaRPr>
              <a:solidFill>
                <a:schemeClr val="dk1"/>
              </a:solidFill>
              <a:latin typeface="Times New Roman"/>
              <a:ea typeface="Times New Roman"/>
              <a:cs typeface="Times New Roman"/>
              <a:sym typeface="Times New Roman"/>
            </a:endParaRPr>
          </a:p>
        </p:txBody>
      </p:sp>
      <p:pic>
        <p:nvPicPr>
          <p:cNvPr id="343" name="Google Shape;343;p43"/>
          <p:cNvPicPr preferRelativeResize="0"/>
          <p:nvPr/>
        </p:nvPicPr>
        <p:blipFill rotWithShape="1">
          <a:blip r:embed="rId3">
            <a:alphaModFix/>
          </a:blip>
          <a:srcRect b="0" l="12877" r="19238" t="0"/>
          <a:stretch/>
        </p:blipFill>
        <p:spPr>
          <a:xfrm>
            <a:off x="2281212" y="1744150"/>
            <a:ext cx="4904276" cy="567600"/>
          </a:xfrm>
          <a:prstGeom prst="rect">
            <a:avLst/>
          </a:prstGeom>
          <a:noFill/>
          <a:ln cap="flat" cmpd="sng" w="9525">
            <a:solidFill>
              <a:schemeClr val="dk1"/>
            </a:solidFill>
            <a:prstDash val="solid"/>
            <a:round/>
            <a:headEnd len="sm" w="sm" type="none"/>
            <a:tailEnd len="sm" w="sm" type="none"/>
          </a:ln>
        </p:spPr>
      </p:pic>
      <p:pic>
        <p:nvPicPr>
          <p:cNvPr id="344" name="Google Shape;344;p43"/>
          <p:cNvPicPr preferRelativeResize="0"/>
          <p:nvPr/>
        </p:nvPicPr>
        <p:blipFill>
          <a:blip r:embed="rId4">
            <a:alphaModFix/>
          </a:blip>
          <a:stretch>
            <a:fillRect/>
          </a:stretch>
        </p:blipFill>
        <p:spPr>
          <a:xfrm>
            <a:off x="2367127" y="2497975"/>
            <a:ext cx="4852075" cy="2454650"/>
          </a:xfrm>
          <a:prstGeom prst="rect">
            <a:avLst/>
          </a:prstGeom>
          <a:noFill/>
          <a:ln cap="flat" cmpd="sng" w="9525">
            <a:solidFill>
              <a:schemeClr val="dk1"/>
            </a:solidFill>
            <a:prstDash val="solid"/>
            <a:round/>
            <a:headEnd len="sm" w="sm" type="none"/>
            <a:tailEnd len="sm" w="sm" type="none"/>
          </a:ln>
        </p:spPr>
      </p:pic>
      <p:sp>
        <p:nvSpPr>
          <p:cNvPr id="345" name="Google Shape;345;p43"/>
          <p:cNvSpPr txBox="1"/>
          <p:nvPr/>
        </p:nvSpPr>
        <p:spPr>
          <a:xfrm>
            <a:off x="2842113" y="1256050"/>
            <a:ext cx="39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highlight>
                  <a:srgbClr val="D9D9D9"/>
                </a:highlight>
              </a:rPr>
              <a:t>plot_bloch_multivector(statevector)</a:t>
            </a:r>
            <a:r>
              <a:rPr lang="en"/>
              <a:t> function</a:t>
            </a:r>
            <a:endParaRPr/>
          </a:p>
        </p:txBody>
      </p:sp>
      <p:sp>
        <p:nvSpPr>
          <p:cNvPr id="346" name="Google Shape;346;p43"/>
          <p:cNvSpPr txBox="1"/>
          <p:nvPr>
            <p:ph type="title"/>
          </p:nvPr>
        </p:nvSpPr>
        <p:spPr>
          <a:xfrm>
            <a:off x="239050" y="33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Visualization : State-vector</a:t>
            </a:r>
            <a:endParaRPr b="1">
              <a:latin typeface="Times New Roman"/>
              <a:ea typeface="Times New Roman"/>
              <a:cs typeface="Times New Roman"/>
              <a:sym typeface="Times New Roman"/>
            </a:endParaRPr>
          </a:p>
        </p:txBody>
      </p:sp>
      <p:sp>
        <p:nvSpPr>
          <p:cNvPr id="347" name="Google Shape;34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Visualization: Counts after Measurement</a:t>
            </a:r>
            <a:endParaRPr b="1">
              <a:latin typeface="Times New Roman"/>
              <a:ea typeface="Times New Roman"/>
              <a:cs typeface="Times New Roman"/>
              <a:sym typeface="Times New Roman"/>
            </a:endParaRPr>
          </a:p>
        </p:txBody>
      </p:sp>
      <p:sp>
        <p:nvSpPr>
          <p:cNvPr id="353" name="Google Shape;353;p44"/>
          <p:cNvSpPr txBox="1"/>
          <p:nvPr>
            <p:ph idx="1" type="body"/>
          </p:nvPr>
        </p:nvSpPr>
        <p:spPr>
          <a:xfrm>
            <a:off x="311700" y="1180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latin typeface="Times New Roman"/>
                <a:ea typeface="Times New Roman"/>
                <a:cs typeface="Times New Roman"/>
                <a:sym typeface="Times New Roman"/>
              </a:rPr>
              <a:t>Histogram</a:t>
            </a:r>
            <a:endParaRPr sz="1900">
              <a:solidFill>
                <a:schemeClr val="dk1"/>
              </a:solidFill>
              <a:latin typeface="Times New Roman"/>
              <a:ea typeface="Times New Roman"/>
              <a:cs typeface="Times New Roman"/>
              <a:sym typeface="Times New Roman"/>
            </a:endParaRPr>
          </a:p>
        </p:txBody>
      </p:sp>
      <p:pic>
        <p:nvPicPr>
          <p:cNvPr id="354" name="Google Shape;354;p44"/>
          <p:cNvPicPr preferRelativeResize="0"/>
          <p:nvPr/>
        </p:nvPicPr>
        <p:blipFill rotWithShape="1">
          <a:blip r:embed="rId3">
            <a:alphaModFix/>
          </a:blip>
          <a:srcRect b="84305" l="0" r="0" t="0"/>
          <a:stretch/>
        </p:blipFill>
        <p:spPr>
          <a:xfrm>
            <a:off x="1987525" y="1567375"/>
            <a:ext cx="3083651" cy="516325"/>
          </a:xfrm>
          <a:prstGeom prst="rect">
            <a:avLst/>
          </a:prstGeom>
          <a:noFill/>
          <a:ln cap="flat" cmpd="sng" w="9525">
            <a:solidFill>
              <a:schemeClr val="dk1"/>
            </a:solidFill>
            <a:prstDash val="solid"/>
            <a:round/>
            <a:headEnd len="sm" w="sm" type="none"/>
            <a:tailEnd len="sm" w="sm" type="none"/>
          </a:ln>
        </p:spPr>
      </p:pic>
      <p:pic>
        <p:nvPicPr>
          <p:cNvPr id="355" name="Google Shape;355;p44"/>
          <p:cNvPicPr preferRelativeResize="0"/>
          <p:nvPr/>
        </p:nvPicPr>
        <p:blipFill rotWithShape="1">
          <a:blip r:embed="rId3">
            <a:alphaModFix/>
          </a:blip>
          <a:srcRect b="0" l="0" r="0" t="16128"/>
          <a:stretch/>
        </p:blipFill>
        <p:spPr>
          <a:xfrm>
            <a:off x="1987525" y="2161100"/>
            <a:ext cx="3083651" cy="2759375"/>
          </a:xfrm>
          <a:prstGeom prst="rect">
            <a:avLst/>
          </a:prstGeom>
          <a:noFill/>
          <a:ln cap="flat" cmpd="sng" w="9525">
            <a:solidFill>
              <a:schemeClr val="dk1"/>
            </a:solidFill>
            <a:prstDash val="solid"/>
            <a:round/>
            <a:headEnd len="sm" w="sm" type="none"/>
            <a:tailEnd len="sm" w="sm" type="none"/>
          </a:ln>
        </p:spPr>
      </p:pic>
      <p:sp>
        <p:nvSpPr>
          <p:cNvPr id="356" name="Google Shape;356;p44"/>
          <p:cNvSpPr txBox="1"/>
          <p:nvPr/>
        </p:nvSpPr>
        <p:spPr>
          <a:xfrm>
            <a:off x="5554625" y="2379225"/>
            <a:ext cx="2290800" cy="12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i="1" lang="en" sz="1100"/>
              <a:t>result.</a:t>
            </a:r>
            <a:r>
              <a:rPr i="1" lang="en" sz="1100"/>
              <a:t>g</a:t>
            </a:r>
            <a:r>
              <a:rPr i="1" lang="en" sz="1100"/>
              <a:t>et_counts(circuit)</a:t>
            </a:r>
            <a:r>
              <a:rPr lang="en" sz="1100"/>
              <a:t> </a:t>
            </a:r>
            <a:r>
              <a:rPr lang="en" sz="1100"/>
              <a:t>returns dic where keys are states and value are counts</a:t>
            </a:r>
            <a:endParaRPr sz="1100"/>
          </a:p>
          <a:p>
            <a:pPr indent="-298450" lvl="0" marL="457200" rtl="0" algn="l">
              <a:spcBef>
                <a:spcPts val="0"/>
              </a:spcBef>
              <a:spcAft>
                <a:spcPts val="0"/>
              </a:spcAft>
              <a:buSzPts val="1100"/>
              <a:buChar char="●"/>
            </a:pPr>
            <a:r>
              <a:rPr i="1" lang="en" sz="1100"/>
              <a:t>plot_histogram()</a:t>
            </a:r>
            <a:r>
              <a:rPr lang="en" sz="1100"/>
              <a:t> function to plot the histogram </a:t>
            </a:r>
            <a:endParaRPr sz="1100"/>
          </a:p>
        </p:txBody>
      </p:sp>
      <p:sp>
        <p:nvSpPr>
          <p:cNvPr id="357" name="Google Shape;35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Tutorial</a:t>
            </a:r>
            <a:endParaRPr b="1">
              <a:latin typeface="Times New Roman"/>
              <a:ea typeface="Times New Roman"/>
              <a:cs typeface="Times New Roman"/>
              <a:sym typeface="Times New Roman"/>
            </a:endParaRPr>
          </a:p>
        </p:txBody>
      </p:sp>
      <p:sp>
        <p:nvSpPr>
          <p:cNvPr id="363" name="Google Shape;36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 tutorial we will cover the following:</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Implementation of each gates (X, Z, H and cNOT)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Demonstrate each simulators and their usage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Measurement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Proving X = HZH</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Entanglement - Bell States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Quantum Teleportation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Implementing circuit using IBM Composure (GUI)</a:t>
            </a:r>
            <a:endParaRPr>
              <a:solidFill>
                <a:schemeClr val="dk1"/>
              </a:solidFill>
              <a:latin typeface="Times New Roman"/>
              <a:ea typeface="Times New Roman"/>
              <a:cs typeface="Times New Roman"/>
              <a:sym typeface="Times New Roman"/>
            </a:endParaRPr>
          </a:p>
        </p:txBody>
      </p:sp>
      <p:sp>
        <p:nvSpPr>
          <p:cNvPr id="364" name="Google Shape;36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Phase 2</a:t>
            </a:r>
            <a:endParaRPr b="1">
              <a:latin typeface="Times New Roman"/>
              <a:ea typeface="Times New Roman"/>
              <a:cs typeface="Times New Roman"/>
              <a:sym typeface="Times New Roman"/>
            </a:endParaRPr>
          </a:p>
        </p:txBody>
      </p:sp>
      <p:sp>
        <p:nvSpPr>
          <p:cNvPr id="370" name="Google Shape;37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 Phase 2 we will </a:t>
            </a:r>
            <a:r>
              <a:rPr lang="en">
                <a:solidFill>
                  <a:schemeClr val="dk1"/>
                </a:solidFill>
                <a:latin typeface="Times New Roman"/>
                <a:ea typeface="Times New Roman"/>
                <a:cs typeface="Times New Roman"/>
                <a:sym typeface="Times New Roman"/>
              </a:rPr>
              <a:t>implement</a:t>
            </a:r>
            <a:r>
              <a:rPr lang="en">
                <a:solidFill>
                  <a:schemeClr val="dk1"/>
                </a:solidFill>
                <a:latin typeface="Times New Roman"/>
                <a:ea typeface="Times New Roman"/>
                <a:cs typeface="Times New Roman"/>
                <a:sym typeface="Times New Roman"/>
              </a:rPr>
              <a:t> the following:</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 quantum algorithms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Scale up the hilbert space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Observe the effects when scaling up (Benchmarking) </a:t>
            </a:r>
            <a:endParaRPr>
              <a:solidFill>
                <a:schemeClr val="dk1"/>
              </a:solidFill>
              <a:latin typeface="Times New Roman"/>
              <a:ea typeface="Times New Roman"/>
              <a:cs typeface="Times New Roman"/>
              <a:sym typeface="Times New Roman"/>
            </a:endParaRPr>
          </a:p>
        </p:txBody>
      </p:sp>
      <p:sp>
        <p:nvSpPr>
          <p:cNvPr id="371" name="Google Shape;37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375" name="Shape 375"/>
        <p:cNvGrpSpPr/>
        <p:nvPr/>
      </p:nvGrpSpPr>
      <p:grpSpPr>
        <a:xfrm>
          <a:off x="0" y="0"/>
          <a:ext cx="0" cy="0"/>
          <a:chOff x="0" y="0"/>
          <a:chExt cx="0" cy="0"/>
        </a:xfrm>
      </p:grpSpPr>
      <p:sp>
        <p:nvSpPr>
          <p:cNvPr id="376" name="Google Shape;376;p47"/>
          <p:cNvSpPr txBox="1"/>
          <p:nvPr>
            <p:ph type="ctrTitle"/>
          </p:nvPr>
        </p:nvSpPr>
        <p:spPr>
          <a:xfrm>
            <a:off x="342446" y="199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377" name="Google Shape;377;p47"/>
          <p:cNvSpPr txBox="1"/>
          <p:nvPr>
            <p:ph idx="1" type="subTitle"/>
          </p:nvPr>
        </p:nvSpPr>
        <p:spPr>
          <a:xfrm>
            <a:off x="311688" y="2759788"/>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Pawel Pratyush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Vrushali Shinde</a:t>
            </a:r>
            <a:endParaRPr>
              <a:solidFill>
                <a:schemeClr val="dk1"/>
              </a:solidFill>
              <a:latin typeface="Times New Roman"/>
              <a:ea typeface="Times New Roman"/>
              <a:cs typeface="Times New Roman"/>
              <a:sym typeface="Times New Roman"/>
            </a:endParaRPr>
          </a:p>
        </p:txBody>
      </p:sp>
      <p:pic>
        <p:nvPicPr>
          <p:cNvPr id="378" name="Google Shape;378;p47"/>
          <p:cNvPicPr preferRelativeResize="0"/>
          <p:nvPr/>
        </p:nvPicPr>
        <p:blipFill rotWithShape="1">
          <a:blip r:embed="rId3">
            <a:alphaModFix/>
          </a:blip>
          <a:srcRect b="4356" l="13018" r="12676" t="4511"/>
          <a:stretch/>
        </p:blipFill>
        <p:spPr>
          <a:xfrm>
            <a:off x="4265657" y="4010775"/>
            <a:ext cx="612718" cy="891600"/>
          </a:xfrm>
          <a:prstGeom prst="rect">
            <a:avLst/>
          </a:prstGeom>
          <a:noFill/>
          <a:ln>
            <a:noFill/>
          </a:ln>
        </p:spPr>
      </p:pic>
      <p:sp>
        <p:nvSpPr>
          <p:cNvPr id="379" name="Google Shape;37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Components </a:t>
            </a:r>
            <a:endParaRPr b="1">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1256850" y="1008675"/>
            <a:ext cx="6952400" cy="3651399"/>
          </a:xfrm>
          <a:prstGeom prst="rect">
            <a:avLst/>
          </a:prstGeom>
          <a:noFill/>
          <a:ln cap="flat" cmpd="sng" w="38100">
            <a:solidFill>
              <a:schemeClr val="dk1"/>
            </a:solidFill>
            <a:prstDash val="solid"/>
            <a:round/>
            <a:headEnd len="sm" w="sm" type="none"/>
            <a:tailEnd len="sm" w="sm" type="none"/>
          </a:ln>
        </p:spPr>
      </p:pic>
      <p:sp>
        <p:nvSpPr>
          <p:cNvPr id="79" name="Google Shape;79;p16"/>
          <p:cNvSpPr txBox="1"/>
          <p:nvPr/>
        </p:nvSpPr>
        <p:spPr>
          <a:xfrm>
            <a:off x="1209900" y="4660075"/>
            <a:ext cx="426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t>Source: https://qiskit.org/documentation/</a:t>
            </a:r>
            <a:endParaRPr i="1" sz="1100"/>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Qiskit Terra:</a:t>
            </a:r>
            <a:endParaRPr b="1">
              <a:latin typeface="Times New Roman"/>
              <a:ea typeface="Times New Roman"/>
              <a:cs typeface="Times New Roman"/>
              <a:sym typeface="Times New Roman"/>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8185" lvl="0" marL="457200" rtl="0" algn="l">
              <a:spcBef>
                <a:spcPts val="0"/>
              </a:spcBef>
              <a:spcAft>
                <a:spcPts val="0"/>
              </a:spcAft>
              <a:buClr>
                <a:schemeClr val="dk1"/>
              </a:buClr>
              <a:buSzPts val="1726"/>
              <a:buFont typeface="Times New Roman"/>
              <a:buChar char="●"/>
            </a:pPr>
            <a:r>
              <a:rPr lang="en" sz="1725">
                <a:solidFill>
                  <a:schemeClr val="dk1"/>
                </a:solidFill>
                <a:latin typeface="Times New Roman"/>
                <a:ea typeface="Times New Roman"/>
                <a:cs typeface="Times New Roman"/>
                <a:sym typeface="Times New Roman"/>
              </a:rPr>
              <a:t>Provides a set of tools and libraries for working with quantum computers.</a:t>
            </a:r>
            <a:endParaRPr sz="1725">
              <a:solidFill>
                <a:schemeClr val="dk1"/>
              </a:solidFill>
              <a:latin typeface="Times New Roman"/>
              <a:ea typeface="Times New Roman"/>
              <a:cs typeface="Times New Roman"/>
              <a:sym typeface="Times New Roman"/>
            </a:endParaRPr>
          </a:p>
          <a:p>
            <a:pPr indent="-338185" lvl="0" marL="457200" rtl="0" algn="l">
              <a:spcBef>
                <a:spcPts val="0"/>
              </a:spcBef>
              <a:spcAft>
                <a:spcPts val="0"/>
              </a:spcAft>
              <a:buClr>
                <a:schemeClr val="dk1"/>
              </a:buClr>
              <a:buSzPts val="1726"/>
              <a:buFont typeface="Times New Roman"/>
              <a:buChar char="●"/>
            </a:pPr>
            <a:r>
              <a:rPr lang="en" sz="1725">
                <a:solidFill>
                  <a:schemeClr val="dk1"/>
                </a:solidFill>
                <a:latin typeface="Times New Roman"/>
                <a:ea typeface="Times New Roman"/>
                <a:cs typeface="Times New Roman"/>
                <a:sym typeface="Times New Roman"/>
              </a:rPr>
              <a:t>Designed to allow developers to build, test, and run quantum circuits on different backends, including simulators and real quantum devices. </a:t>
            </a:r>
            <a:endParaRPr sz="1725">
              <a:solidFill>
                <a:schemeClr val="dk1"/>
              </a:solidFill>
              <a:latin typeface="Times New Roman"/>
              <a:ea typeface="Times New Roman"/>
              <a:cs typeface="Times New Roman"/>
              <a:sym typeface="Times New Roman"/>
            </a:endParaRPr>
          </a:p>
          <a:p>
            <a:pPr indent="-338185" lvl="0" marL="457200" rtl="0" algn="l">
              <a:spcBef>
                <a:spcPts val="0"/>
              </a:spcBef>
              <a:spcAft>
                <a:spcPts val="0"/>
              </a:spcAft>
              <a:buClr>
                <a:schemeClr val="dk1"/>
              </a:buClr>
              <a:buSzPts val="1726"/>
              <a:buFont typeface="Times New Roman"/>
              <a:buChar char="●"/>
            </a:pPr>
            <a:r>
              <a:rPr lang="en" sz="1725">
                <a:solidFill>
                  <a:schemeClr val="dk1"/>
                </a:solidFill>
                <a:latin typeface="Times New Roman"/>
                <a:ea typeface="Times New Roman"/>
                <a:cs typeface="Times New Roman"/>
                <a:sym typeface="Times New Roman"/>
              </a:rPr>
              <a:t>Provides a variety of tools and interfaces for programming quantum algorithms and circuits, including a circuit composer, a quantum program builder, and a quantum register.</a:t>
            </a:r>
            <a:endParaRPr sz="1725">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725">
                <a:solidFill>
                  <a:schemeClr val="dk1"/>
                </a:solidFill>
                <a:latin typeface="Times New Roman"/>
                <a:ea typeface="Times New Roman"/>
                <a:cs typeface="Times New Roman"/>
                <a:sym typeface="Times New Roman"/>
              </a:rPr>
              <a:t>Provides tools for characterizing and mitigating errors in quantum circuits, </a:t>
            </a:r>
            <a:r>
              <a:rPr b="1" lang="en" sz="1725">
                <a:solidFill>
                  <a:schemeClr val="dk1"/>
                </a:solidFill>
                <a:latin typeface="Times New Roman"/>
                <a:ea typeface="Times New Roman"/>
                <a:cs typeface="Times New Roman"/>
                <a:sym typeface="Times New Roman"/>
              </a:rPr>
              <a:t>An example of the circuit building will be shown in the tutorial part.</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Simulator</a:t>
            </a:r>
            <a:endParaRPr b="1">
              <a:latin typeface="Times New Roman"/>
              <a:ea typeface="Times New Roman"/>
              <a:cs typeface="Times New Roman"/>
              <a:sym typeface="Times New Roman"/>
            </a:endParaRPr>
          </a:p>
        </p:txBody>
      </p:sp>
      <p:sp>
        <p:nvSpPr>
          <p:cNvPr id="93" name="Google Shape;93;p18"/>
          <p:cNvSpPr txBox="1"/>
          <p:nvPr>
            <p:ph idx="1" type="body"/>
          </p:nvPr>
        </p:nvSpPr>
        <p:spPr>
          <a:xfrm>
            <a:off x="311700" y="1017725"/>
            <a:ext cx="8520600" cy="3874200"/>
          </a:xfrm>
          <a:prstGeom prst="rect">
            <a:avLst/>
          </a:prstGeom>
        </p:spPr>
        <p:txBody>
          <a:bodyPr anchorCtr="0" anchor="t" bIns="91425" lIns="91425" spcFirstLastPara="1" rIns="91425" wrap="square" tIns="91425">
            <a:normAutofit fontScale="62500" lnSpcReduction="20000"/>
          </a:bodyPr>
          <a:lstStyle/>
          <a:p>
            <a:pPr indent="-336154" lvl="0" marL="457200" rtl="0" algn="just">
              <a:spcBef>
                <a:spcPts val="0"/>
              </a:spcBef>
              <a:spcAft>
                <a:spcPts val="0"/>
              </a:spcAft>
              <a:buClr>
                <a:schemeClr val="dk1"/>
              </a:buClr>
              <a:buSzPct val="100000"/>
              <a:buChar char="➢"/>
            </a:pPr>
            <a:r>
              <a:rPr b="1" lang="en" sz="2710">
                <a:solidFill>
                  <a:schemeClr val="dk1"/>
                </a:solidFill>
                <a:latin typeface="Times New Roman"/>
                <a:ea typeface="Times New Roman"/>
                <a:cs typeface="Times New Roman"/>
                <a:sym typeface="Times New Roman"/>
              </a:rPr>
              <a:t>QASM</a:t>
            </a:r>
            <a:r>
              <a:rPr lang="en" sz="2710">
                <a:solidFill>
                  <a:schemeClr val="dk1"/>
                </a:solidFill>
                <a:latin typeface="Times New Roman"/>
                <a:ea typeface="Times New Roman"/>
                <a:cs typeface="Times New Roman"/>
                <a:sym typeface="Times New Roman"/>
              </a:rPr>
              <a:t>: s</a:t>
            </a:r>
            <a:r>
              <a:rPr lang="en" sz="2710">
                <a:solidFill>
                  <a:schemeClr val="dk1"/>
                </a:solidFill>
                <a:latin typeface="Times New Roman"/>
                <a:ea typeface="Times New Roman"/>
                <a:cs typeface="Times New Roman"/>
                <a:sym typeface="Times New Roman"/>
              </a:rPr>
              <a:t>imulates the behavior of quantum gates and circuits using classical algorithms.</a:t>
            </a:r>
            <a:endParaRPr sz="271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2710">
              <a:solidFill>
                <a:schemeClr val="dk1"/>
              </a:solidFill>
              <a:latin typeface="Times New Roman"/>
              <a:ea typeface="Times New Roman"/>
              <a:cs typeface="Times New Roman"/>
              <a:sym typeface="Times New Roman"/>
            </a:endParaRPr>
          </a:p>
          <a:p>
            <a:pPr indent="-336154" lvl="0" marL="457200" rtl="0" algn="just">
              <a:spcBef>
                <a:spcPts val="1200"/>
              </a:spcBef>
              <a:spcAft>
                <a:spcPts val="0"/>
              </a:spcAft>
              <a:buClr>
                <a:schemeClr val="dk1"/>
              </a:buClr>
              <a:buSzPct val="100000"/>
              <a:buChar char="➢"/>
            </a:pPr>
            <a:r>
              <a:rPr b="1" lang="en" sz="2710">
                <a:solidFill>
                  <a:schemeClr val="dk1"/>
                </a:solidFill>
                <a:latin typeface="Times New Roman"/>
                <a:ea typeface="Times New Roman"/>
                <a:cs typeface="Times New Roman"/>
                <a:sym typeface="Times New Roman"/>
              </a:rPr>
              <a:t>State-vector</a:t>
            </a:r>
            <a:r>
              <a:rPr lang="en" sz="2710">
                <a:solidFill>
                  <a:schemeClr val="dk1"/>
                </a:solidFill>
                <a:latin typeface="Times New Roman"/>
                <a:ea typeface="Times New Roman"/>
                <a:cs typeface="Times New Roman"/>
                <a:sym typeface="Times New Roman"/>
              </a:rPr>
              <a:t>: calculates the the </a:t>
            </a:r>
            <a:r>
              <a:rPr lang="en" sz="2710">
                <a:solidFill>
                  <a:schemeClr val="dk1"/>
                </a:solidFill>
                <a:latin typeface="Times New Roman"/>
                <a:ea typeface="Times New Roman"/>
                <a:cs typeface="Times New Roman"/>
                <a:sym typeface="Times New Roman"/>
              </a:rPr>
              <a:t>state</a:t>
            </a:r>
            <a:r>
              <a:rPr lang="en" sz="2710">
                <a:solidFill>
                  <a:schemeClr val="dk1"/>
                </a:solidFill>
                <a:latin typeface="Times New Roman"/>
                <a:ea typeface="Times New Roman"/>
                <a:cs typeface="Times New Roman"/>
                <a:sym typeface="Times New Roman"/>
              </a:rPr>
              <a:t>-vector of the output superposition of </a:t>
            </a:r>
            <a:r>
              <a:rPr lang="en" sz="2710">
                <a:solidFill>
                  <a:schemeClr val="dk1"/>
                </a:solidFill>
                <a:latin typeface="Times New Roman"/>
                <a:ea typeface="Times New Roman"/>
                <a:cs typeface="Times New Roman"/>
                <a:sym typeface="Times New Roman"/>
              </a:rPr>
              <a:t>quantum gates in matrix form.</a:t>
            </a:r>
            <a:endParaRPr sz="271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2710">
              <a:solidFill>
                <a:schemeClr val="dk1"/>
              </a:solidFill>
              <a:latin typeface="Times New Roman"/>
              <a:ea typeface="Times New Roman"/>
              <a:cs typeface="Times New Roman"/>
              <a:sym typeface="Times New Roman"/>
            </a:endParaRPr>
          </a:p>
          <a:p>
            <a:pPr indent="-336154" lvl="0" marL="457200" rtl="0" algn="just">
              <a:spcBef>
                <a:spcPts val="1200"/>
              </a:spcBef>
              <a:spcAft>
                <a:spcPts val="0"/>
              </a:spcAft>
              <a:buClr>
                <a:schemeClr val="dk1"/>
              </a:buClr>
              <a:buSzPct val="100000"/>
              <a:buChar char="➢"/>
            </a:pPr>
            <a:r>
              <a:rPr b="1" lang="en" sz="2710">
                <a:solidFill>
                  <a:schemeClr val="dk1"/>
                </a:solidFill>
                <a:latin typeface="Times New Roman"/>
                <a:ea typeface="Times New Roman"/>
                <a:cs typeface="Times New Roman"/>
                <a:sym typeface="Times New Roman"/>
              </a:rPr>
              <a:t>Unitary: </a:t>
            </a:r>
            <a:r>
              <a:rPr lang="en" sz="2710">
                <a:solidFill>
                  <a:schemeClr val="dk1"/>
                </a:solidFill>
                <a:latin typeface="Times New Roman"/>
                <a:ea typeface="Times New Roman"/>
                <a:cs typeface="Times New Roman"/>
                <a:sym typeface="Times New Roman"/>
              </a:rPr>
              <a:t>simulate the behavior of quantum circuits by computing the unitary matrix of the circuit.</a:t>
            </a:r>
            <a:endParaRPr sz="271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2710">
              <a:solidFill>
                <a:schemeClr val="dk1"/>
              </a:solidFill>
              <a:latin typeface="Times New Roman"/>
              <a:ea typeface="Times New Roman"/>
              <a:cs typeface="Times New Roman"/>
              <a:sym typeface="Times New Roman"/>
            </a:endParaRPr>
          </a:p>
          <a:p>
            <a:pPr indent="-336154" lvl="0" marL="457200" rtl="0" algn="just">
              <a:spcBef>
                <a:spcPts val="1200"/>
              </a:spcBef>
              <a:spcAft>
                <a:spcPts val="0"/>
              </a:spcAft>
              <a:buClr>
                <a:schemeClr val="dk1"/>
              </a:buClr>
              <a:buSzPct val="100000"/>
              <a:buChar char="➢"/>
            </a:pPr>
            <a:r>
              <a:rPr b="1" lang="en" sz="2710">
                <a:solidFill>
                  <a:schemeClr val="dk1"/>
                </a:solidFill>
                <a:latin typeface="Times New Roman"/>
                <a:ea typeface="Times New Roman"/>
                <a:cs typeface="Times New Roman"/>
                <a:sym typeface="Times New Roman"/>
              </a:rPr>
              <a:t>Aer:</a:t>
            </a:r>
            <a:r>
              <a:rPr lang="en" sz="2710">
                <a:solidFill>
                  <a:schemeClr val="dk1"/>
                </a:solidFill>
                <a:latin typeface="Times New Roman"/>
                <a:ea typeface="Times New Roman"/>
                <a:cs typeface="Times New Roman"/>
                <a:sym typeface="Times New Roman"/>
              </a:rPr>
              <a:t> </a:t>
            </a:r>
            <a:r>
              <a:rPr lang="en" sz="2710">
                <a:solidFill>
                  <a:schemeClr val="dk1"/>
                </a:solidFill>
                <a:latin typeface="Times New Roman"/>
                <a:ea typeface="Times New Roman"/>
                <a:cs typeface="Times New Roman"/>
                <a:sym typeface="Times New Roman"/>
              </a:rPr>
              <a:t>includes various backends, including QASM, state-vector, and unitary simulators, and supports parallel processing for faster simulation</a:t>
            </a:r>
            <a:endParaRPr sz="271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solidFill>
                <a:schemeClr val="dk1"/>
              </a:solidFill>
              <a:highlight>
                <a:schemeClr val="lt1"/>
              </a:highlight>
              <a:latin typeface="Roboto"/>
              <a:ea typeface="Roboto"/>
              <a:cs typeface="Roboto"/>
              <a:sym typeface="Roboto"/>
            </a:endParaRPr>
          </a:p>
        </p:txBody>
      </p:sp>
      <p:pic>
        <p:nvPicPr>
          <p:cNvPr id="94" name="Google Shape;94;p18"/>
          <p:cNvPicPr preferRelativeResize="0"/>
          <p:nvPr/>
        </p:nvPicPr>
        <p:blipFill>
          <a:blip r:embed="rId3">
            <a:alphaModFix/>
          </a:blip>
          <a:stretch>
            <a:fillRect/>
          </a:stretch>
        </p:blipFill>
        <p:spPr>
          <a:xfrm>
            <a:off x="1060050" y="1592375"/>
            <a:ext cx="6205976" cy="269825"/>
          </a:xfrm>
          <a:prstGeom prst="rect">
            <a:avLst/>
          </a:prstGeom>
          <a:noFill/>
          <a:ln cap="flat" cmpd="sng" w="9525">
            <a:solidFill>
              <a:schemeClr val="dk1"/>
            </a:solidFill>
            <a:prstDash val="solid"/>
            <a:round/>
            <a:headEnd len="sm" w="sm" type="none"/>
            <a:tailEnd len="sm" w="sm" type="none"/>
          </a:ln>
        </p:spPr>
      </p:pic>
      <p:pic>
        <p:nvPicPr>
          <p:cNvPr id="95" name="Google Shape;95;p18"/>
          <p:cNvPicPr preferRelativeResize="0"/>
          <p:nvPr/>
        </p:nvPicPr>
        <p:blipFill>
          <a:blip r:embed="rId4">
            <a:alphaModFix/>
          </a:blip>
          <a:stretch>
            <a:fillRect/>
          </a:stretch>
        </p:blipFill>
        <p:spPr>
          <a:xfrm>
            <a:off x="1060050" y="2436838"/>
            <a:ext cx="6205976" cy="269825"/>
          </a:xfrm>
          <a:prstGeom prst="rect">
            <a:avLst/>
          </a:prstGeom>
          <a:noFill/>
          <a:ln cap="flat" cmpd="sng" w="9525">
            <a:solidFill>
              <a:schemeClr val="dk1"/>
            </a:solidFill>
            <a:prstDash val="solid"/>
            <a:round/>
            <a:headEnd len="sm" w="sm" type="none"/>
            <a:tailEnd len="sm" w="sm" type="none"/>
          </a:ln>
        </p:spPr>
      </p:pic>
      <p:pic>
        <p:nvPicPr>
          <p:cNvPr id="96" name="Google Shape;96;p18"/>
          <p:cNvPicPr preferRelativeResize="0"/>
          <p:nvPr/>
        </p:nvPicPr>
        <p:blipFill>
          <a:blip r:embed="rId5">
            <a:alphaModFix/>
          </a:blip>
          <a:stretch>
            <a:fillRect/>
          </a:stretch>
        </p:blipFill>
        <p:spPr>
          <a:xfrm>
            <a:off x="1114050" y="3527600"/>
            <a:ext cx="6205976" cy="269825"/>
          </a:xfrm>
          <a:prstGeom prst="rect">
            <a:avLst/>
          </a:prstGeom>
          <a:noFill/>
          <a:ln cap="flat" cmpd="sng" w="9525">
            <a:solidFill>
              <a:schemeClr val="dk1"/>
            </a:solidFill>
            <a:prstDash val="solid"/>
            <a:round/>
            <a:headEnd len="sm" w="sm" type="none"/>
            <a:tailEnd len="sm" w="sm" type="none"/>
          </a:ln>
        </p:spPr>
      </p:pic>
      <p:pic>
        <p:nvPicPr>
          <p:cNvPr id="97" name="Google Shape;97;p18"/>
          <p:cNvPicPr preferRelativeResize="0"/>
          <p:nvPr/>
        </p:nvPicPr>
        <p:blipFill>
          <a:blip r:embed="rId6">
            <a:alphaModFix/>
          </a:blip>
          <a:stretch>
            <a:fillRect/>
          </a:stretch>
        </p:blipFill>
        <p:spPr>
          <a:xfrm>
            <a:off x="1114050" y="4533850"/>
            <a:ext cx="6205974" cy="297475"/>
          </a:xfrm>
          <a:prstGeom prst="rect">
            <a:avLst/>
          </a:prstGeom>
          <a:noFill/>
          <a:ln cap="flat" cmpd="sng" w="9525">
            <a:solidFill>
              <a:schemeClr val="dk1"/>
            </a:solidFill>
            <a:prstDash val="solid"/>
            <a:round/>
            <a:headEnd len="sm" w="sm" type="none"/>
            <a:tailEnd len="sm" w="sm" type="none"/>
          </a:ln>
        </p:spPr>
      </p:pic>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t>
            </a:r>
            <a:endParaRPr b="1">
              <a:latin typeface="Times New Roman"/>
              <a:ea typeface="Times New Roman"/>
              <a:cs typeface="Times New Roman"/>
              <a:sym typeface="Times New Roman"/>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Three options to build a circuit:</a:t>
            </a:r>
            <a:endParaRPr sz="2000">
              <a:solidFill>
                <a:schemeClr val="dk1"/>
              </a:solidFill>
              <a:latin typeface="Times New Roman"/>
              <a:ea typeface="Times New Roman"/>
              <a:cs typeface="Times New Roman"/>
              <a:sym typeface="Times New Roman"/>
            </a:endParaRPr>
          </a:p>
          <a:p>
            <a:pPr indent="-355600" lvl="0" marL="457200" rtl="0" algn="l">
              <a:spcBef>
                <a:spcPts val="120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Local computer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IBM Quantum Experience (Cloud)</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IBM Quantum Composer (GUI)</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Times New Roman"/>
              <a:buAutoNum type="arabicPeriod"/>
            </a:pPr>
            <a:r>
              <a:rPr b="1" lang="en">
                <a:latin typeface="Times New Roman"/>
                <a:ea typeface="Times New Roman"/>
                <a:cs typeface="Times New Roman"/>
                <a:sym typeface="Times New Roman"/>
              </a:rPr>
              <a:t>Local Computer:</a:t>
            </a:r>
            <a:endParaRPr b="1">
              <a:latin typeface="Times New Roman"/>
              <a:ea typeface="Times New Roman"/>
              <a:cs typeface="Times New Roman"/>
              <a:sym typeface="Times New Roman"/>
            </a:endParaRPr>
          </a:p>
        </p:txBody>
      </p:sp>
      <p:sp>
        <p:nvSpPr>
          <p:cNvPr id="111" name="Google Shape;111;p20"/>
          <p:cNvSpPr txBox="1"/>
          <p:nvPr>
            <p:ph idx="1" type="body"/>
          </p:nvPr>
        </p:nvSpPr>
        <p:spPr>
          <a:xfrm>
            <a:off x="311700" y="1152475"/>
            <a:ext cx="8520600" cy="3621000"/>
          </a:xfrm>
          <a:prstGeom prst="rect">
            <a:avLst/>
          </a:prstGeom>
          <a:ln>
            <a:noFill/>
          </a:ln>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solidFill>
                  <a:schemeClr val="dk1"/>
                </a:solidFill>
                <a:latin typeface="Times New Roman"/>
                <a:ea typeface="Times New Roman"/>
                <a:cs typeface="Times New Roman"/>
                <a:sym typeface="Times New Roman"/>
              </a:rPr>
              <a:t>Step 1: </a:t>
            </a:r>
            <a:r>
              <a:rPr lang="en" sz="1400">
                <a:solidFill>
                  <a:schemeClr val="dk1"/>
                </a:solidFill>
                <a:latin typeface="Times New Roman"/>
                <a:ea typeface="Times New Roman"/>
                <a:cs typeface="Times New Roman"/>
                <a:sym typeface="Times New Roman"/>
              </a:rPr>
              <a:t>Search web for </a:t>
            </a:r>
            <a:r>
              <a:rPr b="1" lang="en" sz="1400">
                <a:solidFill>
                  <a:schemeClr val="dk1"/>
                </a:solidFill>
                <a:latin typeface="Times New Roman"/>
                <a:ea typeface="Times New Roman"/>
                <a:cs typeface="Times New Roman"/>
                <a:sym typeface="Times New Roman"/>
              </a:rPr>
              <a:t>“Anaconda python distribution” </a:t>
            </a:r>
            <a:r>
              <a:rPr lang="en" sz="1400">
                <a:solidFill>
                  <a:schemeClr val="dk1"/>
                </a:solidFill>
                <a:latin typeface="Times New Roman"/>
                <a:ea typeface="Times New Roman"/>
                <a:cs typeface="Times New Roman"/>
                <a:sym typeface="Times New Roman"/>
              </a:rPr>
              <a:t>(Make sure you are downloading 3.x version of python for qiskit)</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400">
              <a:latin typeface="Times New Roman"/>
              <a:ea typeface="Times New Roman"/>
              <a:cs typeface="Times New Roman"/>
              <a:sym typeface="Times New Roman"/>
            </a:endParaRPr>
          </a:p>
          <a:p>
            <a:pPr indent="0" lvl="0" marL="0" rtl="0" algn="just">
              <a:spcBef>
                <a:spcPts val="1200"/>
              </a:spcBef>
              <a:spcAft>
                <a:spcPts val="1200"/>
              </a:spcAft>
              <a:buClr>
                <a:srgbClr val="000000"/>
              </a:buClr>
              <a:buSzPts val="1100"/>
              <a:buFont typeface="Arial"/>
              <a:buNone/>
            </a:pPr>
            <a:r>
              <a:t/>
            </a:r>
            <a:endParaRPr sz="1400">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1440750" y="2115625"/>
            <a:ext cx="6262502" cy="2463000"/>
          </a:xfrm>
          <a:prstGeom prst="rect">
            <a:avLst/>
          </a:prstGeom>
          <a:noFill/>
          <a:ln>
            <a:noFill/>
          </a:ln>
        </p:spPr>
      </p:pic>
      <p:sp>
        <p:nvSpPr>
          <p:cNvPr id="113" name="Google Shape;113;p20"/>
          <p:cNvSpPr txBox="1"/>
          <p:nvPr/>
        </p:nvSpPr>
        <p:spPr>
          <a:xfrm>
            <a:off x="3397575" y="4578625"/>
            <a:ext cx="22800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lang="en"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https://www.anaconda.com/</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9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Step 2:</a:t>
            </a:r>
            <a:r>
              <a:rPr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After installing, run the installer and then search for anaconda prompt</a:t>
            </a:r>
            <a:endParaRPr sz="1800">
              <a:latin typeface="Times New Roman"/>
              <a:ea typeface="Times New Roman"/>
              <a:cs typeface="Times New Roman"/>
              <a:sym typeface="Times New Roman"/>
            </a:endParaRPr>
          </a:p>
        </p:txBody>
      </p:sp>
      <p:pic>
        <p:nvPicPr>
          <p:cNvPr id="120" name="Google Shape;120;p21"/>
          <p:cNvPicPr preferRelativeResize="0"/>
          <p:nvPr/>
        </p:nvPicPr>
        <p:blipFill>
          <a:blip r:embed="rId3">
            <a:alphaModFix/>
          </a:blip>
          <a:stretch>
            <a:fillRect/>
          </a:stretch>
        </p:blipFill>
        <p:spPr>
          <a:xfrm>
            <a:off x="1455675" y="1359413"/>
            <a:ext cx="5675026" cy="3016125"/>
          </a:xfrm>
          <a:prstGeom prst="rect">
            <a:avLst/>
          </a:prstGeom>
          <a:noFill/>
          <a:ln cap="flat" cmpd="sng" w="38100">
            <a:solidFill>
              <a:schemeClr val="dk1"/>
            </a:solidFill>
            <a:prstDash val="solid"/>
            <a:round/>
            <a:headEnd len="sm" w="sm" type="none"/>
            <a:tailEnd len="sm" w="sm" type="none"/>
          </a:ln>
        </p:spPr>
      </p:pic>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