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7ba72b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7ba72b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7ba72b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7ba72b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7ba72b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7ba72b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d7ba72b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d7ba72b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d7ba72b8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d7ba72b8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d7ba72b8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d7ba72b8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d7ba72b8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d7ba72b8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d7ba72b8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d7ba72b8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96287cf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96287cf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fb7c2f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fb7c2f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d7ba72b8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d7ba72b8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d7ba72b8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d7ba72b8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ebb21af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ebb21af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fcdc03f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fcdc03f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7ba72b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7ba72b8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7ba72b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7ba72b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7ba72b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7ba72b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67758" y="7009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Quantum Computing with Qiskit : Phase II</a:t>
            </a:r>
            <a:endParaRPr b="1">
              <a:latin typeface="Times New Roman"/>
              <a:ea typeface="Times New Roman"/>
              <a:cs typeface="Times New Roman"/>
              <a:sym typeface="Times New Roman"/>
            </a:endParaRPr>
          </a:p>
        </p:txBody>
      </p:sp>
      <p:sp>
        <p:nvSpPr>
          <p:cNvPr id="55" name="Google Shape;55;p13"/>
          <p:cNvSpPr txBox="1"/>
          <p:nvPr>
            <p:ph idx="1" type="subTitle"/>
          </p:nvPr>
        </p:nvSpPr>
        <p:spPr>
          <a:xfrm>
            <a:off x="358950" y="3056175"/>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Pawel Pratyush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Vrushali Shinde</a:t>
            </a:r>
            <a:endParaRPr>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b="4356" l="13018" r="12676" t="4511"/>
          <a:stretch/>
        </p:blipFill>
        <p:spPr>
          <a:xfrm>
            <a:off x="4265645" y="4151450"/>
            <a:ext cx="612718" cy="891600"/>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Grover’s</a:t>
            </a:r>
            <a:endParaRPr b="1">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2055350" y="1149575"/>
            <a:ext cx="419897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4.	Shor’s Algorithm</a:t>
            </a:r>
            <a:endParaRPr b="1">
              <a:latin typeface="Times New Roman"/>
              <a:ea typeface="Times New Roman"/>
              <a:cs typeface="Times New Roman"/>
              <a:sym typeface="Times New Roman"/>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The algorithm returns the GCD of the input number after applying the series of gates in circuit</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Shor’s</a:t>
            </a:r>
            <a:endParaRPr b="1">
              <a:latin typeface="Times New Roman"/>
              <a:ea typeface="Times New Roman"/>
              <a:cs typeface="Times New Roman"/>
              <a:sym typeface="Times New Roman"/>
            </a:endParaRPr>
          </a:p>
        </p:txBody>
      </p:sp>
      <p:pic>
        <p:nvPicPr>
          <p:cNvPr id="134" name="Google Shape;134;p24"/>
          <p:cNvPicPr preferRelativeResize="0"/>
          <p:nvPr/>
        </p:nvPicPr>
        <p:blipFill>
          <a:blip r:embed="rId3">
            <a:alphaModFix/>
          </a:blip>
          <a:stretch>
            <a:fillRect/>
          </a:stretch>
        </p:blipFill>
        <p:spPr>
          <a:xfrm>
            <a:off x="2630275" y="1017725"/>
            <a:ext cx="4147651"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5.	Simon’s Algorithm</a:t>
            </a:r>
            <a:endParaRPr b="1">
              <a:latin typeface="Times New Roman"/>
              <a:ea typeface="Times New Roman"/>
              <a:cs typeface="Times New Roman"/>
              <a:sym typeface="Times New Roman"/>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Simon’s algorithm outputs similar to bernstein-vazirani. I.e. identifying the hidden string which is encoded using hadamard gate and then oracle function(cnot gates) and again hadamard to decode the string.</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Simon’s Algorithm</a:t>
            </a:r>
            <a:endParaRPr b="1">
              <a:latin typeface="Times New Roman"/>
              <a:ea typeface="Times New Roman"/>
              <a:cs typeface="Times New Roman"/>
              <a:sym typeface="Times New Roman"/>
            </a:endParaRPr>
          </a:p>
        </p:txBody>
      </p:sp>
      <p:pic>
        <p:nvPicPr>
          <p:cNvPr id="148" name="Google Shape;148;p26"/>
          <p:cNvPicPr preferRelativeResize="0"/>
          <p:nvPr/>
        </p:nvPicPr>
        <p:blipFill>
          <a:blip r:embed="rId3">
            <a:alphaModFix/>
          </a:blip>
          <a:stretch>
            <a:fillRect/>
          </a:stretch>
        </p:blipFill>
        <p:spPr>
          <a:xfrm>
            <a:off x="2342800" y="1017725"/>
            <a:ext cx="4342725"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Ideal Time Observation</a:t>
            </a:r>
            <a:endParaRPr>
              <a:latin typeface="Times New Roman"/>
              <a:ea typeface="Times New Roman"/>
              <a:cs typeface="Times New Roman"/>
              <a:sym typeface="Times New Roman"/>
            </a:endParaRPr>
          </a:p>
        </p:txBody>
      </p:sp>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ts val="358"/>
              <a:buFont typeface="Arial"/>
              <a:buNone/>
            </a:pPr>
            <a:r>
              <a:rPr lang="en" sz="4500">
                <a:solidFill>
                  <a:schemeClr val="dk1"/>
                </a:solidFill>
                <a:latin typeface="Times New Roman"/>
                <a:ea typeface="Times New Roman"/>
                <a:cs typeface="Times New Roman"/>
                <a:sym typeface="Times New Roman"/>
              </a:rPr>
              <a:t>The Bernstein-Vazirani algorithm can be implemented in Qiskit by making a single call to the oracle. The algorithm's time complexity is O(n), where n is the quantity of qubits.</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358"/>
              <a:buFont typeface="Arial"/>
              <a:buNone/>
            </a:pPr>
            <a:r>
              <a:rPr lang="en" sz="4500">
                <a:solidFill>
                  <a:schemeClr val="dk1"/>
                </a:solidFill>
                <a:latin typeface="Times New Roman"/>
                <a:ea typeface="Times New Roman"/>
                <a:cs typeface="Times New Roman"/>
                <a:sym typeface="Times New Roman"/>
              </a:rPr>
              <a:t>Simon algorithm: The Simon method can be used in Qiskit by making several calls to the oracle. The algorithm's time complexity is O(n2), where n is the quantity of qubits.</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358"/>
              <a:buFont typeface="Arial"/>
              <a:buNone/>
            </a:pPr>
            <a:r>
              <a:rPr lang="en" sz="4500">
                <a:solidFill>
                  <a:schemeClr val="dk1"/>
                </a:solidFill>
                <a:latin typeface="Times New Roman"/>
                <a:ea typeface="Times New Roman"/>
                <a:cs typeface="Times New Roman"/>
                <a:sym typeface="Times New Roman"/>
              </a:rPr>
              <a:t>The Deutsch-Jozsa algorithm can be implemented in Qiskit by making a single call to the oracle. No matter the number of qubits, the algorithm's temporal complexity is O(1).</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4500">
                <a:solidFill>
                  <a:schemeClr val="dk1"/>
                </a:solidFill>
                <a:latin typeface="Times New Roman"/>
                <a:ea typeface="Times New Roman"/>
                <a:cs typeface="Times New Roman"/>
                <a:sym typeface="Times New Roman"/>
              </a:rPr>
              <a:t>Shor's algorithm: The Quantum Fourier Transform (QFT) is one of the quantum circuits that can be used in Qiskit to execute the Shor's algorithm. Th</a:t>
            </a:r>
            <a:r>
              <a:rPr lang="en" sz="4500">
                <a:solidFill>
                  <a:schemeClr val="dk1"/>
                </a:solidFill>
                <a:latin typeface="Times New Roman"/>
                <a:ea typeface="Times New Roman"/>
                <a:cs typeface="Times New Roman"/>
                <a:sym typeface="Times New Roman"/>
              </a:rPr>
              <a:t>e algorithm's temporal complexity is O((log N)3), where N is number to be factored</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358"/>
              <a:buFont typeface="Arial"/>
              <a:buNone/>
            </a:pPr>
            <a:r>
              <a:rPr lang="en" sz="4500">
                <a:solidFill>
                  <a:schemeClr val="dk1"/>
                </a:solidFill>
                <a:latin typeface="Times New Roman"/>
                <a:ea typeface="Times New Roman"/>
                <a:cs typeface="Times New Roman"/>
                <a:sym typeface="Times New Roman"/>
              </a:rPr>
              <a:t>Grover's algorithm: In Qiskit, a quantum circuit with many Grover iterations can be used to implement Grover's algorithm. The algorithm has an O(N) time complexity, where N is the size of the search space</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Ideal Memory Observation</a:t>
            </a:r>
            <a:endParaRPr>
              <a:latin typeface="Times New Roman"/>
              <a:ea typeface="Times New Roman"/>
              <a:cs typeface="Times New Roman"/>
              <a:sym typeface="Times New Roman"/>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The qasm simulator used by Qiskit is designed to use memory efficiently by simulating the quantum operations on a classical computer without storing the full state of the quantum system in memory. This means that the memory usage of the simulator should not be a limiting factor in most cases.</a:t>
            </a:r>
            <a:endParaRPr>
              <a:solidFill>
                <a:schemeClr val="dk1"/>
              </a:solidFill>
              <a:latin typeface="Times New Roman"/>
              <a:ea typeface="Times New Roman"/>
              <a:cs typeface="Times New Roman"/>
              <a:sym typeface="Times New Roman"/>
            </a:endParaRPr>
          </a:p>
        </p:txBody>
      </p:sp>
      <p:sp>
        <p:nvSpPr>
          <p:cNvPr id="162" name="Google Shape;16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latin typeface="Times New Roman"/>
                <a:ea typeface="Times New Roman"/>
                <a:cs typeface="Times New Roman"/>
                <a:sym typeface="Times New Roman"/>
              </a:rPr>
              <a:t>What we observed</a:t>
            </a:r>
            <a:endParaRPr sz="2820">
              <a:latin typeface="Times New Roman"/>
              <a:ea typeface="Times New Roman"/>
              <a:cs typeface="Times New Roman"/>
              <a:sym typeface="Times New Roman"/>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Every algorithm is seen as behaving differently.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Although ideally, yes it should increase exponentially as we increase the number of qubits; certain abnormalities are observed in terms of memory, time plot line being constant or even decreasing as we increase the number of qubits.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Note that these implementations are one way for the algorithm to work. There are multiple ways to perform and each way will give different results</a:t>
            </a:r>
            <a:endParaRPr>
              <a:solidFill>
                <a:schemeClr val="dk1"/>
              </a:solidFill>
              <a:latin typeface="Times New Roman"/>
              <a:ea typeface="Times New Roman"/>
              <a:cs typeface="Times New Roman"/>
              <a:sym typeface="Times New Roman"/>
            </a:endParaRPr>
          </a:p>
        </p:txBody>
      </p:sp>
      <p:sp>
        <p:nvSpPr>
          <p:cNvPr id="169" name="Google Shape;16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73" name="Shape 173"/>
        <p:cNvGrpSpPr/>
        <p:nvPr/>
      </p:nvGrpSpPr>
      <p:grpSpPr>
        <a:xfrm>
          <a:off x="0" y="0"/>
          <a:ext cx="0" cy="0"/>
          <a:chOff x="0" y="0"/>
          <a:chExt cx="0" cy="0"/>
        </a:xfrm>
      </p:grpSpPr>
      <p:sp>
        <p:nvSpPr>
          <p:cNvPr id="174" name="Google Shape;174;p30"/>
          <p:cNvSpPr txBox="1"/>
          <p:nvPr>
            <p:ph type="ctrTitle"/>
          </p:nvPr>
        </p:nvSpPr>
        <p:spPr>
          <a:xfrm>
            <a:off x="342446" y="199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75" name="Google Shape;175;p30"/>
          <p:cNvSpPr txBox="1"/>
          <p:nvPr>
            <p:ph idx="1" type="subTitle"/>
          </p:nvPr>
        </p:nvSpPr>
        <p:spPr>
          <a:xfrm>
            <a:off x="311688" y="2759788"/>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Pawel Pratyush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Vrushali Shinde</a:t>
            </a:r>
            <a:endParaRPr>
              <a:solidFill>
                <a:schemeClr val="dk1"/>
              </a:solidFill>
              <a:latin typeface="Times New Roman"/>
              <a:ea typeface="Times New Roman"/>
              <a:cs typeface="Times New Roman"/>
              <a:sym typeface="Times New Roman"/>
            </a:endParaRPr>
          </a:p>
        </p:txBody>
      </p:sp>
      <p:pic>
        <p:nvPicPr>
          <p:cNvPr id="176" name="Google Shape;176;p30"/>
          <p:cNvPicPr preferRelativeResize="0"/>
          <p:nvPr/>
        </p:nvPicPr>
        <p:blipFill rotWithShape="1">
          <a:blip r:embed="rId3">
            <a:alphaModFix/>
          </a:blip>
          <a:srcRect b="4356" l="13018" r="12676" t="4511"/>
          <a:stretch/>
        </p:blipFill>
        <p:spPr>
          <a:xfrm>
            <a:off x="4265657" y="4010775"/>
            <a:ext cx="612718" cy="891600"/>
          </a:xfrm>
          <a:prstGeom prst="rect">
            <a:avLst/>
          </a:prstGeom>
          <a:noFill/>
          <a:ln>
            <a:noFill/>
          </a:ln>
        </p:spPr>
      </p:pic>
      <p:sp>
        <p:nvSpPr>
          <p:cNvPr id="177" name="Google Shape;17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6798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phase presentation will focus on the algorithms implemented using Qiskit</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600">
                <a:solidFill>
                  <a:schemeClr val="dk1"/>
                </a:solidFill>
              </a:rPr>
              <a:t>  </a:t>
            </a:r>
            <a:endParaRPr sz="1600">
              <a:solidFill>
                <a:schemeClr val="dk1"/>
              </a:solidFill>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Simulator</a:t>
            </a:r>
            <a:endParaRPr b="1">
              <a:latin typeface="Times New Roman"/>
              <a:ea typeface="Times New Roman"/>
              <a:cs typeface="Times New Roman"/>
              <a:sym typeface="Times New Roman"/>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algorithms are executed using qasm simulator as backend.</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Other qiskit simulator like unitary or statevector do not perform measurements and are better suited for intermediate simulation behavior analysis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Pulse simulator is used for simulation of behavior of superconducting qubits. I.e. ones with current and voltage.</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Hence, </a:t>
            </a:r>
            <a:r>
              <a:rPr b="1" lang="en">
                <a:solidFill>
                  <a:schemeClr val="dk1"/>
                </a:solidFill>
                <a:latin typeface="Times New Roman"/>
                <a:ea typeface="Times New Roman"/>
                <a:cs typeface="Times New Roman"/>
                <a:sym typeface="Times New Roman"/>
              </a:rPr>
              <a:t>Aer.get_backend('qasm_simulator')</a:t>
            </a:r>
            <a:endParaRPr b="1">
              <a:solidFill>
                <a:schemeClr val="dk1"/>
              </a:solidFill>
              <a:latin typeface="Times New Roman"/>
              <a:ea typeface="Times New Roman"/>
              <a:cs typeface="Times New Roman"/>
              <a:sym typeface="Times New Roman"/>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11">
                <a:latin typeface="Times New Roman"/>
                <a:ea typeface="Times New Roman"/>
                <a:cs typeface="Times New Roman"/>
                <a:sym typeface="Times New Roman"/>
              </a:rPr>
              <a:t>Time and Memory</a:t>
            </a:r>
            <a:endParaRPr sz="2811">
              <a:latin typeface="Times New Roman"/>
              <a:ea typeface="Times New Roman"/>
              <a:cs typeface="Times New Roman"/>
              <a:sym typeface="Times New Roman"/>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solidFill>
                  <a:schemeClr val="dk1"/>
                </a:solidFill>
                <a:latin typeface="Times New Roman"/>
                <a:ea typeface="Times New Roman"/>
                <a:cs typeface="Times New Roman"/>
                <a:sym typeface="Times New Roman"/>
              </a:rPr>
              <a:t>import timeit</a:t>
            </a:r>
            <a:endParaRPr i="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want to measure the execution time for </a:t>
            </a:r>
            <a:r>
              <a:rPr lang="en">
                <a:solidFill>
                  <a:schemeClr val="dk1"/>
                </a:solidFill>
                <a:latin typeface="Times New Roman"/>
                <a:ea typeface="Times New Roman"/>
                <a:cs typeface="Times New Roman"/>
                <a:sym typeface="Times New Roman"/>
              </a:rPr>
              <a:t>repetitive</a:t>
            </a:r>
            <a:r>
              <a:rPr lang="en">
                <a:solidFill>
                  <a:schemeClr val="dk1"/>
                </a:solidFill>
                <a:latin typeface="Times New Roman"/>
                <a:ea typeface="Times New Roman"/>
                <a:cs typeface="Times New Roman"/>
                <a:sym typeface="Times New Roman"/>
              </a:rPr>
              <a:t> block of code for different qubits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Other time imports mostly focus on overall execution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i="1" lang="en">
                <a:solidFill>
                  <a:schemeClr val="dk1"/>
                </a:solidFill>
                <a:latin typeface="Times New Roman"/>
                <a:ea typeface="Times New Roman"/>
                <a:cs typeface="Times New Roman"/>
                <a:sym typeface="Times New Roman"/>
              </a:rPr>
              <a:t>import tracemalloc</a:t>
            </a:r>
            <a:endParaRPr i="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Simple to read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Start and stop as per the block of code we want</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Font typeface="Times New Roman"/>
              <a:buAutoNum type="arabicPeriod"/>
            </a:pPr>
            <a:r>
              <a:rPr b="1" lang="en">
                <a:latin typeface="Times New Roman"/>
                <a:ea typeface="Times New Roman"/>
                <a:cs typeface="Times New Roman"/>
                <a:sym typeface="Times New Roman"/>
              </a:rPr>
              <a:t>Bernstein Vazirani Algorithm</a:t>
            </a:r>
            <a:endParaRPr b="1">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The algorithm takes the hidden string whose length is equal to the number of qubits. The string is encoded and then decoded after series of gates and output is observed to have got the same hidden string.</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Bernstein-Vazirani</a:t>
            </a:r>
            <a:endParaRPr b="1">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b="0" l="17823" r="0" t="0"/>
          <a:stretch/>
        </p:blipFill>
        <p:spPr>
          <a:xfrm>
            <a:off x="3188725" y="1017725"/>
            <a:ext cx="359947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2.	Deutsch</a:t>
            </a:r>
            <a:r>
              <a:rPr b="1" lang="en">
                <a:latin typeface="Times New Roman"/>
                <a:ea typeface="Times New Roman"/>
                <a:cs typeface="Times New Roman"/>
                <a:sym typeface="Times New Roman"/>
              </a:rPr>
              <a:t> Algorithm</a:t>
            </a:r>
            <a:endParaRPr b="1">
              <a:latin typeface="Times New Roman"/>
              <a:ea typeface="Times New Roman"/>
              <a:cs typeface="Times New Roman"/>
              <a:sym typeface="Times New Roman"/>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The function is observed to be balanced or constant.</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A balanced function is the one where we get o and 1 with equal probability and the constant function is the one which will return either zero or one</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Histogram of 10 qubit Deutsch</a:t>
            </a:r>
            <a:endParaRPr b="1">
              <a:latin typeface="Times New Roman"/>
              <a:ea typeface="Times New Roman"/>
              <a:cs typeface="Times New Roman"/>
              <a:sym typeface="Times New Roman"/>
            </a:endParaRPr>
          </a:p>
        </p:txBody>
      </p:sp>
      <p:pic>
        <p:nvPicPr>
          <p:cNvPr id="106" name="Google Shape;106;p20"/>
          <p:cNvPicPr preferRelativeResize="0"/>
          <p:nvPr/>
        </p:nvPicPr>
        <p:blipFill rotWithShape="1">
          <a:blip r:embed="rId3">
            <a:alphaModFix/>
          </a:blip>
          <a:srcRect b="0" l="3679" r="0" t="0"/>
          <a:stretch/>
        </p:blipFill>
        <p:spPr>
          <a:xfrm>
            <a:off x="2414425" y="1170125"/>
            <a:ext cx="4291624" cy="364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3.	Grover’s Algorithm</a:t>
            </a:r>
            <a:endParaRPr b="1">
              <a:latin typeface="Times New Roman"/>
              <a:ea typeface="Times New Roman"/>
              <a:cs typeface="Times New Roman"/>
              <a:sym typeface="Times New Roman"/>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chemeClr val="dk1"/>
                </a:solidFill>
                <a:latin typeface="Times New Roman"/>
                <a:ea typeface="Times New Roman"/>
                <a:cs typeface="Times New Roman"/>
                <a:sym typeface="Times New Roman"/>
              </a:rPr>
              <a:t>Grover’s algorithm in qiskit is given the item at the specified indices in the given list and then the algorithm is searching for the solution that corresponds to those indices</a:t>
            </a:r>
            <a:endParaRPr>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b="1" sz="1725">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