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1" r:id="rId18"/>
    <p:sldId id="270" r:id="rId19"/>
  </p:sldIdLst>
  <p:sldSz cx="18288000" cy="10287000"/>
  <p:notesSz cx="6858000" cy="9144000"/>
  <p:embeddedFontLst>
    <p:embeddedFont>
      <p:font typeface="Arial Rounded MT Bold" panose="020F0704030504030204" pitchFamily="3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lacial Indifference" panose="020B0604020202020204" charset="0"/>
      <p:regular r:id="rId27"/>
    </p:embeddedFont>
    <p:embeddedFont>
      <p:font typeface="Glacial Indifference Bold" panose="020B0604020202020204" charset="0"/>
      <p:regular r:id="rId28"/>
      <p:bold r:id="rId29"/>
    </p:embeddedFont>
    <p:embeddedFont>
      <p:font typeface="Open Sans" panose="020B0604020202020204" charset="0"/>
      <p:regular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B488F-83C6-324A-B597-E13125CE4AF5}" v="192" dt="2020-11-21T00:45:52.194"/>
    <p1510:client id="{978596FA-272E-4919-9D58-A489D9285CA9}" v="1224" dt="2020-11-21T01:37:03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2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268CC5-6D7E-4549-B404-0E01217F4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D2EFA-FADB-4649-AFD7-F7DB39B485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31300-D55C-4A09-8664-86207774B57B}" type="datetimeFigureOut">
              <a:rPr lang="en-CA" smtClean="0"/>
              <a:t>2020-11-20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E0613-68B5-4C2D-8D91-211179CF7C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03B7B-AFF5-49F6-9F9C-5FEC2EC478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28255-3712-4A95-8951-6C8A7B1B98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54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ACF66-888D-43AB-96D2-8AFCEBC2ACA4}" type="datetimeFigureOut">
              <a:rPr lang="en-CA" smtClean="0"/>
              <a:t>2020-11-20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B4C9-E2ED-4C9B-A12E-9DF272D7A5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54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9B4C9-E2ED-4C9B-A12E-9DF272D7A53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95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2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1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71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4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9817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5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04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2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4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4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4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knowyourdreams.com/single/python/python-11" TargetMode="External"/><Relationship Id="rId2" Type="http://schemas.openxmlformats.org/officeDocument/2006/relationships/hyperlink" Target="https://support.zoom.us/hc/en-us/articles/201362323-Changing-the-video-layout-Active-Speaker-View-and-Gallery-View-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xl.com/blog/javascript-vs-pytho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440411" y="1028700"/>
            <a:ext cx="210021" cy="8229600"/>
          </a:xfrm>
          <a:prstGeom prst="rect">
            <a:avLst/>
          </a:prstGeom>
          <a:solidFill>
            <a:srgbClr val="F3F5F9"/>
          </a:solidFill>
        </p:spPr>
      </p:sp>
      <p:sp>
        <p:nvSpPr>
          <p:cNvPr id="3" name="TextBox 3"/>
          <p:cNvSpPr txBox="1"/>
          <p:nvPr/>
        </p:nvSpPr>
        <p:spPr>
          <a:xfrm>
            <a:off x="11035742" y="9654540"/>
            <a:ext cx="6661716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/>
              </a:rPr>
              <a:t>Vision Coders. | AI Based Proctoring System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745816" y="1071562"/>
            <a:ext cx="8679243" cy="5462434"/>
            <a:chOff x="-619817" y="57150"/>
            <a:chExt cx="11572323" cy="7283245"/>
          </a:xfrm>
        </p:grpSpPr>
        <p:sp>
          <p:nvSpPr>
            <p:cNvPr id="5" name="TextBox 5"/>
            <p:cNvSpPr txBox="1"/>
            <p:nvPr/>
          </p:nvSpPr>
          <p:spPr>
            <a:xfrm>
              <a:off x="0" y="57150"/>
              <a:ext cx="10952506" cy="1243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40"/>
                </a:lnSpc>
              </a:pPr>
              <a:r>
                <a:rPr lang="en-US" sz="6400" spc="224">
                  <a:latin typeface="League Spartan Bold"/>
                </a:rPr>
                <a:t>VISION CODERS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477821" y="2365990"/>
              <a:ext cx="10200168" cy="2749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200" spc="151" dirty="0">
                  <a:solidFill>
                    <a:srgbClr val="002060"/>
                  </a:solidFill>
                  <a:latin typeface="League Spartan Bold"/>
                </a:rPr>
                <a:t>ARTIFICIAL INTELLIGENCE BASED AUTOMATED PROCTORING SYSTEM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619817" y="5857083"/>
              <a:ext cx="9360107" cy="1483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spc="96" dirty="0">
                  <a:solidFill>
                    <a:srgbClr val="FF0000"/>
                  </a:solidFill>
                  <a:latin typeface="Glacial Indifference"/>
                </a:rPr>
                <a:t>A System which helps proctoring and interacting with students in the class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C3EB34-5451-F748-96CC-F0DBAD22C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3238500"/>
            <a:ext cx="6288011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4360" y="514308"/>
            <a:ext cx="17099280" cy="146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latin typeface="Arial Rounded MT Bold" panose="020F0704030504030204" pitchFamily="34" charset="0"/>
              </a:rPr>
              <a:t>User Interface of Our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03324" y="4652010"/>
            <a:ext cx="8281353" cy="2720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200" dirty="0">
                <a:latin typeface="Arial Rounded MT Bold" panose="020F0704030504030204" pitchFamily="34" charset="0"/>
              </a:rPr>
              <a:t>image of the user interface</a:t>
            </a:r>
          </a:p>
          <a:p>
            <a:pPr algn="ctr">
              <a:lnSpc>
                <a:spcPts val="7280"/>
              </a:lnSpc>
            </a:pPr>
            <a:r>
              <a:rPr lang="en-US" sz="5199" dirty="0">
                <a:latin typeface="Arial Rounded MT Bold" panose="020F0704030504030204" pitchFamily="34" charset="0"/>
              </a:rPr>
              <a:t>3*image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4A282-7764-4B1B-8444-B6171A1C6CED}"/>
              </a:ext>
            </a:extLst>
          </p:cNvPr>
          <p:cNvSpPr txBox="1"/>
          <p:nvPr/>
        </p:nvSpPr>
        <p:spPr>
          <a:xfrm>
            <a:off x="11704320" y="9761947"/>
            <a:ext cx="640080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/>
              </a:rPr>
              <a:t>Vision Coders. | AI Based Proctoring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996991"/>
            <a:ext cx="18288000" cy="7943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latin typeface="Arial Rounded MT Bold" panose="020F0704030504030204" pitchFamily="34" charset="0"/>
              </a:rPr>
              <a:t>The human face has certain landmarks. The below image clearly justifies the peaks and valleys up the different facial features. Software defines these landmarks as nodal points.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latin typeface="Arial Rounded MT Bold" panose="020F0704030504030204" pitchFamily="34" charset="0"/>
              </a:rPr>
              <a:t>These are about "80" nodal points on the human face.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latin typeface="Arial Rounded MT Bold" panose="020F0704030504030204" pitchFamily="34" charset="0"/>
              </a:rPr>
              <a:t>Following are the few nodal points that are recognized by our software by applying some mathematical formulas on them we can detect following tasks:-</a:t>
            </a:r>
          </a:p>
          <a:p>
            <a:pPr marL="1795779" lvl="3" indent="-514350">
              <a:lnSpc>
                <a:spcPts val="4759"/>
              </a:lnSpc>
              <a:buFont typeface="+mj-lt"/>
              <a:buAutoNum type="arabicPeriod"/>
            </a:pPr>
            <a:r>
              <a:rPr lang="en-US" sz="3399" dirty="0">
                <a:latin typeface="Arial Rounded MT Bold" panose="020F0704030504030204" pitchFamily="34" charset="0"/>
              </a:rPr>
              <a:t>Presence of face.</a:t>
            </a:r>
          </a:p>
          <a:p>
            <a:pPr marL="1795779" lvl="3" indent="-514350">
              <a:lnSpc>
                <a:spcPts val="4759"/>
              </a:lnSpc>
              <a:buFont typeface="+mj-lt"/>
              <a:buAutoNum type="arabicPeriod"/>
            </a:pPr>
            <a:r>
              <a:rPr lang="en-US" sz="3399" dirty="0">
                <a:latin typeface="Arial Rounded MT Bold" panose="020F0704030504030204" pitchFamily="34" charset="0"/>
              </a:rPr>
              <a:t>Eyeball motions.</a:t>
            </a:r>
          </a:p>
          <a:p>
            <a:pPr marL="1795779" lvl="3" indent="-514350">
              <a:lnSpc>
                <a:spcPts val="4759"/>
              </a:lnSpc>
              <a:buFont typeface="+mj-lt"/>
              <a:buAutoNum type="arabicPeriod"/>
            </a:pPr>
            <a:r>
              <a:rPr lang="en-US" sz="3399" dirty="0">
                <a:latin typeface="Arial Rounded MT Bold" panose="020F0704030504030204" pitchFamily="34" charset="0"/>
              </a:rPr>
              <a:t>Movement of face.</a:t>
            </a:r>
          </a:p>
          <a:p>
            <a:pPr marL="1795779" lvl="3" indent="-514350">
              <a:lnSpc>
                <a:spcPts val="4759"/>
              </a:lnSpc>
              <a:buFont typeface="+mj-lt"/>
              <a:buAutoNum type="arabicPeriod"/>
            </a:pPr>
            <a:r>
              <a:rPr lang="en-US" sz="3399" dirty="0">
                <a:latin typeface="Arial Rounded MT Bold" panose="020F0704030504030204" pitchFamily="34" charset="0"/>
              </a:rPr>
              <a:t>Movement of lips.</a:t>
            </a:r>
          </a:p>
          <a:p>
            <a:pPr>
              <a:lnSpc>
                <a:spcPts val="4759"/>
              </a:lnSpc>
            </a:pPr>
            <a:endParaRPr lang="en-US" sz="3399" dirty="0">
              <a:latin typeface="Arial Rounded MT Bold" panose="020F0704030504030204" pitchFamily="34" charset="0"/>
            </a:endParaRPr>
          </a:p>
          <a:p>
            <a:pPr>
              <a:lnSpc>
                <a:spcPts val="4759"/>
              </a:lnSpc>
            </a:pPr>
            <a:endParaRPr lang="en-US" sz="3399" dirty="0">
              <a:latin typeface="Arial Rounded MT Bold" panose="020F0704030504030204" pitchFamily="34" charset="0"/>
            </a:endParaRPr>
          </a:p>
          <a:p>
            <a:pPr>
              <a:lnSpc>
                <a:spcPts val="4759"/>
              </a:lnSpc>
            </a:pPr>
            <a:endParaRPr lang="en-US" sz="3399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49161" y="5912026"/>
            <a:ext cx="4126659" cy="363539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445096" y="180975"/>
            <a:ext cx="6204104" cy="1464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latin typeface="Arial Rounded MT Bold" panose="020F0704030504030204" pitchFamily="34" charset="0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C5F80-4118-436B-B451-8393CEABECFA}"/>
              </a:ext>
            </a:extLst>
          </p:cNvPr>
          <p:cNvSpPr txBox="1"/>
          <p:nvPr/>
        </p:nvSpPr>
        <p:spPr>
          <a:xfrm>
            <a:off x="11772900" y="9703134"/>
            <a:ext cx="651510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/>
              </a:rPr>
              <a:t>Vision Coders. | AI Based Proctoring System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392334" y="2354602"/>
            <a:ext cx="3813582" cy="61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endParaRPr lang="en-CA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9999"/>
          </a:blip>
          <a:srcRect/>
          <a:stretch>
            <a:fillRect/>
          </a:stretch>
        </p:blipFill>
        <p:spPr>
          <a:xfrm>
            <a:off x="-1143000" y="4706253"/>
            <a:ext cx="4605767" cy="6723747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1026286" y="2357903"/>
            <a:ext cx="3853864" cy="61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sp>
      <p:sp>
        <p:nvSpPr>
          <p:cNvPr id="5" name="AutoShape 5"/>
          <p:cNvSpPr/>
          <p:nvPr/>
        </p:nvSpPr>
        <p:spPr>
          <a:xfrm>
            <a:off x="7333485" y="2357903"/>
            <a:ext cx="3853864" cy="61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endParaRPr lang="en-CA" dirty="0"/>
          </a:p>
        </p:txBody>
      </p:sp>
      <p:sp>
        <p:nvSpPr>
          <p:cNvPr id="7" name="TextBox 7"/>
          <p:cNvSpPr txBox="1"/>
          <p:nvPr/>
        </p:nvSpPr>
        <p:spPr>
          <a:xfrm>
            <a:off x="3150343" y="414855"/>
            <a:ext cx="11719423" cy="811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 spc="112">
                <a:latin typeface="League Spartan Bold"/>
              </a:rPr>
              <a:t>FUTURE COST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521682" y="2819634"/>
            <a:ext cx="3229120" cy="4205167"/>
            <a:chOff x="2737493" y="-321664"/>
            <a:chExt cx="4305493" cy="5606889"/>
          </a:xfrm>
        </p:grpSpPr>
        <p:sp>
          <p:nvSpPr>
            <p:cNvPr id="9" name="TextBox 9"/>
            <p:cNvSpPr txBox="1"/>
            <p:nvPr/>
          </p:nvSpPr>
          <p:spPr>
            <a:xfrm>
              <a:off x="2737493" y="-321664"/>
              <a:ext cx="4305493" cy="8259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07"/>
                </a:lnSpc>
              </a:pPr>
              <a:r>
                <a:rPr lang="en-US" sz="4021" spc="249" dirty="0">
                  <a:solidFill>
                    <a:srgbClr val="020301"/>
                  </a:solidFill>
                  <a:latin typeface="Glacial Indifference Bold"/>
                </a:rPr>
                <a:t>GOLD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814026" y="1258481"/>
              <a:ext cx="3694785" cy="4026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169" lvl="1" indent="-248085">
                <a:lnSpc>
                  <a:spcPts val="3447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20301"/>
                  </a:solidFill>
                  <a:latin typeface="Glacial Indifference"/>
                </a:rPr>
                <a:t>Host up to 250 participants</a:t>
              </a:r>
            </a:p>
            <a:p>
              <a:pPr marL="496169" lvl="1" indent="-248085">
                <a:lnSpc>
                  <a:spcPts val="3447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20301"/>
                  </a:solidFill>
                  <a:latin typeface="Glacial Indifference"/>
                </a:rPr>
                <a:t>unlimited group meeting sessions.</a:t>
              </a:r>
            </a:p>
            <a:p>
              <a:pPr marL="496169" lvl="1" indent="-248084">
                <a:lnSpc>
                  <a:spcPts val="3447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20301"/>
                  </a:solidFill>
                  <a:latin typeface="Glacial Indifference"/>
                </a:rPr>
                <a:t>Eyeball, Lip  detection pack.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784067" y="5108792"/>
            <a:ext cx="2672952" cy="388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8598" lvl="1" indent="-239299">
              <a:lnSpc>
                <a:spcPts val="3325"/>
              </a:lnSpc>
              <a:buFont typeface="Arial"/>
              <a:buChar char="•"/>
            </a:pPr>
            <a:endParaRPr lang="en-US" sz="2216" dirty="0">
              <a:solidFill>
                <a:srgbClr val="020301"/>
              </a:solidFill>
              <a:latin typeface="Glacial Indifference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1249331" y="2851653"/>
            <a:ext cx="3412602" cy="4179967"/>
            <a:chOff x="0" y="-28575"/>
            <a:chExt cx="4550136" cy="5573289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28575"/>
              <a:ext cx="4550136" cy="874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97"/>
                </a:lnSpc>
              </a:pPr>
              <a:r>
                <a:rPr lang="en-US" sz="4250" spc="263" dirty="0">
                  <a:solidFill>
                    <a:srgbClr val="020301"/>
                  </a:solidFill>
                  <a:latin typeface="Glacial Indifference Bold"/>
                </a:rPr>
                <a:t>SILVER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285941"/>
              <a:ext cx="3904727" cy="425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24362" lvl="1" indent="-262181">
                <a:lnSpc>
                  <a:spcPts val="3643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20301"/>
                  </a:solidFill>
                  <a:latin typeface="Glacial Indifference"/>
                </a:rPr>
                <a:t>Host up to 200 participants</a:t>
              </a:r>
            </a:p>
            <a:p>
              <a:pPr marL="524362" lvl="1" indent="-262181">
                <a:lnSpc>
                  <a:spcPts val="3643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20301"/>
                  </a:solidFill>
                  <a:latin typeface="Glacial Indifference"/>
                </a:rPr>
                <a:t>unlimited 1-1 meeting sessions</a:t>
              </a:r>
            </a:p>
            <a:p>
              <a:pPr marL="524362" lvl="1" indent="-262181">
                <a:lnSpc>
                  <a:spcPts val="3643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20301"/>
                  </a:solidFill>
                  <a:latin typeface="Glacial Indifference"/>
                </a:rPr>
                <a:t>Drowsiness, presence of face  pack.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809718" y="2858797"/>
            <a:ext cx="2991934" cy="3739114"/>
            <a:chOff x="-124863" y="-19049"/>
            <a:chExt cx="3989245" cy="498548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9049"/>
              <a:ext cx="3864382" cy="744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84"/>
                </a:lnSpc>
              </a:pPr>
              <a:r>
                <a:rPr lang="en-US" sz="3609" spc="223" dirty="0">
                  <a:solidFill>
                    <a:srgbClr val="020301"/>
                  </a:solidFill>
                  <a:latin typeface="Glacial Indifference Bold"/>
                </a:rPr>
                <a:t>PLATINIUM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-124863" y="1285941"/>
              <a:ext cx="3989245" cy="36804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45335" lvl="1" indent="-222668">
                <a:lnSpc>
                  <a:spcPts val="3094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20301"/>
                  </a:solidFill>
                  <a:latin typeface="Glacial Indifference"/>
                </a:rPr>
                <a:t>Host up to 350 participants.</a:t>
              </a:r>
            </a:p>
            <a:p>
              <a:pPr marL="445335" lvl="1" indent="-222668">
                <a:lnSpc>
                  <a:spcPts val="3094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20301"/>
                  </a:solidFill>
                  <a:latin typeface="Glacial Indifference"/>
                </a:rPr>
                <a:t>Combo of all features.</a:t>
              </a:r>
            </a:p>
            <a:p>
              <a:pPr marL="445335" lvl="1" indent="-222667">
                <a:lnSpc>
                  <a:spcPts val="3094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20301"/>
                  </a:solidFill>
                  <a:latin typeface="Glacial Indifference"/>
                </a:rPr>
                <a:t>pupil , face detection, lip, drowsiness pack.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503954" y="8573948"/>
            <a:ext cx="2419298" cy="1233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8"/>
              </a:lnSpc>
            </a:pPr>
            <a:r>
              <a:rPr lang="en-US" sz="3563" dirty="0">
                <a:latin typeface="Open Sans"/>
              </a:rPr>
              <a:t>CAD 299/yr.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623849" y="8573948"/>
            <a:ext cx="2772410" cy="126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9"/>
              </a:lnSpc>
            </a:pPr>
            <a:r>
              <a:rPr lang="en-US" sz="3627" dirty="0">
                <a:latin typeface="Open Sans"/>
              </a:rPr>
              <a:t>CAD </a:t>
            </a:r>
          </a:p>
          <a:p>
            <a:pPr algn="ctr">
              <a:lnSpc>
                <a:spcPts val="5079"/>
              </a:lnSpc>
            </a:pPr>
            <a:r>
              <a:rPr lang="en-US" sz="3627" dirty="0">
                <a:latin typeface="Open Sans"/>
              </a:rPr>
              <a:t>599/yr.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565553" y="8649370"/>
            <a:ext cx="3467144" cy="122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1"/>
              </a:lnSpc>
            </a:pPr>
            <a:r>
              <a:rPr lang="en-US" sz="3501" dirty="0">
                <a:latin typeface="Open Sans"/>
              </a:rPr>
              <a:t>CAD </a:t>
            </a:r>
          </a:p>
          <a:p>
            <a:pPr algn="ctr">
              <a:lnSpc>
                <a:spcPts val="4901"/>
              </a:lnSpc>
            </a:pPr>
            <a:r>
              <a:rPr lang="en-US" sz="3501" dirty="0">
                <a:latin typeface="Open Sans"/>
              </a:rPr>
              <a:t>699/yr.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FE6E26-EB69-4024-87C2-71F207607132}"/>
              </a:ext>
            </a:extLst>
          </p:cNvPr>
          <p:cNvSpPr txBox="1"/>
          <p:nvPr/>
        </p:nvSpPr>
        <p:spPr>
          <a:xfrm>
            <a:off x="11818620" y="-39932"/>
            <a:ext cx="646938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/>
              </a:rPr>
              <a:t>Vision Coders. | AI Based Proctoring System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64AD49-4AA0-456B-95E2-DE88FC0FFB0E}"/>
              </a:ext>
            </a:extLst>
          </p:cNvPr>
          <p:cNvSpPr txBox="1"/>
          <p:nvPr/>
        </p:nvSpPr>
        <p:spPr>
          <a:xfrm>
            <a:off x="7792548" y="7123489"/>
            <a:ext cx="2935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 MONTH FREE TRIAL !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CANCEL ANYTIME </a:t>
            </a:r>
            <a:endParaRPr lang="en-CA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789" y="866775"/>
            <a:ext cx="9782652" cy="146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latin typeface="Arial Rounded MT Bold" panose="020F0704030504030204" pitchFamily="34" charset="0"/>
              </a:rPr>
              <a:t>Team Members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349625"/>
            <a:ext cx="14310360" cy="1782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Vrushang Patel - Graduate Student at University Of Winnipeg.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Krunal Thummar - Graduate Student at University Of Winnipeg.</a:t>
            </a:r>
          </a:p>
          <a:p>
            <a:pPr marL="734060" lvl="1" indent="-367030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Ayush Amin - Undergraduate Student at University Of Winnipeg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5988D-E4D2-4D0F-9419-302001240C2A}"/>
              </a:ext>
            </a:extLst>
          </p:cNvPr>
          <p:cNvSpPr txBox="1"/>
          <p:nvPr/>
        </p:nvSpPr>
        <p:spPr>
          <a:xfrm>
            <a:off x="11475720" y="9624060"/>
            <a:ext cx="656082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/>
              </a:rPr>
              <a:t>Vision Coders. | AI Based Proctoring System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675879-A536-4389-8D6A-499644E880D7}"/>
              </a:ext>
            </a:extLst>
          </p:cNvPr>
          <p:cNvSpPr txBox="1"/>
          <p:nvPr/>
        </p:nvSpPr>
        <p:spPr>
          <a:xfrm>
            <a:off x="4343400" y="952500"/>
            <a:ext cx="9155430" cy="1046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9000" b="1">
                <a:latin typeface="Arial Rounded MT Bold" panose="020F0704030504030204" pitchFamily="34" charset="0"/>
              </a:rPr>
              <a:t>References:-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281B6-703A-4FF4-BBD5-D64AD59A9E4C}"/>
              </a:ext>
            </a:extLst>
          </p:cNvPr>
          <p:cNvSpPr txBox="1"/>
          <p:nvPr/>
        </p:nvSpPr>
        <p:spPr>
          <a:xfrm>
            <a:off x="931545" y="3162300"/>
            <a:ext cx="12567285" cy="2528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7208" lvl="1" indent="-293604">
              <a:lnSpc>
                <a:spcPts val="3807"/>
              </a:lnSpc>
              <a:buFont typeface="Arial"/>
              <a:buChar char="•"/>
            </a:pPr>
            <a:r>
              <a:rPr lang="en-US" sz="3400" dirty="0">
                <a:latin typeface="Arial Rounded MT Bold" panose="020F0704030504030204" pitchFamily="34" charset="0"/>
                <a:hlinkClick r:id="rId2"/>
              </a:rPr>
              <a:t>https://support.zoom.us/hc/en-us/articles/201362323-Changing-the-video-layout-Active-Speaker-View-and-Gallery-View-</a:t>
            </a:r>
            <a:endParaRPr lang="en-US" sz="3400" dirty="0">
              <a:latin typeface="Arial Rounded MT Bold" panose="020F0704030504030204" pitchFamily="34" charset="0"/>
            </a:endParaRPr>
          </a:p>
          <a:p>
            <a:pPr marL="587208" lvl="1" indent="-293604">
              <a:lnSpc>
                <a:spcPts val="3807"/>
              </a:lnSpc>
              <a:buFont typeface="Arial"/>
              <a:buChar char="•"/>
            </a:pPr>
            <a:r>
              <a:rPr lang="en-US" sz="3400" dirty="0">
                <a:latin typeface="Arial Rounded MT Bold" panose="020F0704030504030204" pitchFamily="34" charset="0"/>
                <a:hlinkClick r:id="rId3"/>
              </a:rPr>
              <a:t>http://weknowyourdreams.com/single/python/python-11</a:t>
            </a:r>
            <a:endParaRPr lang="en-US" sz="3400" dirty="0">
              <a:latin typeface="Arial Rounded MT Bold" panose="020F0704030504030204" pitchFamily="34" charset="0"/>
            </a:endParaRPr>
          </a:p>
          <a:p>
            <a:pPr marL="587208" lvl="1" indent="-293604">
              <a:lnSpc>
                <a:spcPts val="3807"/>
              </a:lnSpc>
              <a:buFont typeface="Arial"/>
              <a:buChar char="•"/>
            </a:pPr>
            <a:r>
              <a:rPr lang="en-US" sz="3400" dirty="0">
                <a:latin typeface="Arial Rounded MT Bold" panose="020F0704030504030204" pitchFamily="34" charset="0"/>
                <a:hlinkClick r:id="rId4"/>
              </a:rPr>
              <a:t>https://cxl.com/blog/javascript-vs-python/</a:t>
            </a:r>
            <a:endParaRPr lang="en-US" sz="3400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BD3E1-4E58-463A-980F-F79BE0BF889E}"/>
              </a:ext>
            </a:extLst>
          </p:cNvPr>
          <p:cNvSpPr txBox="1"/>
          <p:nvPr/>
        </p:nvSpPr>
        <p:spPr>
          <a:xfrm>
            <a:off x="11612880" y="9738360"/>
            <a:ext cx="633222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/>
              </a:rPr>
              <a:t>Vision Coders. | AI Based Proctoring System</a:t>
            </a:r>
          </a:p>
        </p:txBody>
      </p:sp>
    </p:spTree>
    <p:extLst>
      <p:ext uri="{BB962C8B-B14F-4D97-AF65-F5344CB8AC3E}">
        <p14:creationId xmlns:p14="http://schemas.microsoft.com/office/powerpoint/2010/main" val="1956985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14800" y="2772754"/>
            <a:ext cx="8357000" cy="4741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latin typeface="Arial Rounded MT Bold" panose="020F0704030504030204" pitchFamily="34" charset="0"/>
              </a:rPr>
              <a:t>THANK YOU FOR YOUR TIME!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A0D2B-2533-4795-8C8D-18A1FBE6D83D}"/>
              </a:ext>
            </a:extLst>
          </p:cNvPr>
          <p:cNvSpPr txBox="1"/>
          <p:nvPr/>
        </p:nvSpPr>
        <p:spPr>
          <a:xfrm>
            <a:off x="11887200" y="9395460"/>
            <a:ext cx="596646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/>
              </a:rPr>
              <a:t>Vision Coders. | AI Based Proctoring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9269" t="1126" b="1126"/>
          <a:stretch>
            <a:fillRect/>
          </a:stretch>
        </p:blipFill>
        <p:spPr>
          <a:xfrm>
            <a:off x="510989" y="2825658"/>
            <a:ext cx="6013327" cy="485879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11040" r="11040"/>
          <a:stretch>
            <a:fillRect/>
          </a:stretch>
        </p:blipFill>
        <p:spPr>
          <a:xfrm>
            <a:off x="6781007" y="2825658"/>
            <a:ext cx="5047919" cy="485879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13329" t="22" b="22"/>
          <a:stretch>
            <a:fillRect/>
          </a:stretch>
        </p:blipFill>
        <p:spPr>
          <a:xfrm>
            <a:off x="12086492" y="2825658"/>
            <a:ext cx="5617419" cy="485879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-378227" y="185055"/>
            <a:ext cx="18384253" cy="1413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Problem-1(Examination situations)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8002905"/>
            <a:ext cx="18006026" cy="120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Note :- This is an example that shows that there are chances of academic misconduct during online-exams.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742DF-2A41-7A40-8BB6-D3C2B7336BEE}"/>
              </a:ext>
            </a:extLst>
          </p:cNvPr>
          <p:cNvSpPr txBox="1"/>
          <p:nvPr/>
        </p:nvSpPr>
        <p:spPr>
          <a:xfrm>
            <a:off x="12086492" y="9639300"/>
            <a:ext cx="5919534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/>
              </a:rPr>
              <a:t>Vision Coders. | AI Based Proctoring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E7153-D74A-9746-9628-630A4EAE907B}"/>
              </a:ext>
            </a:extLst>
          </p:cNvPr>
          <p:cNvSpPr txBox="1"/>
          <p:nvPr/>
        </p:nvSpPr>
        <p:spPr>
          <a:xfrm>
            <a:off x="510989" y="2422721"/>
            <a:ext cx="5117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IMAGE-1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89F52-A62A-E843-AD40-F6CF76EC2613}"/>
              </a:ext>
            </a:extLst>
          </p:cNvPr>
          <p:cNvSpPr txBox="1"/>
          <p:nvPr/>
        </p:nvSpPr>
        <p:spPr>
          <a:xfrm>
            <a:off x="6861392" y="2322535"/>
            <a:ext cx="428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IMAGE-2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A003E-2CEB-7E45-979D-3A0FA5A980A0}"/>
              </a:ext>
            </a:extLst>
          </p:cNvPr>
          <p:cNvSpPr txBox="1"/>
          <p:nvPr/>
        </p:nvSpPr>
        <p:spPr>
          <a:xfrm>
            <a:off x="12393648" y="2327517"/>
            <a:ext cx="4074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 Rounded MT Bold" panose="020F0704030504030204" pitchFamily="34" charset="77"/>
              </a:rPr>
              <a:t>IMAGE-3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859539" y="285614"/>
            <a:ext cx="19147539" cy="1464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7200" dirty="0">
                <a:latin typeface="Arial Rounded MT Bold" panose="020F0704030504030204" pitchFamily="34" charset="0"/>
              </a:rPr>
              <a:t>Problem-2(Lack of engagement)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29304" y="8522221"/>
            <a:ext cx="14240645" cy="1413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8"/>
              </a:lnSpc>
            </a:pPr>
            <a:r>
              <a:rPr lang="en-US" sz="4049">
                <a:latin typeface="Arial Rounded MT Bold" panose="020F0704030504030204" pitchFamily="34" charset="0"/>
              </a:rPr>
              <a:t>Note:- This above picture give examples of distraction during ongoing class sessions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6E80A-6B3A-4042-91B1-DAB3B55451A2}"/>
              </a:ext>
            </a:extLst>
          </p:cNvPr>
          <p:cNvSpPr txBox="1"/>
          <p:nvPr/>
        </p:nvSpPr>
        <p:spPr>
          <a:xfrm>
            <a:off x="12472419" y="0"/>
            <a:ext cx="619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/>
              </a:rPr>
              <a:t>Vision Coders. | AI Based Proctoring System</a:t>
            </a:r>
          </a:p>
          <a:p>
            <a:endParaRPr lang="en-CA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721"/>
          <a:stretch>
            <a:fillRect/>
          </a:stretch>
        </p:blipFill>
        <p:spPr>
          <a:xfrm>
            <a:off x="10055262" y="4511041"/>
            <a:ext cx="7973303" cy="510368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59435" y="436052"/>
            <a:ext cx="17769130" cy="1963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Major Drawbacks using other video conferences software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701925"/>
            <a:ext cx="18288000" cy="4865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latin typeface="Arial Rounded MT Bold" panose="020F0704030504030204" pitchFamily="34" charset="0"/>
              </a:rPr>
              <a:t>Due to large amount of students in a class it becomes hard to find out which student is misconducting the exam rules.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latin typeface="Arial Rounded MT Bold" panose="020F0704030504030204" pitchFamily="34" charset="0"/>
              </a:rPr>
              <a:t>Some of the features that are not provided by other software are:-</a:t>
            </a:r>
          </a:p>
          <a:p>
            <a:pPr marL="1191259" lvl="2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latin typeface="Arial Rounded MT Bold" panose="020F0704030504030204" pitchFamily="34" charset="0"/>
              </a:rPr>
              <a:t>Facial movements.</a:t>
            </a:r>
          </a:p>
          <a:p>
            <a:pPr marL="1191259" lvl="2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latin typeface="Arial Rounded MT Bold" panose="020F0704030504030204" pitchFamily="34" charset="0"/>
              </a:rPr>
              <a:t>Lip movements.</a:t>
            </a:r>
          </a:p>
          <a:p>
            <a:pPr marL="1191259" lvl="2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latin typeface="Arial Rounded MT Bold" panose="020F0704030504030204" pitchFamily="34" charset="0"/>
              </a:rPr>
              <a:t>Eyeball motion.</a:t>
            </a:r>
          </a:p>
          <a:p>
            <a:pPr marL="1191259" lvl="2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latin typeface="Arial Rounded MT Bold" panose="020F0704030504030204" pitchFamily="34" charset="0"/>
              </a:rPr>
              <a:t>Physical Presence.</a:t>
            </a:r>
          </a:p>
          <a:p>
            <a:pPr>
              <a:lnSpc>
                <a:spcPts val="4759"/>
              </a:lnSpc>
            </a:pPr>
            <a:endParaRPr lang="en-US" sz="3399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E4378-B3B1-4841-A796-1095C58E7FCB}"/>
              </a:ext>
            </a:extLst>
          </p:cNvPr>
          <p:cNvSpPr txBox="1"/>
          <p:nvPr/>
        </p:nvSpPr>
        <p:spPr>
          <a:xfrm>
            <a:off x="11772900" y="9803195"/>
            <a:ext cx="6255665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/>
              </a:rPr>
              <a:t>Vision Coders. | AI Based Proctoring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0587" y="789588"/>
            <a:ext cx="16826826" cy="7701602"/>
            <a:chOff x="0" y="57150"/>
            <a:chExt cx="22435768" cy="10268804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0"/>
              <a:ext cx="22435768" cy="1243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40"/>
                </a:lnSpc>
              </a:pPr>
              <a:r>
                <a:rPr lang="en-US" sz="6400" spc="224" dirty="0">
                  <a:latin typeface="Arial Rounded MT Bold" panose="020F0704030504030204" pitchFamily="34" charset="0"/>
                </a:rPr>
                <a:t>OUR UNIQUE SELLING POINT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625144"/>
              <a:ext cx="20666684" cy="67008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680085" lvl="1" indent="-340042">
                <a:lnSpc>
                  <a:spcPts val="4409"/>
                </a:lnSpc>
                <a:buFont typeface="Arial"/>
                <a:buChar char="•"/>
              </a:pPr>
              <a:r>
                <a:rPr lang="en-US" sz="3150" spc="94" dirty="0">
                  <a:latin typeface="Arial Rounded MT Bold" panose="020F0704030504030204" pitchFamily="34" charset="0"/>
                </a:rPr>
                <a:t>A fully automated system which helps an invigilator to proctor a class of more than 250 students at a time. </a:t>
              </a:r>
            </a:p>
            <a:p>
              <a:pPr marL="680085" lvl="1" indent="-340042">
                <a:lnSpc>
                  <a:spcPts val="4409"/>
                </a:lnSpc>
                <a:buFont typeface="Arial"/>
                <a:buChar char="•"/>
              </a:pPr>
              <a:r>
                <a:rPr lang="en-US" sz="3150" spc="94" dirty="0">
                  <a:latin typeface="Arial Rounded MT Bold" panose="020F0704030504030204" pitchFamily="34" charset="0"/>
                </a:rPr>
                <a:t>A system which alarms students about drowsiness during ongoing class sessions </a:t>
              </a:r>
              <a:r>
                <a:rPr lang="en-US" sz="3150" spc="94" dirty="0" err="1">
                  <a:latin typeface="Arial Rounded MT Bold" panose="020F0704030504030204" pitchFamily="34" charset="0"/>
                </a:rPr>
                <a:t>inorder</a:t>
              </a:r>
              <a:r>
                <a:rPr lang="en-US" sz="3150" spc="94" dirty="0">
                  <a:latin typeface="Arial Rounded MT Bold" panose="020F0704030504030204" pitchFamily="34" charset="0"/>
                </a:rPr>
                <a:t> to maintain the flow.</a:t>
              </a:r>
            </a:p>
            <a:p>
              <a:pPr marL="680085" lvl="1" indent="-340042">
                <a:lnSpc>
                  <a:spcPts val="4409"/>
                </a:lnSpc>
                <a:buFont typeface="Arial"/>
                <a:buChar char="•"/>
              </a:pPr>
              <a:r>
                <a:rPr lang="en-US" sz="3150" spc="94" dirty="0">
                  <a:latin typeface="Arial Rounded MT Bold" panose="020F0704030504030204" pitchFamily="34" charset="0"/>
                </a:rPr>
                <a:t>Our system alarms the Invigilator and gives suggestions to send warnings to students who found misconducting examination rules.  </a:t>
              </a:r>
            </a:p>
            <a:p>
              <a:pPr marL="680085" lvl="1" indent="-340042" algn="l">
                <a:lnSpc>
                  <a:spcPts val="4409"/>
                </a:lnSpc>
                <a:buFont typeface="Arial"/>
                <a:buChar char="•"/>
              </a:pPr>
              <a:r>
                <a:rPr lang="en-US" sz="3150" spc="94" dirty="0">
                  <a:latin typeface="Arial Rounded MT Bold" panose="020F0704030504030204" pitchFamily="34" charset="0"/>
                </a:rPr>
                <a:t>This web application-based software can be used in other fields by making minor changes for example Surveillance systems, Artificial Intelligence Monitor 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sp>
        <p:nvSpPr>
          <p:cNvPr id="6" name="TextBox 6"/>
          <p:cNvSpPr txBox="1"/>
          <p:nvPr/>
        </p:nvSpPr>
        <p:spPr>
          <a:xfrm>
            <a:off x="11118422" y="9645084"/>
            <a:ext cx="6661716" cy="40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dirty="0">
                <a:latin typeface="Glacial Indifference"/>
              </a:rPr>
              <a:t>Vision Coders | AI Based Proctoring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12701"/>
            <a:ext cx="18288001" cy="10299701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2"/>
          <p:cNvSpPr txBox="1"/>
          <p:nvPr/>
        </p:nvSpPr>
        <p:spPr>
          <a:xfrm>
            <a:off x="2402680" y="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Arial Rounded MT Bold" panose="020F0704030504030204" pitchFamily="34" charset="0"/>
                <a:ea typeface="+mj-ea"/>
                <a:cs typeface="+mj-cs"/>
              </a:rPr>
              <a:t>Technology 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44027" y="2087705"/>
            <a:ext cx="7335213" cy="6341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24229" lvl="1" indent="-457200"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</a:pPr>
            <a:r>
              <a:rPr lang="en-US" sz="3200" dirty="0"/>
              <a:t>Python </a:t>
            </a:r>
          </a:p>
          <a:p>
            <a:pPr marL="1795779" lvl="3" indent="-514350">
              <a:spcBef>
                <a:spcPts val="1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200" dirty="0"/>
              <a:t>Python 3.6</a:t>
            </a:r>
          </a:p>
          <a:p>
            <a:pPr marL="1795779" lvl="3" indent="-514350">
              <a:spcBef>
                <a:spcPts val="1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200" dirty="0"/>
              <a:t>	OpenCV</a:t>
            </a:r>
          </a:p>
          <a:p>
            <a:pPr marL="1795779" lvl="3" indent="-514350">
              <a:spcBef>
                <a:spcPts val="1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200" dirty="0"/>
              <a:t>Deep Learning And Machine Learning</a:t>
            </a:r>
          </a:p>
          <a:p>
            <a:pPr marL="1795779" lvl="3" indent="-514350">
              <a:spcBef>
                <a:spcPts val="1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200" dirty="0"/>
              <a:t>Flask</a:t>
            </a:r>
          </a:p>
          <a:p>
            <a:pPr marL="1795779" lvl="3" indent="-514350">
              <a:spcBef>
                <a:spcPts val="1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200" dirty="0"/>
              <a:t>Computer Vision</a:t>
            </a:r>
          </a:p>
          <a:p>
            <a:pPr marL="881379" lvl="1" indent="-514350">
              <a:spcBef>
                <a:spcPts val="1000"/>
              </a:spcBef>
              <a:buClr>
                <a:schemeClr val="tx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3200" dirty="0"/>
              <a:t> Web development frameworks includes </a:t>
            </a:r>
          </a:p>
          <a:p>
            <a:pPr marL="1795779" lvl="3" indent="-514350">
              <a:spcBef>
                <a:spcPts val="1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200" dirty="0"/>
              <a:t>HTML</a:t>
            </a:r>
          </a:p>
          <a:p>
            <a:pPr marL="1795779" lvl="3" indent="-514350">
              <a:spcBef>
                <a:spcPts val="1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200" dirty="0"/>
              <a:t>CSS</a:t>
            </a:r>
          </a:p>
          <a:p>
            <a:pPr marL="1795779" lvl="3" indent="-514350">
              <a:spcBef>
                <a:spcPts val="1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sz="3200" dirty="0"/>
              <a:t>JavaScript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F9901F-763C-4FEF-8F38-750610C3C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r="25716" b="-1"/>
          <a:stretch/>
        </p:blipFill>
        <p:spPr>
          <a:xfrm>
            <a:off x="410723" y="2213948"/>
            <a:ext cx="8858982" cy="6341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0EF767-D3DD-4144-9A82-2E71B68C109F}"/>
              </a:ext>
            </a:extLst>
          </p:cNvPr>
          <p:cNvSpPr txBox="1"/>
          <p:nvPr/>
        </p:nvSpPr>
        <p:spPr>
          <a:xfrm>
            <a:off x="11338560" y="9555480"/>
            <a:ext cx="676656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20"/>
              </a:lnSpc>
              <a:spcAft>
                <a:spcPts val="600"/>
              </a:spcAft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/>
              </a:rPr>
              <a:t>Vision Coders. | AI Based Proctoring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405436" y="3123668"/>
            <a:ext cx="3853864" cy="61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-1143000" y="4706253"/>
            <a:ext cx="4605767" cy="6723747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1028700" y="3145068"/>
            <a:ext cx="3853864" cy="61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sp>
      <p:sp>
        <p:nvSpPr>
          <p:cNvPr id="5" name="AutoShape 5"/>
          <p:cNvSpPr/>
          <p:nvPr/>
        </p:nvSpPr>
        <p:spPr>
          <a:xfrm>
            <a:off x="5156190" y="3145068"/>
            <a:ext cx="3853864" cy="61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sp>
      <p:sp>
        <p:nvSpPr>
          <p:cNvPr id="6" name="AutoShape 6"/>
          <p:cNvSpPr/>
          <p:nvPr/>
        </p:nvSpPr>
        <p:spPr>
          <a:xfrm>
            <a:off x="9255085" y="3123668"/>
            <a:ext cx="3853864" cy="6113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sp>
      <p:sp>
        <p:nvSpPr>
          <p:cNvPr id="7" name="TextBox 7"/>
          <p:cNvSpPr txBox="1"/>
          <p:nvPr/>
        </p:nvSpPr>
        <p:spPr>
          <a:xfrm>
            <a:off x="3284289" y="1406631"/>
            <a:ext cx="11719423" cy="811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 spc="112" dirty="0">
                <a:latin typeface="Arial Rounded MT Bold" panose="020F0704030504030204" pitchFamily="34" charset="0"/>
              </a:rPr>
              <a:t>What We Want to Reflect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397003" y="5213588"/>
            <a:ext cx="3372240" cy="2163002"/>
            <a:chOff x="0" y="0"/>
            <a:chExt cx="4496320" cy="2884002"/>
          </a:xfrm>
        </p:grpSpPr>
        <p:sp>
          <p:nvSpPr>
            <p:cNvPr id="9" name="TextBox 9"/>
            <p:cNvSpPr txBox="1"/>
            <p:nvPr/>
          </p:nvSpPr>
          <p:spPr>
            <a:xfrm>
              <a:off x="0" y="-38100"/>
              <a:ext cx="4496320" cy="1794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34"/>
                </a:lnSpc>
              </a:pPr>
              <a:r>
                <a:rPr lang="en-US" sz="4200" spc="260" dirty="0">
                  <a:solidFill>
                    <a:srgbClr val="020301"/>
                  </a:solidFill>
                  <a:latin typeface="Arial Rounded MT Bold" panose="020F0704030504030204" pitchFamily="34" charset="0"/>
                </a:rPr>
                <a:t>ACADEMIC INTEGRITY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15709" y="2310558"/>
              <a:ext cx="3858544" cy="573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4706253"/>
            <a:ext cx="3987809" cy="3009058"/>
            <a:chOff x="-178593" y="-224815"/>
            <a:chExt cx="5317079" cy="4012079"/>
          </a:xfrm>
        </p:grpSpPr>
        <p:sp>
          <p:nvSpPr>
            <p:cNvPr id="12" name="TextBox 12"/>
            <p:cNvSpPr txBox="1"/>
            <p:nvPr/>
          </p:nvSpPr>
          <p:spPr>
            <a:xfrm>
              <a:off x="-178593" y="-224815"/>
              <a:ext cx="5317079" cy="26491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333"/>
                </a:lnSpc>
              </a:pPr>
              <a:r>
                <a:rPr lang="en-US" sz="4199" spc="260" dirty="0">
                  <a:solidFill>
                    <a:srgbClr val="020301"/>
                  </a:solidFill>
                  <a:latin typeface="Arial Rounded MT Bold" panose="020F0704030504030204" pitchFamily="34" charset="0"/>
                </a:rPr>
                <a:t>BODY LANGUAGE </a:t>
              </a:r>
              <a:br>
                <a:rPr lang="en-US" sz="4199" spc="260" dirty="0">
                  <a:solidFill>
                    <a:srgbClr val="020301"/>
                  </a:solidFill>
                  <a:latin typeface="Arial Rounded MT Bold" panose="020F0704030504030204" pitchFamily="34" charset="0"/>
                </a:rPr>
              </a:br>
              <a:r>
                <a:rPr lang="en-US" sz="4199" spc="260" dirty="0">
                  <a:solidFill>
                    <a:srgbClr val="020301"/>
                  </a:solidFill>
                  <a:latin typeface="Arial Rounded MT Bold" panose="020F0704030504030204" pitchFamily="34" charset="0"/>
                </a:rPr>
                <a:t>ANALYSIS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60798" y="3213820"/>
              <a:ext cx="4409623" cy="573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699" y="5070208"/>
            <a:ext cx="3853863" cy="2191577"/>
            <a:chOff x="-321084" y="-38100"/>
            <a:chExt cx="5138484" cy="2922102"/>
          </a:xfrm>
        </p:grpSpPr>
        <p:sp>
          <p:nvSpPr>
            <p:cNvPr id="15" name="TextBox 15"/>
            <p:cNvSpPr txBox="1"/>
            <p:nvPr/>
          </p:nvSpPr>
          <p:spPr>
            <a:xfrm>
              <a:off x="-321084" y="-38100"/>
              <a:ext cx="5138484" cy="1735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333"/>
                </a:lnSpc>
              </a:pPr>
              <a:r>
                <a:rPr lang="en-US" sz="4000" spc="260" dirty="0">
                  <a:solidFill>
                    <a:srgbClr val="020301"/>
                  </a:solidFill>
                  <a:latin typeface="Arial Rounded MT Bold" panose="020F0704030504030204" pitchFamily="34" charset="0"/>
                </a:rPr>
                <a:t>ACADEMIC DISHONESTY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15709" y="2310558"/>
              <a:ext cx="3858544" cy="573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399700" y="5185013"/>
            <a:ext cx="3859600" cy="2076772"/>
            <a:chOff x="-127805" y="-38100"/>
            <a:chExt cx="5146134" cy="2769030"/>
          </a:xfrm>
        </p:grpSpPr>
        <p:sp>
          <p:nvSpPr>
            <p:cNvPr id="18" name="TextBox 18"/>
            <p:cNvSpPr txBox="1"/>
            <p:nvPr/>
          </p:nvSpPr>
          <p:spPr>
            <a:xfrm>
              <a:off x="-127805" y="-38100"/>
              <a:ext cx="5146134" cy="8027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050"/>
                </a:lnSpc>
              </a:pPr>
              <a:r>
                <a:rPr lang="en-US" sz="3977" spc="246" dirty="0">
                  <a:solidFill>
                    <a:srgbClr val="020301"/>
                  </a:solidFill>
                  <a:latin typeface="Arial Rounded MT Bold" panose="020F0704030504030204" pitchFamily="34" charset="0"/>
                </a:rPr>
                <a:t>DROWSINESS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52362" y="2192897"/>
              <a:ext cx="4306509" cy="53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08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1362941" y="9623053"/>
            <a:ext cx="6661716" cy="40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dirty="0">
                <a:latin typeface="Glacial Indifference"/>
              </a:rPr>
              <a:t>Vision Coders | AI Based Proctoring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429" r="429"/>
          <a:stretch>
            <a:fillRect/>
          </a:stretch>
        </p:blipFill>
        <p:spPr>
          <a:xfrm>
            <a:off x="1028700" y="2701757"/>
            <a:ext cx="16344900" cy="707894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534989" y="555806"/>
            <a:ext cx="13633449" cy="85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5"/>
              </a:lnSpc>
            </a:pPr>
            <a:r>
              <a:rPr lang="en-US" sz="5580" spc="200">
                <a:latin typeface="Arial Rounded MT Bold" panose="020F0704030504030204" pitchFamily="34" charset="0"/>
              </a:rPr>
              <a:t>THE WAY IT WORKS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18604" y="1986596"/>
            <a:ext cx="3294142" cy="581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1616"/>
                </a:solidFill>
                <a:latin typeface="Arial Rounded MT Bold" panose="020F0704030504030204" pitchFamily="34" charset="0"/>
              </a:rPr>
              <a:t>INPUT VIDEO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94698" y="1986596"/>
            <a:ext cx="2369707" cy="581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1616"/>
                </a:solidFill>
                <a:latin typeface="Arial Rounded MT Bold" panose="020F0704030504030204" pitchFamily="34" charset="0"/>
              </a:rPr>
              <a:t>DETECT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79053" y="1986596"/>
            <a:ext cx="8458793" cy="581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1616"/>
                </a:solidFill>
                <a:latin typeface="Arial Rounded MT Bold" panose="020F0704030504030204" pitchFamily="34" charset="0"/>
              </a:rPr>
              <a:t>TRANSFORM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208449" y="1986596"/>
            <a:ext cx="8458793" cy="581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1616"/>
                </a:solidFill>
                <a:latin typeface="Arial Rounded MT Bold" panose="020F0704030504030204" pitchFamily="34" charset="0"/>
              </a:rPr>
              <a:t>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106DB-62BE-4EE8-8481-8AB48AAEDFCF}"/>
              </a:ext>
            </a:extLst>
          </p:cNvPr>
          <p:cNvSpPr txBox="1"/>
          <p:nvPr/>
        </p:nvSpPr>
        <p:spPr>
          <a:xfrm>
            <a:off x="11544300" y="9780697"/>
            <a:ext cx="6458563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/>
              </a:rPr>
              <a:t>Vision Coders. | AI Based Proctoring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8512" y="448850"/>
            <a:ext cx="5043646" cy="146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latin typeface="Arial Rounded MT Bold" panose="020F0704030504030204" pitchFamily="34" charset="0"/>
              </a:rPr>
              <a:t>Let's Go!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098512" y="3518543"/>
            <a:ext cx="5043646" cy="847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latin typeface="Arial Rounded MT Bold" panose="020F0704030504030204" pitchFamily="34" charset="0"/>
              </a:rPr>
              <a:t>Website 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AAA20-1691-420E-8875-69E774040C34}"/>
              </a:ext>
            </a:extLst>
          </p:cNvPr>
          <p:cNvSpPr txBox="1"/>
          <p:nvPr/>
        </p:nvSpPr>
        <p:spPr>
          <a:xfrm>
            <a:off x="12092940" y="9581248"/>
            <a:ext cx="619506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/>
              </a:rPr>
              <a:t>Vision Coders. | AI Based Proctoring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71958C95602F418B32978CF85F4389" ma:contentTypeVersion="4" ma:contentTypeDescription="Create a new document." ma:contentTypeScope="" ma:versionID="9f79498b9e7d2a038dd1ea3a5442b3c5">
  <xsd:schema xmlns:xsd="http://www.w3.org/2001/XMLSchema" xmlns:xs="http://www.w3.org/2001/XMLSchema" xmlns:p="http://schemas.microsoft.com/office/2006/metadata/properties" xmlns:ns3="72c5a96b-5ed6-4fce-8a69-e84137f60be2" targetNamespace="http://schemas.microsoft.com/office/2006/metadata/properties" ma:root="true" ma:fieldsID="62ca36d075c8a6ec4b3985e14d2a6c52" ns3:_="">
    <xsd:import namespace="72c5a96b-5ed6-4fce-8a69-e84137f60b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5a96b-5ed6-4fce-8a69-e84137f60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3844A1-A2F9-43E1-9860-D9A3FCD68D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261D55-AB16-4F70-AF90-619E3C26986E}">
  <ds:schemaRefs>
    <ds:schemaRef ds:uri="72c5a96b-5ed6-4fce-8a69-e84137f60b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9BA80B-003E-49A4-A763-53C7CC855A67}">
  <ds:schemaRefs>
    <ds:schemaRef ds:uri="72c5a96b-5ed6-4fce-8a69-e84137f60be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625</Words>
  <Application>Microsoft Office PowerPoint</Application>
  <PresentationFormat>Custom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Wingdings 3</vt:lpstr>
      <vt:lpstr>Calibri</vt:lpstr>
      <vt:lpstr>League Spartan Bold</vt:lpstr>
      <vt:lpstr>Glacial Indifference Bold</vt:lpstr>
      <vt:lpstr>Glacial Indifference</vt:lpstr>
      <vt:lpstr>Open Sans</vt:lpstr>
      <vt:lpstr>Wingdings</vt:lpstr>
      <vt:lpstr>Arial Rounded MT Bold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Ayush Prakash Amin</dc:creator>
  <cp:lastModifiedBy>Mr Ayush Prakash Amin</cp:lastModifiedBy>
  <cp:revision>1</cp:revision>
  <dcterms:created xsi:type="dcterms:W3CDTF">2020-11-21T01:30:54Z</dcterms:created>
  <dcterms:modified xsi:type="dcterms:W3CDTF">2020-11-21T15:58:40Z</dcterms:modified>
</cp:coreProperties>
</file>