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7"/>
  </p:notesMasterIdLst>
  <p:sldIdLst>
    <p:sldId id="256" r:id="rId5"/>
    <p:sldId id="257" r:id="rId6"/>
    <p:sldId id="260" r:id="rId7"/>
    <p:sldId id="261" r:id="rId8"/>
    <p:sldId id="259" r:id="rId9"/>
    <p:sldId id="267" r:id="rId10"/>
    <p:sldId id="265" r:id="rId11"/>
    <p:sldId id="264" r:id="rId12"/>
    <p:sldId id="262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CEA66-0F7B-492B-8809-0569586386C8}" v="116" dt="2022-12-12T14:58:13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D3426-8519-4451-9C97-80C4E8EFC93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9BAC6-7F5A-4B5F-BA02-1A4F0EA06B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Assumption Wrong</a:t>
          </a:r>
        </a:p>
      </dgm:t>
    </dgm:pt>
    <dgm:pt modelId="{49E7A5BE-3ABD-4B59-B7C6-CD66CA96D2BF}" type="parTrans" cxnId="{36ABC116-0844-4B61-8EF4-E2AE1A7BEE8F}">
      <dgm:prSet/>
      <dgm:spPr/>
      <dgm:t>
        <a:bodyPr/>
        <a:lstStyle/>
        <a:p>
          <a:endParaRPr lang="en-US"/>
        </a:p>
      </dgm:t>
    </dgm:pt>
    <dgm:pt modelId="{C83735F9-325A-40F4-92DA-C8D68BC7D06F}" type="sibTrans" cxnId="{36ABC116-0844-4B61-8EF4-E2AE1A7BEE8F}">
      <dgm:prSet/>
      <dgm:spPr/>
      <dgm:t>
        <a:bodyPr/>
        <a:lstStyle/>
        <a:p>
          <a:endParaRPr lang="en-US"/>
        </a:p>
      </dgm:t>
    </dgm:pt>
    <dgm:pt modelId="{97F4F81F-D305-459A-B932-1C2DE3110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FreeRTOS</a:t>
          </a:r>
          <a:r>
            <a:rPr lang="en-US" dirty="0"/>
            <a:t> tasks for decks and Led none for control loop</a:t>
          </a:r>
        </a:p>
        <a:p>
          <a:pPr>
            <a:lnSpc>
              <a:spcPct val="100000"/>
            </a:lnSpc>
          </a:pPr>
          <a:r>
            <a:rPr lang="en-US" dirty="0"/>
            <a:t>Control loop is simple, single, linear task</a:t>
          </a:r>
        </a:p>
      </dgm:t>
    </dgm:pt>
    <dgm:pt modelId="{5E997D53-D9A5-44C7-9104-6C77517376C3}" type="parTrans" cxnId="{DCBF9BE6-3E2F-43D7-BC04-E19724DA67AE}">
      <dgm:prSet/>
      <dgm:spPr/>
      <dgm:t>
        <a:bodyPr/>
        <a:lstStyle/>
        <a:p>
          <a:endParaRPr lang="en-US"/>
        </a:p>
      </dgm:t>
    </dgm:pt>
    <dgm:pt modelId="{C4A0ED18-D1DD-41AB-A9FE-C1B0CF0C544D}" type="sibTrans" cxnId="{DCBF9BE6-3E2F-43D7-BC04-E19724DA67AE}">
      <dgm:prSet/>
      <dgm:spPr/>
      <dgm:t>
        <a:bodyPr/>
        <a:lstStyle/>
        <a:p>
          <a:endParaRPr lang="en-US"/>
        </a:p>
      </dgm:t>
    </dgm:pt>
    <dgm:pt modelId="{1EA7B91E-DD32-48D1-89A7-3B08785C2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Dataflow representable as a block diagram</a:t>
          </a:r>
        </a:p>
      </dgm:t>
    </dgm:pt>
    <dgm:pt modelId="{D0710FFF-7026-4C28-9900-1E324A6F66BF}" type="parTrans" cxnId="{07BAE8FD-1E21-43C0-9219-4F589DBFD70F}">
      <dgm:prSet/>
      <dgm:spPr/>
      <dgm:t>
        <a:bodyPr/>
        <a:lstStyle/>
        <a:p>
          <a:endParaRPr lang="en-US"/>
        </a:p>
      </dgm:t>
    </dgm:pt>
    <dgm:pt modelId="{38603B16-D08E-4298-B2B3-D9015EB22264}" type="sibTrans" cxnId="{07BAE8FD-1E21-43C0-9219-4F589DBFD70F}">
      <dgm:prSet/>
      <dgm:spPr/>
      <dgm:t>
        <a:bodyPr/>
        <a:lstStyle/>
        <a:p>
          <a:endParaRPr lang="en-US"/>
        </a:p>
      </dgm:t>
    </dgm:pt>
    <dgm:pt modelId="{C148F24E-542B-42F3-93DC-37B99F36E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Further Steps</a:t>
          </a:r>
        </a:p>
      </dgm:t>
    </dgm:pt>
    <dgm:pt modelId="{B14778D9-7DF1-46AA-A4FD-4ACFE6876177}" type="parTrans" cxnId="{0605A747-31EA-43C0-AAE8-4FE61CF973E3}">
      <dgm:prSet/>
      <dgm:spPr/>
      <dgm:t>
        <a:bodyPr/>
        <a:lstStyle/>
        <a:p>
          <a:endParaRPr lang="en-US"/>
        </a:p>
      </dgm:t>
    </dgm:pt>
    <dgm:pt modelId="{FE1B57C1-C50F-4905-90F8-6C429A03C183}" type="sibTrans" cxnId="{0605A747-31EA-43C0-AAE8-4FE61CF973E3}">
      <dgm:prSet/>
      <dgm:spPr/>
      <dgm:t>
        <a:bodyPr/>
        <a:lstStyle/>
        <a:p>
          <a:endParaRPr lang="en-US"/>
        </a:p>
      </dgm:t>
    </dgm:pt>
    <dgm:pt modelId="{2AA5AFE1-8312-4E10-ABB8-43004858C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Promising first target for implementation in a dataflow synchronous language like Lustre</a:t>
          </a:r>
        </a:p>
      </dgm:t>
    </dgm:pt>
    <dgm:pt modelId="{D75F4ADB-E8C8-4D68-8421-E82AB7B6BD70}" type="parTrans" cxnId="{3AE696BF-DA5A-4469-A07C-8EB45A0DCDF0}">
      <dgm:prSet/>
      <dgm:spPr/>
      <dgm:t>
        <a:bodyPr/>
        <a:lstStyle/>
        <a:p>
          <a:endParaRPr lang="en-US"/>
        </a:p>
      </dgm:t>
    </dgm:pt>
    <dgm:pt modelId="{475A5DB0-53CA-461F-ABC3-CCB10EC8AF41}" type="sibTrans" cxnId="{3AE696BF-DA5A-4469-A07C-8EB45A0DCDF0}">
      <dgm:prSet/>
      <dgm:spPr/>
      <dgm:t>
        <a:bodyPr/>
        <a:lstStyle/>
        <a:p>
          <a:endParaRPr lang="en-US"/>
        </a:p>
      </dgm:t>
    </dgm:pt>
    <dgm:pt modelId="{646F9070-606F-4B83-AA39-01BC9E4CB641}" type="pres">
      <dgm:prSet presAssocID="{E1ED3426-8519-4451-9C97-80C4E8EFC93B}" presName="Name0" presStyleCnt="0">
        <dgm:presLayoutVars>
          <dgm:dir/>
          <dgm:animLvl val="lvl"/>
          <dgm:resizeHandles val="exact"/>
        </dgm:presLayoutVars>
      </dgm:prSet>
      <dgm:spPr/>
    </dgm:pt>
    <dgm:pt modelId="{68419404-7372-4446-B7E9-8A6386A00743}" type="pres">
      <dgm:prSet presAssocID="{C148F24E-542B-42F3-93DC-37B99F36E6D1}" presName="boxAndChildren" presStyleCnt="0"/>
      <dgm:spPr/>
    </dgm:pt>
    <dgm:pt modelId="{B8959B61-8C9F-4C4A-B98D-43809E0E80AA}" type="pres">
      <dgm:prSet presAssocID="{C148F24E-542B-42F3-93DC-37B99F36E6D1}" presName="parentTextBox" presStyleLbl="alignNode1" presStyleIdx="0" presStyleCnt="2"/>
      <dgm:spPr/>
    </dgm:pt>
    <dgm:pt modelId="{1B106423-9065-4ADC-BC05-FC7C84B912B7}" type="pres">
      <dgm:prSet presAssocID="{C148F24E-542B-42F3-93DC-37B99F36E6D1}" presName="descendantBox" presStyleLbl="bgAccFollowNode1" presStyleIdx="0" presStyleCnt="2"/>
      <dgm:spPr/>
    </dgm:pt>
    <dgm:pt modelId="{CE94721A-E955-45CB-9E89-B0DF33AB2C76}" type="pres">
      <dgm:prSet presAssocID="{C83735F9-325A-40F4-92DA-C8D68BC7D06F}" presName="sp" presStyleCnt="0"/>
      <dgm:spPr/>
    </dgm:pt>
    <dgm:pt modelId="{D1246070-FB3C-4D13-9EBE-A09F3755607D}" type="pres">
      <dgm:prSet presAssocID="{A479BAC6-7F5A-4B5F-BA02-1A4F0EA06B03}" presName="arrowAndChildren" presStyleCnt="0"/>
      <dgm:spPr/>
    </dgm:pt>
    <dgm:pt modelId="{B4B483F3-7C6F-409B-883A-545E3D84DAD0}" type="pres">
      <dgm:prSet presAssocID="{A479BAC6-7F5A-4B5F-BA02-1A4F0EA06B03}" presName="parentTextArrow" presStyleLbl="node1" presStyleIdx="0" presStyleCnt="0"/>
      <dgm:spPr/>
    </dgm:pt>
    <dgm:pt modelId="{616411F9-184E-4BEC-B4AC-2EC1DC5BDFC8}" type="pres">
      <dgm:prSet presAssocID="{A479BAC6-7F5A-4B5F-BA02-1A4F0EA06B03}" presName="arrow" presStyleLbl="alignNode1" presStyleIdx="1" presStyleCnt="2"/>
      <dgm:spPr/>
    </dgm:pt>
    <dgm:pt modelId="{8F48BEF0-4BC5-464F-AAB5-C7850E9CB7C8}" type="pres">
      <dgm:prSet presAssocID="{A479BAC6-7F5A-4B5F-BA02-1A4F0EA06B03}" presName="descendantArrow" presStyleLbl="bgAccFollowNode1" presStyleIdx="1" presStyleCnt="2"/>
      <dgm:spPr/>
    </dgm:pt>
  </dgm:ptLst>
  <dgm:cxnLst>
    <dgm:cxn modelId="{36ABC116-0844-4B61-8EF4-E2AE1A7BEE8F}" srcId="{E1ED3426-8519-4451-9C97-80C4E8EFC93B}" destId="{A479BAC6-7F5A-4B5F-BA02-1A4F0EA06B03}" srcOrd="0" destOrd="0" parTransId="{49E7A5BE-3ABD-4B59-B7C6-CD66CA96D2BF}" sibTransId="{C83735F9-325A-40F4-92DA-C8D68BC7D06F}"/>
    <dgm:cxn modelId="{257E3019-992C-4C7F-9CD1-026BAC5F2EA2}" type="presOf" srcId="{A479BAC6-7F5A-4B5F-BA02-1A4F0EA06B03}" destId="{616411F9-184E-4BEC-B4AC-2EC1DC5BDFC8}" srcOrd="1" destOrd="0" presId="urn:microsoft.com/office/officeart/2016/7/layout/VerticalDownArrowProcess"/>
    <dgm:cxn modelId="{DF479336-CE3E-4A55-933C-DFB0D4F650A3}" type="presOf" srcId="{2AA5AFE1-8312-4E10-ABB8-43004858CC7F}" destId="{1B106423-9065-4ADC-BC05-FC7C84B912B7}" srcOrd="0" destOrd="0" presId="urn:microsoft.com/office/officeart/2016/7/layout/VerticalDownArrowProcess"/>
    <dgm:cxn modelId="{FC50315D-46D6-4FDF-8D5C-556D62FAD87C}" type="presOf" srcId="{97F4F81F-D305-459A-B932-1C2DE3110132}" destId="{8F48BEF0-4BC5-464F-AAB5-C7850E9CB7C8}" srcOrd="0" destOrd="0" presId="urn:microsoft.com/office/officeart/2016/7/layout/VerticalDownArrowProcess"/>
    <dgm:cxn modelId="{0605A747-31EA-43C0-AAE8-4FE61CF973E3}" srcId="{E1ED3426-8519-4451-9C97-80C4E8EFC93B}" destId="{C148F24E-542B-42F3-93DC-37B99F36E6D1}" srcOrd="1" destOrd="0" parTransId="{B14778D9-7DF1-46AA-A4FD-4ACFE6876177}" sibTransId="{FE1B57C1-C50F-4905-90F8-6C429A03C183}"/>
    <dgm:cxn modelId="{FCA035A1-7C0C-4CE2-941E-5532F0172B91}" type="presOf" srcId="{E1ED3426-8519-4451-9C97-80C4E8EFC93B}" destId="{646F9070-606F-4B83-AA39-01BC9E4CB641}" srcOrd="0" destOrd="0" presId="urn:microsoft.com/office/officeart/2016/7/layout/VerticalDownArrowProcess"/>
    <dgm:cxn modelId="{4838E0A4-97F2-4FF8-91AA-DC3FB00358BD}" type="presOf" srcId="{A479BAC6-7F5A-4B5F-BA02-1A4F0EA06B03}" destId="{B4B483F3-7C6F-409B-883A-545E3D84DAD0}" srcOrd="0" destOrd="0" presId="urn:microsoft.com/office/officeart/2016/7/layout/VerticalDownArrowProcess"/>
    <dgm:cxn modelId="{3AE696BF-DA5A-4469-A07C-8EB45A0DCDF0}" srcId="{C148F24E-542B-42F3-93DC-37B99F36E6D1}" destId="{2AA5AFE1-8312-4E10-ABB8-43004858CC7F}" srcOrd="0" destOrd="0" parTransId="{D75F4ADB-E8C8-4D68-8421-E82AB7B6BD70}" sibTransId="{475A5DB0-53CA-461F-ABC3-CCB10EC8AF41}"/>
    <dgm:cxn modelId="{778E25D6-F548-4E66-BC49-F29B35620316}" type="presOf" srcId="{1EA7B91E-DD32-48D1-89A7-3B08785C2078}" destId="{8F48BEF0-4BC5-464F-AAB5-C7850E9CB7C8}" srcOrd="0" destOrd="1" presId="urn:microsoft.com/office/officeart/2016/7/layout/VerticalDownArrowProcess"/>
    <dgm:cxn modelId="{9823DDDD-0160-4595-958A-EC0B39E3AAD3}" type="presOf" srcId="{C148F24E-542B-42F3-93DC-37B99F36E6D1}" destId="{B8959B61-8C9F-4C4A-B98D-43809E0E80AA}" srcOrd="0" destOrd="0" presId="urn:microsoft.com/office/officeart/2016/7/layout/VerticalDownArrowProcess"/>
    <dgm:cxn modelId="{DCBF9BE6-3E2F-43D7-BC04-E19724DA67AE}" srcId="{A479BAC6-7F5A-4B5F-BA02-1A4F0EA06B03}" destId="{97F4F81F-D305-459A-B932-1C2DE3110132}" srcOrd="0" destOrd="0" parTransId="{5E997D53-D9A5-44C7-9104-6C77517376C3}" sibTransId="{C4A0ED18-D1DD-41AB-A9FE-C1B0CF0C544D}"/>
    <dgm:cxn modelId="{07BAE8FD-1E21-43C0-9219-4F589DBFD70F}" srcId="{A479BAC6-7F5A-4B5F-BA02-1A4F0EA06B03}" destId="{1EA7B91E-DD32-48D1-89A7-3B08785C2078}" srcOrd="1" destOrd="0" parTransId="{D0710FFF-7026-4C28-9900-1E324A6F66BF}" sibTransId="{38603B16-D08E-4298-B2B3-D9015EB22264}"/>
    <dgm:cxn modelId="{107B1740-4099-454C-8D9F-CDC2A5B64CA0}" type="presParOf" srcId="{646F9070-606F-4B83-AA39-01BC9E4CB641}" destId="{68419404-7372-4446-B7E9-8A6386A00743}" srcOrd="0" destOrd="0" presId="urn:microsoft.com/office/officeart/2016/7/layout/VerticalDownArrowProcess"/>
    <dgm:cxn modelId="{F21D5B4C-763C-41A6-AA0D-8318ACE3430F}" type="presParOf" srcId="{68419404-7372-4446-B7E9-8A6386A00743}" destId="{B8959B61-8C9F-4C4A-B98D-43809E0E80AA}" srcOrd="0" destOrd="0" presId="urn:microsoft.com/office/officeart/2016/7/layout/VerticalDownArrowProcess"/>
    <dgm:cxn modelId="{5C367E60-FA9A-4080-AF91-870761EE77E3}" type="presParOf" srcId="{68419404-7372-4446-B7E9-8A6386A00743}" destId="{1B106423-9065-4ADC-BC05-FC7C84B912B7}" srcOrd="1" destOrd="0" presId="urn:microsoft.com/office/officeart/2016/7/layout/VerticalDownArrowProcess"/>
    <dgm:cxn modelId="{07C96DA8-F5D8-4AEE-8E38-FEA125461662}" type="presParOf" srcId="{646F9070-606F-4B83-AA39-01BC9E4CB641}" destId="{CE94721A-E955-45CB-9E89-B0DF33AB2C76}" srcOrd="1" destOrd="0" presId="urn:microsoft.com/office/officeart/2016/7/layout/VerticalDownArrowProcess"/>
    <dgm:cxn modelId="{1BC5B061-3941-4823-85C8-258273EB5388}" type="presParOf" srcId="{646F9070-606F-4B83-AA39-01BC9E4CB641}" destId="{D1246070-FB3C-4D13-9EBE-A09F3755607D}" srcOrd="2" destOrd="0" presId="urn:microsoft.com/office/officeart/2016/7/layout/VerticalDownArrowProcess"/>
    <dgm:cxn modelId="{9AF83D0F-FF33-4FCF-919F-A0D0BD5CE2CD}" type="presParOf" srcId="{D1246070-FB3C-4D13-9EBE-A09F3755607D}" destId="{B4B483F3-7C6F-409B-883A-545E3D84DAD0}" srcOrd="0" destOrd="0" presId="urn:microsoft.com/office/officeart/2016/7/layout/VerticalDownArrowProcess"/>
    <dgm:cxn modelId="{D091FADF-5090-4E37-B72C-DA7E20EB4C53}" type="presParOf" srcId="{D1246070-FB3C-4D13-9EBE-A09F3755607D}" destId="{616411F9-184E-4BEC-B4AC-2EC1DC5BDFC8}" srcOrd="1" destOrd="0" presId="urn:microsoft.com/office/officeart/2016/7/layout/VerticalDownArrowProcess"/>
    <dgm:cxn modelId="{ACED3B26-E28C-4E5E-B2D9-971028E9C0B9}" type="presParOf" srcId="{D1246070-FB3C-4D13-9EBE-A09F3755607D}" destId="{8F48BEF0-4BC5-464F-AAB5-C7850E9CB7C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9B61-8C9F-4C4A-B98D-43809E0E80AA}">
      <dsp:nvSpPr>
        <dsp:cNvPr id="0" name=""/>
        <dsp:cNvSpPr/>
      </dsp:nvSpPr>
      <dsp:spPr>
        <a:xfrm>
          <a:off x="0" y="3048802"/>
          <a:ext cx="1727596" cy="2000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184912" rIns="122867" bIns="184912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Further Steps</a:t>
          </a:r>
        </a:p>
      </dsp:txBody>
      <dsp:txXfrm>
        <a:off x="0" y="3048802"/>
        <a:ext cx="1727596" cy="2000344"/>
      </dsp:txXfrm>
    </dsp:sp>
    <dsp:sp modelId="{1B106423-9065-4ADC-BC05-FC7C84B912B7}">
      <dsp:nvSpPr>
        <dsp:cNvPr id="0" name=""/>
        <dsp:cNvSpPr/>
      </dsp:nvSpPr>
      <dsp:spPr>
        <a:xfrm>
          <a:off x="1727596" y="3048802"/>
          <a:ext cx="5182790" cy="20003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79400" rIns="105131" bIns="2794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Promising first target for implementation in a dataflow synchronous language like Lustre</a:t>
          </a:r>
        </a:p>
      </dsp:txBody>
      <dsp:txXfrm>
        <a:off x="1727596" y="3048802"/>
        <a:ext cx="5182790" cy="2000344"/>
      </dsp:txXfrm>
    </dsp:sp>
    <dsp:sp modelId="{616411F9-184E-4BEC-B4AC-2EC1DC5BDFC8}">
      <dsp:nvSpPr>
        <dsp:cNvPr id="0" name=""/>
        <dsp:cNvSpPr/>
      </dsp:nvSpPr>
      <dsp:spPr>
        <a:xfrm rot="10800000">
          <a:off x="0" y="2277"/>
          <a:ext cx="1727596" cy="30765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184912" rIns="122867" bIns="184912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Assumption Wrong</a:t>
          </a:r>
        </a:p>
      </dsp:txBody>
      <dsp:txXfrm rot="-10800000">
        <a:off x="0" y="2277"/>
        <a:ext cx="1727596" cy="1999744"/>
      </dsp:txXfrm>
    </dsp:sp>
    <dsp:sp modelId="{8F48BEF0-4BC5-464F-AAB5-C7850E9CB7C8}">
      <dsp:nvSpPr>
        <dsp:cNvPr id="0" name=""/>
        <dsp:cNvSpPr/>
      </dsp:nvSpPr>
      <dsp:spPr>
        <a:xfrm>
          <a:off x="1727596" y="2277"/>
          <a:ext cx="5182790" cy="1999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79400" rIns="105131" bIns="2794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FreeRTOS</a:t>
          </a:r>
          <a:r>
            <a:rPr lang="en-US" sz="2200" kern="1200" dirty="0"/>
            <a:t> tasks for decks and Led none for control loop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loop is simple, single, linear task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Dataflow representable as a block diagram</a:t>
          </a:r>
        </a:p>
      </dsp:txBody>
      <dsp:txXfrm>
        <a:off x="1727596" y="2277"/>
        <a:ext cx="5182790" cy="1999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F87E1-8BD0-4A3F-8369-1AFCDE9F511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3ED04-A0D0-482B-A6B9-7DE5A8CD7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481E-12AF-4FBF-B738-2E58B4A6824C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5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7AC2-6795-47ED-9CD0-96B347E2D362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0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492-6CCC-4155-853A-20A653B71B36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9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077A-9A77-4865-ACE1-930D2C166432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B7AE-A0F0-4C72-A1D3-AB93444640C2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619A-E346-4839-941A-C607A46F91C8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9ED1-19B2-476E-9D2A-C7016E5A6E35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9FD-9F43-4FEE-8099-3A1F71B82C50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6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6B1F-8EE5-4DE9-B3D8-F775E86878DC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CDD4965-BD3B-44A5-839B-8DB379C61550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D42A9-AB8F-4F13-A64A-BEBA0F586AA8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F8F8A26-6DA7-429E-B2B4-01A9AE8DC36A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craze/crazyflie-firmwa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bitcraze/crazyflie-firmware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4C13C-7E93-B408-84E2-04048695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3" y="640080"/>
            <a:ext cx="3877121" cy="285031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Software Engineering for Quadcopter Control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12874-4DD7-9FE7-7EB0-B39C8D68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Vrushank Agrawal</a:t>
            </a:r>
            <a:endParaRPr lang="en-IN" sz="18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75A11D-0E53-C1B2-C992-5DE40ABA9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9" r="-1" b="2039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1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Conclusion</a:t>
            </a:r>
          </a:p>
        </p:txBody>
      </p:sp>
      <p:cxnSp>
        <p:nvCxnSpPr>
          <p:cNvPr id="52" name="Straight Connector 2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1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B2F5DB-D655-0847-C44E-816FBF775414}"/>
              </a:ext>
            </a:extLst>
          </p:cNvPr>
          <p:cNvSpPr txBox="1">
            <a:spLocks/>
          </p:cNvSpPr>
          <p:nvPr/>
        </p:nvSpPr>
        <p:spPr>
          <a:xfrm>
            <a:off x="6435013" y="3826477"/>
            <a:ext cx="2869239" cy="8944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C5DA672-4CE8-E996-B33B-AD62EB25A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76599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2972-F62F-98C3-D5E6-0C6140FEAF36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799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C5F0D-A091-C422-01D8-9F6D53E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References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2A36-A4E7-F5FD-FB7F-F9F5655E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552" y="174949"/>
            <a:ext cx="6830007" cy="6508102"/>
          </a:xfrm>
        </p:spPr>
        <p:txBody>
          <a:bodyPr anchor="ctr">
            <a:normAutofit/>
          </a:bodyPr>
          <a:lstStyle/>
          <a:p>
            <a:pPr marL="52120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 err="1">
                <a:effectLst/>
                <a:latin typeface="Arial" panose="020B0604020202020204" pitchFamily="34" charset="0"/>
              </a:rPr>
              <a:t>Bitcraze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, ”</a:t>
            </a:r>
            <a:r>
              <a:rPr lang="en-US" sz="1500" b="0" i="0" dirty="0" err="1">
                <a:effectLst/>
                <a:latin typeface="Arial" panose="020B0604020202020204" pitchFamily="34" charset="0"/>
              </a:rPr>
              <a:t>Crazyflie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2.1”, bitcraze.io:, https://www.bitcraze.io/products/crazyflie-2-1/. Accessed 28 November 2022.</a:t>
            </a:r>
          </a:p>
          <a:p>
            <a:pPr marL="52120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Quan, Quan. Introduction to </a:t>
            </a:r>
            <a:r>
              <a:rPr lang="en-US" sz="1500" b="0" i="0" dirty="0" err="1">
                <a:effectLst/>
                <a:latin typeface="Arial" panose="020B0604020202020204" pitchFamily="34" charset="0"/>
              </a:rPr>
              <a:t>Multicopter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Design and Control. Springer Singapore, 2017. 1. pp.7-10</a:t>
            </a:r>
            <a:endParaRPr lang="en-US" sz="1500" dirty="0">
              <a:latin typeface="Arial" panose="020B0604020202020204" pitchFamily="34" charset="0"/>
            </a:endParaRPr>
          </a:p>
          <a:p>
            <a:pPr marL="52120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IN" sz="1500" b="0" i="0" dirty="0" err="1">
                <a:effectLst/>
                <a:latin typeface="Arial" panose="020B0604020202020204" pitchFamily="34" charset="0"/>
              </a:rPr>
              <a:t>Manimaraboopathy</a:t>
            </a:r>
            <a:r>
              <a:rPr lang="en-IN" sz="1500" b="0" i="0" dirty="0">
                <a:effectLst/>
                <a:latin typeface="Arial" panose="020B0604020202020204" pitchFamily="34" charset="0"/>
              </a:rPr>
              <a:t>, M. &amp; Christopher, H. &amp; Vignesh, S. &amp; </a:t>
            </a:r>
            <a:r>
              <a:rPr lang="en-IN" sz="1500" b="0" i="0" dirty="0" err="1">
                <a:effectLst/>
                <a:latin typeface="Arial" panose="020B0604020202020204" pitchFamily="34" charset="0"/>
              </a:rPr>
              <a:t>selvan</a:t>
            </a:r>
            <a:r>
              <a:rPr lang="en-IN" sz="1500" b="0" i="0" dirty="0">
                <a:effectLst/>
                <a:latin typeface="Arial" panose="020B0604020202020204" pitchFamily="34" charset="0"/>
              </a:rPr>
              <a:t>, P.. (2017). Unmanned Fire Extinguisher Using Quadcopter. International Journal on Smart Sensing and Intelligent Systems. 2017. 471-481. 10.21307/ijssis-2017-264.</a:t>
            </a:r>
          </a:p>
          <a:p>
            <a:pPr marL="52120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IN" sz="1500" b="0" i="0" dirty="0" err="1">
                <a:effectLst/>
                <a:latin typeface="Arial" panose="020B0604020202020204" pitchFamily="34" charset="0"/>
              </a:rPr>
              <a:t>Smeur</a:t>
            </a:r>
            <a:r>
              <a:rPr lang="en-IN" sz="1500" b="0" i="0" dirty="0">
                <a:effectLst/>
                <a:latin typeface="Arial" panose="020B0604020202020204" pitchFamily="34" charset="0"/>
              </a:rPr>
              <a:t>, Ewoud &amp; Chu, Q.P. &amp; Croon, Guido. (2015). Adaptive Incremental Nonlinear Dynamic Inversion for Attitude Control of Micro Air Vehicles. Journal of Guidance, Control, and Dynamics. 39. 1-12. 10.2514/1.G001490</a:t>
            </a:r>
          </a:p>
          <a:p>
            <a:pPr marL="52120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Mellinger, Daniel et al. “Trajectory generation and control for precise aggressive maneuvers with quadrotors.” The International Journal of Robotics Research 31 (2010): 664 - 674</a:t>
            </a:r>
            <a:endParaRPr lang="en-IN" sz="1500" b="0" i="0" dirty="0">
              <a:effectLst/>
              <a:latin typeface="Arial" panose="020B0604020202020204" pitchFamily="34" charset="0"/>
            </a:endParaRPr>
          </a:p>
          <a:p>
            <a:pPr marL="52120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 err="1">
                <a:effectLst/>
                <a:latin typeface="Arial" panose="020B0604020202020204" pitchFamily="34" charset="0"/>
              </a:rPr>
              <a:t>FreeRTOS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, ”Tasks and Co-routines”, freertos.org:, https://www.freertos.org/taskandcr.html. Accessed 29 November 2022</a:t>
            </a:r>
          </a:p>
          <a:p>
            <a:pPr marL="52120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 err="1">
                <a:effectLst/>
                <a:latin typeface="Arial" panose="020B0604020202020204" pitchFamily="34" charset="0"/>
              </a:rPr>
              <a:t>Github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, ”</a:t>
            </a:r>
            <a:r>
              <a:rPr lang="en-US" sz="1500" b="0" i="0" dirty="0" err="1">
                <a:effectLst/>
                <a:latin typeface="Arial" panose="020B0604020202020204" pitchFamily="34" charset="0"/>
              </a:rPr>
              <a:t>bitcraze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sz="1500" b="0" i="0" dirty="0" err="1">
                <a:effectLst/>
                <a:latin typeface="Arial" panose="020B0604020202020204" pitchFamily="34" charset="0"/>
              </a:rPr>
              <a:t>crazyflie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-firmware”, github.com, </a:t>
            </a:r>
            <a:r>
              <a:rPr lang="en-US" sz="1500" b="0" i="0" dirty="0">
                <a:effectLst/>
                <a:latin typeface="Arial" panose="020B0604020202020204" pitchFamily="34" charset="0"/>
                <a:hlinkClick r:id="rId2"/>
              </a:rPr>
              <a:t>https://github.com/bitcraze/crazyflie-firmware/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Accessed 29 November 2022.</a:t>
            </a:r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80369-3BFF-A270-7EB3-09BEFFB4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E6E993-0DC7-0A0B-1EF0-ACC535F6A209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867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3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9E12F-FFB0-DF37-B016-CF41EED7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998319"/>
            <a:ext cx="3037597" cy="50981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3B26A-A46F-007E-1B67-BFC48432F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0" r="16321" b="-1"/>
          <a:stretch/>
        </p:blipFill>
        <p:spPr>
          <a:xfrm>
            <a:off x="4700334" y="121476"/>
            <a:ext cx="2557104" cy="2574389"/>
          </a:xfrm>
          <a:prstGeom prst="rect">
            <a:avLst/>
          </a:prstGeom>
        </p:spPr>
      </p:pic>
      <p:cxnSp>
        <p:nvCxnSpPr>
          <p:cNvPr id="60" name="Straight Connector 3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5D560C-55DA-F926-1236-F35178BC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86" y="5012112"/>
            <a:ext cx="4238034" cy="1244737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450F79DD-B23B-1477-046F-E990CDA8B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396" y="4031502"/>
            <a:ext cx="3936614" cy="7381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168834-9243-359D-9641-21F607CB6B95}"/>
              </a:ext>
            </a:extLst>
          </p:cNvPr>
          <p:cNvSpPr/>
          <p:nvPr/>
        </p:nvSpPr>
        <p:spPr>
          <a:xfrm>
            <a:off x="7069669" y="5486831"/>
            <a:ext cx="658172" cy="31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44362E-F834-E95F-8DD1-E88BA80DB9D5}"/>
              </a:ext>
            </a:extLst>
          </p:cNvPr>
          <p:cNvSpPr/>
          <p:nvPr/>
        </p:nvSpPr>
        <p:spPr>
          <a:xfrm>
            <a:off x="2350148" y="5546620"/>
            <a:ext cx="2085927" cy="31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E04866-37C4-0D46-1695-428274F4A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686" y="-5849"/>
            <a:ext cx="4434316" cy="385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FD2A3-9A5B-5D38-A250-4404B3DF27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87" r="2" b="2"/>
          <a:stretch/>
        </p:blipFill>
        <p:spPr>
          <a:xfrm>
            <a:off x="4305595" y="2817341"/>
            <a:ext cx="3408013" cy="3507230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114E0630-F19B-0C93-C7F8-2A3A97398F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18"/>
          <a:stretch/>
        </p:blipFill>
        <p:spPr>
          <a:xfrm>
            <a:off x="1" y="-10519"/>
            <a:ext cx="4291914" cy="39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5CCB-C98D-2399-3CBB-F170247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55BF-ED9B-6089-C7DF-7565C099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30" y="2546224"/>
            <a:ext cx="3804965" cy="395343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Quadcopter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Unmanned Aerial Vehicle and a type of drone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Embedded System</a:t>
            </a:r>
          </a:p>
          <a:p>
            <a:pPr marL="384048" lvl="2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Feedback control </a:t>
            </a:r>
            <a:r>
              <a:rPr lang="en-US" sz="2400" dirty="0">
                <a:solidFill>
                  <a:srgbClr val="FFFFFF"/>
                </a:solidFill>
              </a:rPr>
              <a:t>loop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Analyzes current set point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Send controlled signals to motors to reach desired set point</a:t>
            </a:r>
          </a:p>
          <a:p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5" name="Picture 4" descr="Drone flying over tulip fields">
            <a:extLst>
              <a:ext uri="{FF2B5EF4-FFF2-40B4-BE49-F238E27FC236}">
                <a16:creationId xmlns:a16="http://schemas.microsoft.com/office/drawing/2014/main" id="{8A46E8D8-BE0B-55B3-B7F0-9AE56C651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6" r="20447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F1A7165-5864-436B-E745-53B95B7C7A4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369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5CCB-C98D-2399-3CBB-F170247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Quadcopter Movement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55BF-ED9B-6089-C7DF-7565C099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1" y="2799654"/>
            <a:ext cx="3241123" cy="3189665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6 Degrees of Freedom (DOF)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4 State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Roll  (x)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Pitch (y)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Yaw  (z)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Thrust (z – transitional)</a:t>
            </a:r>
          </a:p>
          <a:p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9BF44-57BF-23E7-E596-CAD095BC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1A568-B125-807A-9647-9F1D248D5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" r="12129"/>
          <a:stretch/>
        </p:blipFill>
        <p:spPr>
          <a:xfrm>
            <a:off x="4917908" y="516836"/>
            <a:ext cx="6285739" cy="5718922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449FB7C-B844-950B-E810-68ABDEA7ACD8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639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chemeClr val="tx1"/>
                </a:solidFill>
              </a:rPr>
              <a:t>Control Algorithms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CA3CF4-446C-0056-560B-26FF7AA8BEE9}"/>
              </a:ext>
            </a:extLst>
          </p:cNvPr>
          <p:cNvSpPr txBox="1"/>
          <p:nvPr/>
        </p:nvSpPr>
        <p:spPr>
          <a:xfrm>
            <a:off x="1097279" y="2546224"/>
            <a:ext cx="5422137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lvl="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INDI, Mellinger, PID</a:t>
            </a:r>
          </a:p>
          <a:p>
            <a:pPr marL="285750" lvl="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PID – Standard and widely used</a:t>
            </a:r>
          </a:p>
          <a:p>
            <a:pPr marL="285750" lvl="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Applies controlled correction to Error</a:t>
            </a:r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/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Input – error(sensors data–desired setpoint)</a:t>
            </a:r>
          </a:p>
          <a:p>
            <a:pPr lvl="1">
              <a:spcAft>
                <a:spcPts val="600"/>
              </a:spcAft>
              <a:buFont typeface="Calibri" panose="020F0502020204030204" pitchFamily="34" charset="0"/>
            </a:pPr>
            <a:endParaRPr lang="en-US" dirty="0"/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Output – Controlled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B7C525-0A26-F960-58A3-862D3E8A11AD}"/>
              </a:ext>
            </a:extLst>
          </p:cNvPr>
          <p:cNvSpPr/>
          <p:nvPr/>
        </p:nvSpPr>
        <p:spPr>
          <a:xfrm>
            <a:off x="6825344" y="0"/>
            <a:ext cx="5045380" cy="3965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741EC-A2A4-EF87-1C33-98F59B27B03E}"/>
              </a:ext>
            </a:extLst>
          </p:cNvPr>
          <p:cNvSpPr/>
          <p:nvPr/>
        </p:nvSpPr>
        <p:spPr>
          <a:xfrm>
            <a:off x="6823949" y="4328391"/>
            <a:ext cx="5045380" cy="25205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3BD45CA1-9784-26BF-67F6-4CAEAF9F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288" y="4963505"/>
            <a:ext cx="3936614" cy="738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F379C-1944-E03E-5464-C1095248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90" y="1196132"/>
            <a:ext cx="4238034" cy="12447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6C41-DAF9-A00E-EE99-E7AA335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CD00204-93CA-D26B-88C1-DC54A3925A99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38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9666D-F409-19EE-8780-613C55F1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Problem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AD65F7-D4A3-CF72-BA22-664A2B6524BB}"/>
              </a:ext>
            </a:extLst>
          </p:cNvPr>
          <p:cNvSpPr txBox="1">
            <a:spLocks/>
          </p:cNvSpPr>
          <p:nvPr/>
        </p:nvSpPr>
        <p:spPr>
          <a:xfrm>
            <a:off x="605366" y="262069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Quadcopters written in complex languages like C/C++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Hard to read, understand, and model reactive behavior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2A284-78A4-14B6-6F31-0CB6C1E5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7124F3-F138-6072-48A1-2C6BFD96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37" y="-1"/>
            <a:ext cx="7898261" cy="6858001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3775F5A-BFD1-4357-8673-60E6F22C1E9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241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E79E2D-FB45-EC89-DBFF-632E02DBFD57}"/>
              </a:ext>
            </a:extLst>
          </p:cNvPr>
          <p:cNvSpPr txBox="1">
            <a:spLocks/>
          </p:cNvSpPr>
          <p:nvPr/>
        </p:nvSpPr>
        <p:spPr>
          <a:xfrm>
            <a:off x="643467" y="516835"/>
            <a:ext cx="3448259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Possible solution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C59BB5-23E2-9D36-DB42-D441E3F7F3AE}"/>
              </a:ext>
            </a:extLst>
          </p:cNvPr>
          <p:cNvSpPr txBox="1">
            <a:spLocks/>
          </p:cNvSpPr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Reimplement the code in a Dataflow Synchronous Language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Simpler to model reactive behavior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First Step: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Analyze Control Loop for potential implementation in Lustre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BB99-626F-281B-BE31-CB45F4E6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63" y="560173"/>
            <a:ext cx="7623250" cy="5366950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363D292-B20B-267E-2A2E-CBC31F268206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139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Crazyflie</a:t>
            </a:r>
            <a:r>
              <a:rPr lang="en-US" sz="4000" dirty="0">
                <a:solidFill>
                  <a:srgbClr val="FFFFFF"/>
                </a:solidFill>
              </a:rPr>
              <a:t> 2.1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274A7-5F96-A4F0-4332-413A0E266794}"/>
              </a:ext>
            </a:extLst>
          </p:cNvPr>
          <p:cNvSpPr txBox="1">
            <a:spLocks/>
          </p:cNvSpPr>
          <p:nvPr/>
        </p:nvSpPr>
        <p:spPr>
          <a:xfrm>
            <a:off x="643467" y="2546224"/>
            <a:ext cx="3448259" cy="368431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Built for education and research purposes</a:t>
            </a:r>
          </a:p>
          <a:p>
            <a:pPr marL="384048" lvl="2" indent="0">
              <a:lnSpc>
                <a:spcPct val="90000"/>
              </a:lnSpc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Assumption</a:t>
            </a:r>
          </a:p>
          <a:p>
            <a:pPr lvl="2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900" dirty="0" err="1">
                <a:solidFill>
                  <a:srgbClr val="FFFFFF"/>
                </a:solidFill>
              </a:rPr>
              <a:t>Crazyflie</a:t>
            </a:r>
            <a:r>
              <a:rPr lang="en-US" sz="1900" dirty="0">
                <a:solidFill>
                  <a:srgbClr val="FFFFFF"/>
                </a:solidFill>
              </a:rPr>
              <a:t> control loop divided into </a:t>
            </a:r>
            <a:r>
              <a:rPr lang="en-US" sz="1900" dirty="0" err="1">
                <a:solidFill>
                  <a:srgbClr val="FFFFFF"/>
                </a:solidFill>
              </a:rPr>
              <a:t>FreeRTOS</a:t>
            </a:r>
            <a:r>
              <a:rPr lang="en-US" sz="1900" dirty="0">
                <a:solidFill>
                  <a:srgbClr val="FFFFFF"/>
                </a:solidFill>
              </a:rPr>
              <a:t> tasks</a:t>
            </a:r>
          </a:p>
          <a:p>
            <a:pPr marL="384048" lvl="2" indent="0">
              <a:lnSpc>
                <a:spcPct val="90000"/>
              </a:lnSpc>
              <a:buNone/>
            </a:pPr>
            <a:endParaRPr lang="en-US" sz="19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FreeRTOS</a:t>
            </a:r>
            <a:endParaRPr lang="en-US" sz="2400" dirty="0">
              <a:solidFill>
                <a:srgbClr val="FFFFFF"/>
              </a:solidFill>
            </a:endParaRPr>
          </a:p>
          <a:p>
            <a:pPr lvl="2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Real-time operating system for the microcontroller (Arm Cortex-M4)</a:t>
            </a: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Task</a:t>
            </a:r>
          </a:p>
          <a:p>
            <a:pPr lvl="2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An individual action handled by the operating system’s scheduler</a:t>
            </a:r>
          </a:p>
          <a:p>
            <a:pPr lvl="2"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84048" lvl="2" indent="0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1CEBD-C5EC-A63E-7CE8-C5A3A4D81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" r="12129"/>
          <a:stretch/>
        </p:blipFill>
        <p:spPr>
          <a:xfrm>
            <a:off x="4654296" y="10"/>
            <a:ext cx="7568469" cy="68859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CF83E-D51D-A957-46B3-65AD946A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442CA7F-275D-96C7-748E-246DC51AF0CC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030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589951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Source Code</a:t>
            </a:r>
          </a:p>
        </p:txBody>
      </p: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274A7-5F96-A4F0-4332-413A0E266794}"/>
              </a:ext>
            </a:extLst>
          </p:cNvPr>
          <p:cNvSpPr txBox="1">
            <a:spLocks/>
          </p:cNvSpPr>
          <p:nvPr/>
        </p:nvSpPr>
        <p:spPr>
          <a:xfrm>
            <a:off x="401622" y="2547872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IN" sz="2000" dirty="0">
                <a:hlinkClick r:id="rId2"/>
              </a:rPr>
              <a:t>https://github.com/bitcraze/crazyflie-firmware/</a:t>
            </a:r>
            <a:endParaRPr lang="en-US" sz="2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&gt; 1000 files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&gt; 375,000 lines of </a:t>
            </a:r>
            <a:r>
              <a:rPr lang="en-US" sz="2200" b="1" dirty="0">
                <a:solidFill>
                  <a:srgbClr val="FFFFFF"/>
                </a:solidFill>
              </a:rPr>
              <a:t>C</a:t>
            </a:r>
            <a:r>
              <a:rPr lang="en-US" sz="2200" dirty="0">
                <a:solidFill>
                  <a:srgbClr val="FFFFFF"/>
                </a:solidFill>
              </a:rPr>
              <a:t> code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i="1" dirty="0">
                <a:solidFill>
                  <a:srgbClr val="FFFFFF"/>
                </a:solidFill>
              </a:rPr>
              <a:t>/</a:t>
            </a:r>
            <a:r>
              <a:rPr lang="en-US" sz="2200" i="1" dirty="0" err="1">
                <a:solidFill>
                  <a:srgbClr val="FFFFFF"/>
                </a:solidFill>
              </a:rPr>
              <a:t>src</a:t>
            </a:r>
            <a:r>
              <a:rPr lang="en-US" sz="2200" i="1" dirty="0">
                <a:solidFill>
                  <a:srgbClr val="FFFFFF"/>
                </a:solidFill>
              </a:rPr>
              <a:t>/modules/</a:t>
            </a:r>
            <a:r>
              <a:rPr lang="en-US" sz="2200" i="1" dirty="0" err="1">
                <a:solidFill>
                  <a:srgbClr val="FFFFFF"/>
                </a:solidFill>
              </a:rPr>
              <a:t>src</a:t>
            </a:r>
            <a:r>
              <a:rPr lang="en-US" sz="2200" i="1" dirty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main quadcopter code directory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200" dirty="0" err="1">
                <a:solidFill>
                  <a:srgbClr val="FFFFFF"/>
                </a:solidFill>
              </a:rPr>
              <a:t>CScope</a:t>
            </a:r>
            <a:r>
              <a:rPr lang="en-US" sz="2200" dirty="0">
                <a:solidFill>
                  <a:srgbClr val="FFFFFF"/>
                </a:solidFill>
              </a:rPr>
              <a:t> and </a:t>
            </a:r>
            <a:r>
              <a:rPr lang="en-US" sz="2200" dirty="0" err="1">
                <a:solidFill>
                  <a:srgbClr val="FFFFFF"/>
                </a:solidFill>
              </a:rPr>
              <a:t>CTags</a:t>
            </a:r>
            <a:endParaRPr lang="en-US" sz="2200" dirty="0">
              <a:solidFill>
                <a:srgbClr val="FFFFFF"/>
              </a:solidFill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BE381-237E-CF7E-5790-4887327C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87" y="0"/>
            <a:ext cx="177937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B953F-057E-F475-0283-D33C54F1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607" y="10297"/>
            <a:ext cx="2589220" cy="6858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53C797-8331-F3D3-E43F-5C933EA9E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827" y="10298"/>
            <a:ext cx="3554016" cy="6858000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54E7E66-F989-4D40-57E4-C99971E0ABD4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804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4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A8EC-94BE-3FB3-F17C-9446487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Loop Dataflow</a:t>
            </a:r>
          </a:p>
        </p:txBody>
      </p:sp>
      <p:cxnSp>
        <p:nvCxnSpPr>
          <p:cNvPr id="60" name="Straight Connector 5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274A7-5F96-A4F0-4332-413A0E266794}"/>
              </a:ext>
            </a:extLst>
          </p:cNvPr>
          <p:cNvSpPr txBox="1">
            <a:spLocks/>
          </p:cNvSpPr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Sensors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Estimator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Commander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Controller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Motors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Main Drone Process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4885B3-F823-F161-754A-2D4D82E14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8"/>
          <a:stretch/>
        </p:blipFill>
        <p:spPr>
          <a:xfrm>
            <a:off x="4654297" y="0"/>
            <a:ext cx="753770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2049F-C786-9BB2-EE69-74A8503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71B6B1-6962-D95F-429A-C06D5F7FA0BB}"/>
              </a:ext>
            </a:extLst>
          </p:cNvPr>
          <p:cNvSpPr txBox="1">
            <a:spLocks/>
          </p:cNvSpPr>
          <p:nvPr/>
        </p:nvSpPr>
        <p:spPr>
          <a:xfrm>
            <a:off x="202014" y="164016"/>
            <a:ext cx="819478" cy="515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z="2400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119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8E2CC67644049844C6491AE52DDF5" ma:contentTypeVersion="11" ma:contentTypeDescription="Crée un document." ma:contentTypeScope="" ma:versionID="84c7137175322b0bf4e4c99c684c7f70">
  <xsd:schema xmlns:xsd="http://www.w3.org/2001/XMLSchema" xmlns:xs="http://www.w3.org/2001/XMLSchema" xmlns:p="http://schemas.microsoft.com/office/2006/metadata/properties" xmlns:ns3="e9306955-1d67-467c-bfb4-bc696c37e5f7" targetNamespace="http://schemas.microsoft.com/office/2006/metadata/properties" ma:root="true" ma:fieldsID="b9d3834d53b7c463b9e773fdcc3c9f8d" ns3:_="">
    <xsd:import namespace="e9306955-1d67-467c-bfb4-bc696c37e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06955-1d67-467c-bfb4-bc696c37e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11B50F-5FBA-4106-B24F-E258EFE60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306955-1d67-467c-bfb4-bc696c37e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38811-3DD3-4B0C-A9AF-0F156A1CC5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E31FE-82F8-48FD-B53B-CFA8D029C129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e9306955-1d67-467c-bfb4-bc696c37e5f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512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RetrospectVTI</vt:lpstr>
      <vt:lpstr>Software Engineering for Quadcopter Control</vt:lpstr>
      <vt:lpstr>Introduction</vt:lpstr>
      <vt:lpstr>Quadcopter Movement</vt:lpstr>
      <vt:lpstr>Control Algorithms</vt:lpstr>
      <vt:lpstr>Problem</vt:lpstr>
      <vt:lpstr>PowerPoint Presentation</vt:lpstr>
      <vt:lpstr>Crazyflie 2.1</vt:lpstr>
      <vt:lpstr>Source Code</vt:lpstr>
      <vt:lpstr>Control Loop Dataflow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Project</dc:title>
  <dc:creator>Vrushank Agrawal BC2023</dc:creator>
  <cp:lastModifiedBy>Vrushank Agrawal BC2023</cp:lastModifiedBy>
  <cp:revision>4</cp:revision>
  <dcterms:created xsi:type="dcterms:W3CDTF">2022-12-07T21:17:04Z</dcterms:created>
  <dcterms:modified xsi:type="dcterms:W3CDTF">2022-12-14T15:57:38Z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0x01010026E8E2CC67644049844C6491AE52DDF5</vt:lpwstr>
  </property>
</Properties>
</file>