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4" r:id="rId7"/>
    <p:sldId id="265" r:id="rId8"/>
    <p:sldId id="266" r:id="rId9"/>
    <p:sldId id="267" r:id="rId10"/>
    <p:sldId id="268"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43F56-22E8-7353-A58F-B302B1C203CE}" v="64" dt="2022-05-02T03:50:27.165"/>
    <p1510:client id="{58459938-A10F-18D3-1B84-27EEAE231814}" v="52" dt="2022-05-02T03:43:08.263"/>
    <p1510:client id="{B61040F3-F132-4B1D-AF6A-E5B75935CC32}" v="610" dt="2022-05-02T03:26:06.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r>
              <a:rPr lang="en-US" dirty="0"/>
              <a:t>INFO 5100 | Dr. (Prof.) Kal Bugrara</a:t>
            </a:r>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2328173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r>
              <a:rPr lang="en-US" dirty="0"/>
              <a:t>INFO 5100 | Dr. (Prof.) Kal Bugrara</a:t>
            </a:r>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036427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dirty="0"/>
              <a:t>INFO 5100 | Dr. (Prof.) Kal Bugrara</a:t>
            </a: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06366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INFO 5100 | Dr. (Prof.) Kal Bugrara</a:t>
            </a:r>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053482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r>
              <a:rPr lang="en-US" dirty="0"/>
              <a:t>INFO 5100 | Dr. (Prof.) Kal Bugrara</a:t>
            </a:r>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5/1/2022</a:t>
            </a:fld>
            <a:endParaRPr lang="en-US" dirty="0"/>
          </a:p>
        </p:txBody>
      </p:sp>
    </p:spTree>
    <p:extLst>
      <p:ext uri="{BB962C8B-B14F-4D97-AF65-F5344CB8AC3E}">
        <p14:creationId xmlns:p14="http://schemas.microsoft.com/office/powerpoint/2010/main" val="2763757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INFO 5100 | Dr. (Prof.) Kal Bugrara</a:t>
            </a:r>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693556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INFO 5100 | Dr. (Prof.) Kal Bugrara</a:t>
            </a:r>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576465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INFO 5100 | Dr. (Prof.) Kal Bugrara</a:t>
            </a:r>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5519702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INFO 5100 | Dr. (Prof.) Kal Bugrara</a:t>
            </a:r>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555795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INFO 5100 | Dr. (Prof.) Kal Bugrara</a:t>
            </a:r>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0841346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INFO 5100 | Dr. (Prof.) Kal Bugrara</a:t>
            </a:r>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9546461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r>
              <a:rPr lang="en-US" dirty="0"/>
              <a:t>INFO 5100 | Dr. (Prof.) Kal Bugrara</a:t>
            </a:r>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46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hd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A8025881-2C32-D911-2904-CD727E270BFE}"/>
              </a:ext>
            </a:extLst>
          </p:cNvPr>
          <p:cNvPicPr>
            <a:picLocks noChangeAspect="1"/>
          </p:cNvPicPr>
          <p:nvPr/>
        </p:nvPicPr>
        <p:blipFill rotWithShape="1">
          <a:blip r:embed="rId2"/>
          <a:srcRect l="7283" r="20530" b="-1"/>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4" name="Freeform: Shape 23">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26" name="Freeform: Shape 25">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006895" y="687328"/>
            <a:ext cx="5297958" cy="2884869"/>
          </a:xfrm>
        </p:spPr>
        <p:txBody>
          <a:bodyPr vert="horz" lIns="109728" tIns="109728" rIns="109728" bIns="91440" rtlCol="0" anchor="b">
            <a:noAutofit/>
          </a:bodyPr>
          <a:lstStyle/>
          <a:p>
            <a:pPr>
              <a:lnSpc>
                <a:spcPct val="130000"/>
              </a:lnSpc>
            </a:pPr>
            <a:r>
              <a:rPr lang="en-US" sz="4400" dirty="0">
                <a:solidFill>
                  <a:schemeClr val="tx2">
                    <a:lumMod val="75000"/>
                  </a:schemeClr>
                </a:solidFill>
                <a:latin typeface="Times New Roman"/>
                <a:cs typeface="Times New Roman"/>
              </a:rPr>
              <a:t>Medical University </a:t>
            </a:r>
            <a:br>
              <a:rPr lang="en-US" sz="4400" dirty="0">
                <a:solidFill>
                  <a:schemeClr val="tx2">
                    <a:lumMod val="75000"/>
                  </a:schemeClr>
                </a:solidFill>
                <a:latin typeface="Times New Roman"/>
                <a:cs typeface="Times New Roman"/>
              </a:rPr>
            </a:br>
            <a:r>
              <a:rPr lang="en-US" sz="4400" dirty="0">
                <a:solidFill>
                  <a:schemeClr val="tx2">
                    <a:lumMod val="75000"/>
                  </a:schemeClr>
                </a:solidFill>
                <a:latin typeface="Times New Roman"/>
                <a:cs typeface="Times New Roman"/>
              </a:rPr>
              <a:t>Management </a:t>
            </a:r>
            <a:br>
              <a:rPr lang="en-US" sz="4400" dirty="0">
                <a:solidFill>
                  <a:schemeClr val="tx2">
                    <a:lumMod val="75000"/>
                  </a:schemeClr>
                </a:solidFill>
                <a:latin typeface="Times New Roman"/>
                <a:cs typeface="Times New Roman"/>
              </a:rPr>
            </a:br>
            <a:r>
              <a:rPr lang="en-US" sz="4400" dirty="0">
                <a:solidFill>
                  <a:schemeClr val="tx2">
                    <a:lumMod val="75000"/>
                  </a:schemeClr>
                </a:solidFill>
                <a:latin typeface="Times New Roman"/>
                <a:cs typeface="Times New Roman"/>
              </a:rPr>
              <a:t>System</a:t>
            </a:r>
          </a:p>
        </p:txBody>
      </p:sp>
      <p:sp>
        <p:nvSpPr>
          <p:cNvPr id="3" name="Subtitle 2"/>
          <p:cNvSpPr>
            <a:spLocks noGrp="1"/>
          </p:cNvSpPr>
          <p:nvPr>
            <p:ph type="subTitle" idx="1"/>
          </p:nvPr>
        </p:nvSpPr>
        <p:spPr>
          <a:xfrm>
            <a:off x="647462" y="3825778"/>
            <a:ext cx="6489960" cy="2572950"/>
          </a:xfrm>
        </p:spPr>
        <p:txBody>
          <a:bodyPr vert="horz" lIns="109728" tIns="109728" rIns="109728" bIns="91440" rtlCol="0">
            <a:normAutofit/>
          </a:bodyPr>
          <a:lstStyle/>
          <a:p>
            <a:pPr indent="-228600">
              <a:lnSpc>
                <a:spcPct val="140000"/>
              </a:lnSpc>
              <a:buFont typeface="Corbel" panose="020B0503020204020204" pitchFamily="34" charset="0"/>
              <a:buChar char="•"/>
            </a:pPr>
            <a:endParaRPr lang="en-US" sz="2000" dirty="0">
              <a:solidFill>
                <a:schemeClr val="tx1">
                  <a:lumMod val="75000"/>
                  <a:lumOff val="25000"/>
                </a:schemeClr>
              </a:solidFill>
              <a:ea typeface="Meiryo"/>
            </a:endParaRPr>
          </a:p>
          <a:p>
            <a:pPr indent="-228600">
              <a:lnSpc>
                <a:spcPct val="140000"/>
              </a:lnSpc>
              <a:buFont typeface="Corbel" panose="020B0503020204020204" pitchFamily="34" charset="0"/>
              <a:buChar char="•"/>
            </a:pPr>
            <a:r>
              <a:rPr lang="en-US" sz="2000" dirty="0">
                <a:solidFill>
                  <a:schemeClr val="tx1">
                    <a:lumMod val="75000"/>
                    <a:lumOff val="25000"/>
                  </a:schemeClr>
                </a:solidFill>
              </a:rPr>
              <a:t>Vrushank Hiremath – 002926888</a:t>
            </a:r>
            <a:endParaRPr lang="en-US" sz="2000" dirty="0">
              <a:solidFill>
                <a:schemeClr val="tx1">
                  <a:lumMod val="75000"/>
                  <a:lumOff val="25000"/>
                </a:schemeClr>
              </a:solidFill>
              <a:ea typeface="Meiryo"/>
            </a:endParaRPr>
          </a:p>
          <a:p>
            <a:pPr indent="-228600">
              <a:lnSpc>
                <a:spcPct val="140000"/>
              </a:lnSpc>
              <a:buFont typeface="Corbel" panose="020B0503020204020204" pitchFamily="34" charset="0"/>
              <a:buChar char="•"/>
            </a:pPr>
            <a:r>
              <a:rPr lang="en-US" sz="2000" dirty="0">
                <a:solidFill>
                  <a:schemeClr val="tx1">
                    <a:lumMod val="75000"/>
                    <a:lumOff val="25000"/>
                  </a:schemeClr>
                </a:solidFill>
              </a:rPr>
              <a:t>Sai Sumana Puppala – 02</a:t>
            </a:r>
            <a:r>
              <a:rPr lang="en-US" sz="2000" dirty="0">
                <a:solidFill>
                  <a:srgbClr val="262626"/>
                </a:solidFill>
              </a:rPr>
              <a:t>925158</a:t>
            </a:r>
            <a:endParaRPr lang="en-US" sz="2000" dirty="0">
              <a:solidFill>
                <a:schemeClr val="tx1">
                  <a:lumMod val="75000"/>
                  <a:lumOff val="25000"/>
                </a:schemeClr>
              </a:solidFill>
              <a:ea typeface="Meiryo"/>
            </a:endParaRPr>
          </a:p>
          <a:p>
            <a:pPr indent="-228600">
              <a:lnSpc>
                <a:spcPct val="140000"/>
              </a:lnSpc>
              <a:buFont typeface="Corbel" panose="020B0503020204020204" pitchFamily="34" charset="0"/>
              <a:buChar char="•"/>
            </a:pPr>
            <a:r>
              <a:rPr lang="en-US" sz="2000" dirty="0">
                <a:solidFill>
                  <a:schemeClr val="tx1">
                    <a:lumMod val="75000"/>
                    <a:lumOff val="25000"/>
                  </a:schemeClr>
                </a:solidFill>
              </a:rPr>
              <a:t>Kavyashree Upendra – 002921251</a:t>
            </a:r>
            <a:endParaRPr lang="en-US" sz="2000" dirty="0">
              <a:solidFill>
                <a:schemeClr val="tx1">
                  <a:lumMod val="75000"/>
                  <a:lumOff val="25000"/>
                </a:schemeClr>
              </a:solidFill>
              <a:ea typeface="Meiryo"/>
            </a:endParaRPr>
          </a:p>
          <a:p>
            <a:pPr indent="-228600">
              <a:lnSpc>
                <a:spcPct val="140000"/>
              </a:lnSpc>
              <a:buFont typeface="Corbel" panose="020B0503020204020204" pitchFamily="34" charset="0"/>
              <a:buChar char="•"/>
            </a:pPr>
            <a:endParaRPr lang="en-US" sz="2000" dirty="0">
              <a:solidFill>
                <a:schemeClr val="tx1">
                  <a:lumMod val="75000"/>
                  <a:lumOff val="25000"/>
                </a:schemeClr>
              </a:solidFill>
              <a:ea typeface="Meiryo"/>
            </a:endParaRPr>
          </a:p>
          <a:p>
            <a:pPr>
              <a:lnSpc>
                <a:spcPct val="140000"/>
              </a:lnSpc>
            </a:pPr>
            <a:endParaRPr lang="en-US" sz="2000" dirty="0">
              <a:solidFill>
                <a:schemeClr val="tx1">
                  <a:lumMod val="75000"/>
                  <a:lumOff val="25000"/>
                </a:schemeClr>
              </a:solidFill>
              <a:ea typeface="Meiryo"/>
            </a:endParaRPr>
          </a:p>
        </p:txBody>
      </p:sp>
      <p:sp>
        <p:nvSpPr>
          <p:cNvPr id="7" name="Slide Number Placeholder 6">
            <a:extLst>
              <a:ext uri="{FF2B5EF4-FFF2-40B4-BE49-F238E27FC236}">
                <a16:creationId xmlns:a16="http://schemas.microsoft.com/office/drawing/2014/main" id="{29C801D5-F268-94AA-4994-2E17DE5967FE}"/>
              </a:ext>
            </a:extLst>
          </p:cNvPr>
          <p:cNvSpPr>
            <a:spLocks noGrp="1"/>
          </p:cNvSpPr>
          <p:nvPr>
            <p:ph type="sldNum" sz="quarter" idx="12"/>
          </p:nvPr>
        </p:nvSpPr>
        <p:spPr/>
        <p:txBody>
          <a:bodyPr/>
          <a:lstStyle/>
          <a:p>
            <a:fld id="{FAEF9944-A4F6-4C59-AEBD-678D6480B8EA}" type="slidenum">
              <a:rPr lang="en-US" smtClean="0"/>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 website&#10;&#10;Description automatically generated">
            <a:extLst>
              <a:ext uri="{FF2B5EF4-FFF2-40B4-BE49-F238E27FC236}">
                <a16:creationId xmlns:a16="http://schemas.microsoft.com/office/drawing/2014/main" id="{94434882-D7F9-8A23-9BD1-A98538AB8F7F}"/>
              </a:ext>
            </a:extLst>
          </p:cNvPr>
          <p:cNvPicPr>
            <a:picLocks noGrp="1" noChangeAspect="1"/>
          </p:cNvPicPr>
          <p:nvPr>
            <p:ph idx="1"/>
          </p:nvPr>
        </p:nvPicPr>
        <p:blipFill rotWithShape="1">
          <a:blip r:embed="rId2"/>
          <a:srcRect r="5778"/>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DE66DA9C-A75C-EF1B-C0A6-3F5A321129DF}"/>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10</a:t>
            </a:fld>
            <a:endParaRPr lang="en-US">
              <a:solidFill>
                <a:srgbClr val="FFFFFF"/>
              </a:solidFill>
            </a:endParaRPr>
          </a:p>
        </p:txBody>
      </p:sp>
    </p:spTree>
    <p:extLst>
      <p:ext uri="{BB962C8B-B14F-4D97-AF65-F5344CB8AC3E}">
        <p14:creationId xmlns:p14="http://schemas.microsoft.com/office/powerpoint/2010/main" val="392772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796A-483F-777A-865B-B1DEFB65B0D5}"/>
              </a:ext>
            </a:extLst>
          </p:cNvPr>
          <p:cNvSpPr>
            <a:spLocks noGrp="1"/>
          </p:cNvSpPr>
          <p:nvPr>
            <p:ph type="title"/>
          </p:nvPr>
        </p:nvSpPr>
        <p:spPr/>
        <p:txBody>
          <a:bodyPr>
            <a:normAutofit/>
          </a:bodyPr>
          <a:lstStyle/>
          <a:p>
            <a:r>
              <a:rPr lang="en-US" sz="3600" dirty="0">
                <a:latin typeface="Times New Roman"/>
                <a:ea typeface="Meiryo"/>
                <a:cs typeface="Times New Roman"/>
              </a:rPr>
              <a:t>Conclusion</a:t>
            </a:r>
            <a:endParaRPr lang="en-US" sz="3600">
              <a:latin typeface="Times New Roman"/>
              <a:cs typeface="Times New Roman"/>
            </a:endParaRPr>
          </a:p>
        </p:txBody>
      </p:sp>
      <p:sp>
        <p:nvSpPr>
          <p:cNvPr id="3" name="Content Placeholder 2">
            <a:extLst>
              <a:ext uri="{FF2B5EF4-FFF2-40B4-BE49-F238E27FC236}">
                <a16:creationId xmlns:a16="http://schemas.microsoft.com/office/drawing/2014/main" id="{F849218C-3DA4-C0DC-B6AB-3B89F8DD08F2}"/>
              </a:ext>
            </a:extLst>
          </p:cNvPr>
          <p:cNvSpPr>
            <a:spLocks noGrp="1"/>
          </p:cNvSpPr>
          <p:nvPr>
            <p:ph idx="1"/>
          </p:nvPr>
        </p:nvSpPr>
        <p:spPr>
          <a:xfrm>
            <a:off x="1920240" y="2312276"/>
            <a:ext cx="8770571" cy="3651504"/>
          </a:xfrm>
        </p:spPr>
        <p:txBody>
          <a:bodyPr vert="horz" lIns="109728" tIns="109728" rIns="109728" bIns="91440" rtlCol="0" anchor="t">
            <a:normAutofit/>
          </a:bodyPr>
          <a:lstStyle/>
          <a:p>
            <a:r>
              <a:rPr lang="en-US" dirty="0">
                <a:latin typeface="Times New Roman"/>
                <a:ea typeface="+mn-lt"/>
                <a:cs typeface="+mn-lt"/>
              </a:rPr>
              <a:t>Students can provide value by obtaining detailed patient histories, identifying unwell patients at the point of service, and participating in case studies. This collaborative work will help to positively impact clinical care and medical education.</a:t>
            </a:r>
            <a:endParaRPr lang="en-US">
              <a:latin typeface="Times New Roman"/>
              <a:cs typeface="Times New Roman"/>
            </a:endParaRPr>
          </a:p>
        </p:txBody>
      </p:sp>
      <p:sp>
        <p:nvSpPr>
          <p:cNvPr id="4" name="Footer Placeholder 3">
            <a:extLst>
              <a:ext uri="{FF2B5EF4-FFF2-40B4-BE49-F238E27FC236}">
                <a16:creationId xmlns:a16="http://schemas.microsoft.com/office/drawing/2014/main" id="{A90D3DB9-714A-496B-C951-C7AD854B921B}"/>
              </a:ext>
            </a:extLst>
          </p:cNvPr>
          <p:cNvSpPr>
            <a:spLocks noGrp="1"/>
          </p:cNvSpPr>
          <p:nvPr>
            <p:ph type="ftr" sz="quarter" idx="11"/>
          </p:nvPr>
        </p:nvSpPr>
        <p:spPr/>
        <p:txBody>
          <a:bodyPr/>
          <a:lstStyle/>
          <a:p>
            <a:r>
              <a:rPr lang="en-US" dirty="0"/>
              <a:t>INFO 5100 | Dr. (Prof.) Kal Bugrara</a:t>
            </a:r>
          </a:p>
        </p:txBody>
      </p:sp>
      <p:sp>
        <p:nvSpPr>
          <p:cNvPr id="5" name="Slide Number Placeholder 4">
            <a:extLst>
              <a:ext uri="{FF2B5EF4-FFF2-40B4-BE49-F238E27FC236}">
                <a16:creationId xmlns:a16="http://schemas.microsoft.com/office/drawing/2014/main" id="{E62C34E5-33B1-B28C-49AF-C8490E87598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Tree>
    <p:extLst>
      <p:ext uri="{BB962C8B-B14F-4D97-AF65-F5344CB8AC3E}">
        <p14:creationId xmlns:p14="http://schemas.microsoft.com/office/powerpoint/2010/main" val="288005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8" name="Group 27">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9" name="Freeform: Shape 28">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6D6E1D7-44BD-3F09-9306-D4BC215BE47B}"/>
              </a:ext>
            </a:extLst>
          </p:cNvPr>
          <p:cNvSpPr>
            <a:spLocks noGrp="1"/>
          </p:cNvSpPr>
          <p:nvPr>
            <p:ph type="title"/>
          </p:nvPr>
        </p:nvSpPr>
        <p:spPr>
          <a:xfrm>
            <a:off x="1166153" y="1346268"/>
            <a:ext cx="7998319" cy="2090168"/>
          </a:xfrm>
        </p:spPr>
        <p:txBody>
          <a:bodyPr vert="horz" lIns="109728" tIns="109728" rIns="109728" bIns="91440" rtlCol="0" anchor="b">
            <a:normAutofit/>
          </a:bodyPr>
          <a:lstStyle/>
          <a:p>
            <a:pPr>
              <a:lnSpc>
                <a:spcPct val="120000"/>
              </a:lnSpc>
            </a:pPr>
            <a:r>
              <a:rPr lang="en-US" sz="6600">
                <a:solidFill>
                  <a:schemeClr val="tx1">
                    <a:lumMod val="85000"/>
                    <a:lumOff val="15000"/>
                  </a:schemeClr>
                </a:solidFill>
              </a:rPr>
              <a:t>THANK YOU</a:t>
            </a:r>
          </a:p>
        </p:txBody>
      </p:sp>
      <p:sp>
        <p:nvSpPr>
          <p:cNvPr id="4" name="Footer Placeholder 3">
            <a:extLst>
              <a:ext uri="{FF2B5EF4-FFF2-40B4-BE49-F238E27FC236}">
                <a16:creationId xmlns:a16="http://schemas.microsoft.com/office/drawing/2014/main" id="{EC9CB463-E7E1-FA12-0007-2A8BEC277727}"/>
              </a:ext>
            </a:extLst>
          </p:cNvPr>
          <p:cNvSpPr>
            <a:spLocks noGrp="1"/>
          </p:cNvSpPr>
          <p:nvPr>
            <p:ph type="ftr" sz="quarter" idx="11"/>
          </p:nvPr>
        </p:nvSpPr>
        <p:spPr>
          <a:xfrm>
            <a:off x="1180531" y="6170490"/>
            <a:ext cx="9141139" cy="457200"/>
          </a:xfrm>
        </p:spPr>
        <p:txBody>
          <a:bodyPr vert="horz" lIns="109728" tIns="109728" rIns="109728" bIns="91440" rtlCol="0" anchor="ctr">
            <a:normAutofit/>
          </a:bodyPr>
          <a:lstStyle/>
          <a:p>
            <a:pPr>
              <a:spcAft>
                <a:spcPts val="600"/>
              </a:spcAft>
            </a:pPr>
            <a:r>
              <a:rPr lang="en-US"/>
              <a:t>INFO 5100 | Dr. (Prof.) Kal Bugrara</a:t>
            </a:r>
          </a:p>
        </p:txBody>
      </p:sp>
      <p:sp>
        <p:nvSpPr>
          <p:cNvPr id="5" name="Slide Number Placeholder 4">
            <a:extLst>
              <a:ext uri="{FF2B5EF4-FFF2-40B4-BE49-F238E27FC236}">
                <a16:creationId xmlns:a16="http://schemas.microsoft.com/office/drawing/2014/main" id="{9CA8EFA8-389F-BAB5-D2E7-A4DAF0A8AC49}"/>
              </a:ext>
            </a:extLst>
          </p:cNvPr>
          <p:cNvSpPr>
            <a:spLocks noGrp="1"/>
          </p:cNvSpPr>
          <p:nvPr>
            <p:ph type="sldNum" sz="quarter" idx="12"/>
          </p:nvPr>
        </p:nvSpPr>
        <p:spPr>
          <a:xfrm>
            <a:off x="10515600" y="6170490"/>
            <a:ext cx="119882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12</a:t>
            </a:fld>
            <a:endParaRPr lang="en-US"/>
          </a:p>
        </p:txBody>
      </p:sp>
    </p:spTree>
    <p:extLst>
      <p:ext uri="{BB962C8B-B14F-4D97-AF65-F5344CB8AC3E}">
        <p14:creationId xmlns:p14="http://schemas.microsoft.com/office/powerpoint/2010/main" val="230841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9">
            <a:extLst>
              <a:ext uri="{FF2B5EF4-FFF2-40B4-BE49-F238E27FC236}">
                <a16:creationId xmlns:a16="http://schemas.microsoft.com/office/drawing/2014/main" id="{93A31341-2394-42A2-9851-FD91086DB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584" y="1948070"/>
            <a:ext cx="5261264" cy="4909930"/>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11">
            <a:extLst>
              <a:ext uri="{FF2B5EF4-FFF2-40B4-BE49-F238E27FC236}">
                <a16:creationId xmlns:a16="http://schemas.microsoft.com/office/drawing/2014/main" id="{B5DAFF15-09E3-425C-9BF0-14CF18E02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5856" y="1391478"/>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13">
            <a:extLst>
              <a:ext uri="{FF2B5EF4-FFF2-40B4-BE49-F238E27FC236}">
                <a16:creationId xmlns:a16="http://schemas.microsoft.com/office/drawing/2014/main" id="{AED93AAC-6E3F-4BC8-A315-45F6F5D02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449" y="1550504"/>
            <a:ext cx="5448246" cy="5307496"/>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15">
            <a:extLst>
              <a:ext uri="{FF2B5EF4-FFF2-40B4-BE49-F238E27FC236}">
                <a16:creationId xmlns:a16="http://schemas.microsoft.com/office/drawing/2014/main" id="{B8B4EFDF-A3FE-43DE-AE29-DFA4651C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959" y="2256518"/>
            <a:ext cx="4930889" cy="4601483"/>
          </a:xfrm>
          <a:custGeom>
            <a:avLst/>
            <a:gdLst>
              <a:gd name="connsiteX0" fmla="*/ 2486925 w 4930889"/>
              <a:gd name="connsiteY0" fmla="*/ 1243 h 4601483"/>
              <a:gd name="connsiteX1" fmla="*/ 3569374 w 4930889"/>
              <a:gd name="connsiteY1" fmla="*/ 324181 h 4601483"/>
              <a:gd name="connsiteX2" fmla="*/ 4856238 w 4930889"/>
              <a:gd name="connsiteY2" fmla="*/ 1766524 h 4601483"/>
              <a:gd name="connsiteX3" fmla="*/ 4930889 w 4930889"/>
              <a:gd name="connsiteY3" fmla="*/ 1950930 h 4601483"/>
              <a:gd name="connsiteX4" fmla="*/ 4930888 w 4930889"/>
              <a:gd name="connsiteY4" fmla="*/ 3928933 h 4601483"/>
              <a:gd name="connsiteX5" fmla="*/ 4836868 w 4930889"/>
              <a:gd name="connsiteY5" fmla="*/ 4118750 h 4601483"/>
              <a:gd name="connsiteX6" fmla="*/ 4475082 w 4930889"/>
              <a:gd name="connsiteY6" fmla="*/ 4521220 h 4601483"/>
              <a:gd name="connsiteX7" fmla="*/ 4350095 w 4930889"/>
              <a:gd name="connsiteY7" fmla="*/ 4601483 h 4601483"/>
              <a:gd name="connsiteX8" fmla="*/ 997316 w 4930889"/>
              <a:gd name="connsiteY8" fmla="*/ 4601483 h 4601483"/>
              <a:gd name="connsiteX9" fmla="*/ 892840 w 4930889"/>
              <a:gd name="connsiteY9" fmla="*/ 4484501 h 4601483"/>
              <a:gd name="connsiteX10" fmla="*/ 407191 w 4930889"/>
              <a:gd name="connsiteY10" fmla="*/ 3560852 h 4601483"/>
              <a:gd name="connsiteX11" fmla="*/ 201279 w 4930889"/>
              <a:gd name="connsiteY11" fmla="*/ 1442391 h 4601483"/>
              <a:gd name="connsiteX12" fmla="*/ 2486925 w 4930889"/>
              <a:gd name="connsiteY12" fmla="*/ 1243 h 460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9" h="4601483">
                <a:moveTo>
                  <a:pt x="2486925" y="1243"/>
                </a:moveTo>
                <a:cubicBezTo>
                  <a:pt x="2843347" y="13472"/>
                  <a:pt x="3209341" y="116316"/>
                  <a:pt x="3569374" y="324181"/>
                </a:cubicBezTo>
                <a:cubicBezTo>
                  <a:pt x="4132718" y="649428"/>
                  <a:pt x="4585943" y="1173553"/>
                  <a:pt x="4856238" y="1766524"/>
                </a:cubicBezTo>
                <a:lnTo>
                  <a:pt x="4930889" y="1950930"/>
                </a:lnTo>
                <a:lnTo>
                  <a:pt x="4930888" y="3928933"/>
                </a:lnTo>
                <a:lnTo>
                  <a:pt x="4836868" y="4118750"/>
                </a:lnTo>
                <a:cubicBezTo>
                  <a:pt x="4733861" y="4297163"/>
                  <a:pt x="4611785" y="4422507"/>
                  <a:pt x="4475082" y="4521220"/>
                </a:cubicBezTo>
                <a:lnTo>
                  <a:pt x="4350095" y="4601483"/>
                </a:lnTo>
                <a:lnTo>
                  <a:pt x="997316" y="4601483"/>
                </a:lnTo>
                <a:lnTo>
                  <a:pt x="892840" y="4484501"/>
                </a:lnTo>
                <a:cubicBezTo>
                  <a:pt x="678469" y="4214961"/>
                  <a:pt x="542824" y="3894419"/>
                  <a:pt x="407191" y="3560852"/>
                </a:cubicBezTo>
                <a:cubicBezTo>
                  <a:pt x="109259" y="2828169"/>
                  <a:pt x="-222537" y="2176461"/>
                  <a:pt x="201279" y="1442391"/>
                </a:cubicBezTo>
                <a:cubicBezTo>
                  <a:pt x="727747" y="530521"/>
                  <a:pt x="1576073" y="-30011"/>
                  <a:pt x="2486925"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17">
            <a:extLst>
              <a:ext uri="{FF2B5EF4-FFF2-40B4-BE49-F238E27FC236}">
                <a16:creationId xmlns:a16="http://schemas.microsoft.com/office/drawing/2014/main" id="{4D0456D8-C76D-4886-A52C-55C1147C0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8038" y="-9274"/>
            <a:ext cx="4164597" cy="2593830"/>
          </a:xfrm>
          <a:custGeom>
            <a:avLst/>
            <a:gdLst>
              <a:gd name="connsiteX0" fmla="*/ 133289 w 4164597"/>
              <a:gd name="connsiteY0" fmla="*/ 0 h 2593830"/>
              <a:gd name="connsiteX1" fmla="*/ 4092252 w 4164597"/>
              <a:gd name="connsiteY1" fmla="*/ 0 h 2593830"/>
              <a:gd name="connsiteX2" fmla="*/ 4093505 w 4164597"/>
              <a:gd name="connsiteY2" fmla="*/ 4697 h 2593830"/>
              <a:gd name="connsiteX3" fmla="*/ 4164597 w 4164597"/>
              <a:gd name="connsiteY3" fmla="*/ 667356 h 2593830"/>
              <a:gd name="connsiteX4" fmla="*/ 3948235 w 4164597"/>
              <a:gd name="connsiteY4" fmla="*/ 1308175 h 2593830"/>
              <a:gd name="connsiteX5" fmla="*/ 3307638 w 4164597"/>
              <a:gd name="connsiteY5" fmla="*/ 1904868 h 2593830"/>
              <a:gd name="connsiteX6" fmla="*/ 3166793 w 4164597"/>
              <a:gd name="connsiteY6" fmla="*/ 2019010 h 2593830"/>
              <a:gd name="connsiteX7" fmla="*/ 2009464 w 4164597"/>
              <a:gd name="connsiteY7" fmla="*/ 2593830 h 2593830"/>
              <a:gd name="connsiteX8" fmla="*/ 484916 w 4164597"/>
              <a:gd name="connsiteY8" fmla="*/ 1659479 h 2593830"/>
              <a:gd name="connsiteX9" fmla="*/ 322444 w 4164597"/>
              <a:gd name="connsiteY9" fmla="*/ 1420446 h 2593830"/>
              <a:gd name="connsiteX10" fmla="*/ 0 w 4164597"/>
              <a:gd name="connsiteY10" fmla="*/ 667356 h 2593830"/>
              <a:gd name="connsiteX11" fmla="*/ 109866 w 4164597"/>
              <a:gd name="connsiteY11" fmla="*/ 54693 h 259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4597" h="2593830">
                <a:moveTo>
                  <a:pt x="133289" y="0"/>
                </a:moveTo>
                <a:lnTo>
                  <a:pt x="4092252" y="0"/>
                </a:lnTo>
                <a:lnTo>
                  <a:pt x="4093505" y="4697"/>
                </a:lnTo>
                <a:cubicBezTo>
                  <a:pt x="4140342" y="213236"/>
                  <a:pt x="4164597" y="435919"/>
                  <a:pt x="4164597" y="667356"/>
                </a:cubicBezTo>
                <a:cubicBezTo>
                  <a:pt x="4164597" y="913589"/>
                  <a:pt x="4097838" y="1111209"/>
                  <a:pt x="3948235" y="1308175"/>
                </a:cubicBezTo>
                <a:cubicBezTo>
                  <a:pt x="3791750" y="1514209"/>
                  <a:pt x="3556619" y="1703978"/>
                  <a:pt x="3307638" y="1904868"/>
                </a:cubicBezTo>
                <a:cubicBezTo>
                  <a:pt x="3261702" y="1941888"/>
                  <a:pt x="3214247" y="1980217"/>
                  <a:pt x="3166793" y="2019010"/>
                </a:cubicBezTo>
                <a:cubicBezTo>
                  <a:pt x="2742021" y="2366203"/>
                  <a:pt x="2431999" y="2593830"/>
                  <a:pt x="2009464" y="2593830"/>
                </a:cubicBezTo>
                <a:cubicBezTo>
                  <a:pt x="1365648" y="2593830"/>
                  <a:pt x="909688" y="2314413"/>
                  <a:pt x="484916" y="1659479"/>
                </a:cubicBezTo>
                <a:cubicBezTo>
                  <a:pt x="429330" y="1573757"/>
                  <a:pt x="374993" y="1495793"/>
                  <a:pt x="322444" y="1420446"/>
                </a:cubicBezTo>
                <a:cubicBezTo>
                  <a:pt x="104652" y="1108029"/>
                  <a:pt x="0" y="945558"/>
                  <a:pt x="0" y="667356"/>
                </a:cubicBezTo>
                <a:cubicBezTo>
                  <a:pt x="0" y="460178"/>
                  <a:pt x="36898" y="254891"/>
                  <a:pt x="109866" y="54693"/>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19">
            <a:extLst>
              <a:ext uri="{FF2B5EF4-FFF2-40B4-BE49-F238E27FC236}">
                <a16:creationId xmlns:a16="http://schemas.microsoft.com/office/drawing/2014/main" id="{A0EA67A7-DA94-4187-BFA1-E61BD10A7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6185" y="0"/>
            <a:ext cx="4013331" cy="2509504"/>
          </a:xfrm>
          <a:custGeom>
            <a:avLst/>
            <a:gdLst>
              <a:gd name="connsiteX0" fmla="*/ 165872 w 4013331"/>
              <a:gd name="connsiteY0" fmla="*/ 0 h 2509504"/>
              <a:gd name="connsiteX1" fmla="*/ 3920309 w 4013331"/>
              <a:gd name="connsiteY1" fmla="*/ 0 h 2509504"/>
              <a:gd name="connsiteX2" fmla="*/ 3944821 w 4013331"/>
              <a:gd name="connsiteY2" fmla="*/ 89161 h 2509504"/>
              <a:gd name="connsiteX3" fmla="*/ 4013331 w 4013331"/>
              <a:gd name="connsiteY3" fmla="*/ 708622 h 2509504"/>
              <a:gd name="connsiteX4" fmla="*/ 3804827 w 4013331"/>
              <a:gd name="connsiteY4" fmla="*/ 1307663 h 2509504"/>
              <a:gd name="connsiteX5" fmla="*/ 3187498 w 4013331"/>
              <a:gd name="connsiteY5" fmla="*/ 1865458 h 2509504"/>
              <a:gd name="connsiteX6" fmla="*/ 3051769 w 4013331"/>
              <a:gd name="connsiteY6" fmla="*/ 1972158 h 2509504"/>
              <a:gd name="connsiteX7" fmla="*/ 1936476 w 4013331"/>
              <a:gd name="connsiteY7" fmla="*/ 2509504 h 2509504"/>
              <a:gd name="connsiteX8" fmla="*/ 467303 w 4013331"/>
              <a:gd name="connsiteY8" fmla="*/ 1636066 h 2509504"/>
              <a:gd name="connsiteX9" fmla="*/ 310732 w 4013331"/>
              <a:gd name="connsiteY9" fmla="*/ 1412615 h 2509504"/>
              <a:gd name="connsiteX10" fmla="*/ 0 w 4013331"/>
              <a:gd name="connsiteY10" fmla="*/ 708622 h 2509504"/>
              <a:gd name="connsiteX11" fmla="*/ 105875 w 4013331"/>
              <a:gd name="connsiteY11" fmla="*/ 135898 h 250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13331" h="2509504">
                <a:moveTo>
                  <a:pt x="165872" y="0"/>
                </a:moveTo>
                <a:lnTo>
                  <a:pt x="3920309" y="0"/>
                </a:lnTo>
                <a:lnTo>
                  <a:pt x="3944821" y="89161"/>
                </a:lnTo>
                <a:cubicBezTo>
                  <a:pt x="3989957" y="284106"/>
                  <a:pt x="4013331" y="492271"/>
                  <a:pt x="4013331" y="708622"/>
                </a:cubicBezTo>
                <a:cubicBezTo>
                  <a:pt x="4013331" y="938801"/>
                  <a:pt x="3948997" y="1123538"/>
                  <a:pt x="3804827" y="1307663"/>
                </a:cubicBezTo>
                <a:cubicBezTo>
                  <a:pt x="3654026" y="1500266"/>
                  <a:pt x="3427436" y="1677663"/>
                  <a:pt x="3187498" y="1865458"/>
                </a:cubicBezTo>
                <a:cubicBezTo>
                  <a:pt x="3143231" y="1900064"/>
                  <a:pt x="3097499" y="1935893"/>
                  <a:pt x="3051769" y="1972158"/>
                </a:cubicBezTo>
                <a:cubicBezTo>
                  <a:pt x="2642425" y="2296716"/>
                  <a:pt x="2343664" y="2509504"/>
                  <a:pt x="1936476" y="2509504"/>
                </a:cubicBezTo>
                <a:cubicBezTo>
                  <a:pt x="1316045" y="2509504"/>
                  <a:pt x="876648" y="2248303"/>
                  <a:pt x="467303" y="1636066"/>
                </a:cubicBezTo>
                <a:cubicBezTo>
                  <a:pt x="413736" y="1555930"/>
                  <a:pt x="361372" y="1483050"/>
                  <a:pt x="310732" y="1412615"/>
                </a:cubicBezTo>
                <a:cubicBezTo>
                  <a:pt x="100850" y="1120566"/>
                  <a:pt x="0" y="968686"/>
                  <a:pt x="0" y="708622"/>
                </a:cubicBezTo>
                <a:cubicBezTo>
                  <a:pt x="0" y="514950"/>
                  <a:pt x="35558" y="323046"/>
                  <a:pt x="105875" y="135898"/>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21">
            <a:extLst>
              <a:ext uri="{FF2B5EF4-FFF2-40B4-BE49-F238E27FC236}">
                <a16:creationId xmlns:a16="http://schemas.microsoft.com/office/drawing/2014/main" id="{3DF98296-ED44-4D38-9E49-5470B308A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125" y="0"/>
            <a:ext cx="4389519" cy="2684308"/>
          </a:xfrm>
          <a:custGeom>
            <a:avLst/>
            <a:gdLst>
              <a:gd name="connsiteX0" fmla="*/ 106190 w 4389519"/>
              <a:gd name="connsiteY0" fmla="*/ 0 h 2684308"/>
              <a:gd name="connsiteX1" fmla="*/ 4339652 w 4389519"/>
              <a:gd name="connsiteY1" fmla="*/ 0 h 2684308"/>
              <a:gd name="connsiteX2" fmla="*/ 4368235 w 4389519"/>
              <a:gd name="connsiteY2" fmla="*/ 183124 h 2684308"/>
              <a:gd name="connsiteX3" fmla="*/ 4376420 w 4389519"/>
              <a:gd name="connsiteY3" fmla="*/ 846236 h 2684308"/>
              <a:gd name="connsiteX4" fmla="*/ 4090147 w 4389519"/>
              <a:gd name="connsiteY4" fmla="*/ 1502099 h 2684308"/>
              <a:gd name="connsiteX5" fmla="*/ 3362552 w 4389519"/>
              <a:gd name="connsiteY5" fmla="*/ 2072468 h 2684308"/>
              <a:gd name="connsiteX6" fmla="*/ 3204152 w 4389519"/>
              <a:gd name="connsiteY6" fmla="*/ 2179892 h 2684308"/>
              <a:gd name="connsiteX7" fmla="*/ 1936072 w 4389519"/>
              <a:gd name="connsiteY7" fmla="*/ 2679731 h 2684308"/>
              <a:gd name="connsiteX8" fmla="*/ 421690 w 4389519"/>
              <a:gd name="connsiteY8" fmla="*/ 1554434 h 2684308"/>
              <a:gd name="connsiteX9" fmla="*/ 273167 w 4389519"/>
              <a:gd name="connsiteY9" fmla="*/ 1287451 h 2684308"/>
              <a:gd name="connsiteX10" fmla="*/ 4118 w 4389519"/>
              <a:gd name="connsiteY10" fmla="*/ 463709 h 2684308"/>
              <a:gd name="connsiteX11" fmla="*/ 61565 w 4389519"/>
              <a:gd name="connsiteY11" fmla="*/ 140457 h 26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684308">
                <a:moveTo>
                  <a:pt x="106190" y="0"/>
                </a:moveTo>
                <a:lnTo>
                  <a:pt x="4339652" y="0"/>
                </a:lnTo>
                <a:lnTo>
                  <a:pt x="4368235" y="183124"/>
                </a:lnTo>
                <a:cubicBezTo>
                  <a:pt x="4393363" y="394800"/>
                  <a:pt x="4396437" y="617440"/>
                  <a:pt x="4376420" y="846236"/>
                </a:cubicBezTo>
                <a:cubicBezTo>
                  <a:pt x="4353703" y="1105885"/>
                  <a:pt x="4265383" y="1308143"/>
                  <a:pt x="4090147" y="1502099"/>
                </a:cubicBezTo>
                <a:cubicBezTo>
                  <a:pt x="3906850" y="1704987"/>
                  <a:pt x="3642485" y="1883499"/>
                  <a:pt x="3362552" y="2072468"/>
                </a:cubicBezTo>
                <a:cubicBezTo>
                  <a:pt x="3310910" y="2107285"/>
                  <a:pt x="3257553" y="2143343"/>
                  <a:pt x="3204152" y="2179892"/>
                </a:cubicBezTo>
                <a:cubicBezTo>
                  <a:pt x="2726165" y="2506987"/>
                  <a:pt x="2379682" y="2718542"/>
                  <a:pt x="1936072" y="2679731"/>
                </a:cubicBezTo>
                <a:cubicBezTo>
                  <a:pt x="1260149" y="2620595"/>
                  <a:pt x="807225" y="2284071"/>
                  <a:pt x="421690" y="1554434"/>
                </a:cubicBezTo>
                <a:cubicBezTo>
                  <a:pt x="371240" y="1458934"/>
                  <a:pt x="321385" y="1371732"/>
                  <a:pt x="273167" y="1287451"/>
                </a:cubicBezTo>
                <a:cubicBezTo>
                  <a:pt x="73334" y="938007"/>
                  <a:pt x="-21548" y="757071"/>
                  <a:pt x="4118" y="463709"/>
                </a:cubicBezTo>
                <a:cubicBezTo>
                  <a:pt x="13675" y="354475"/>
                  <a:pt x="32873" y="246587"/>
                  <a:pt x="61565" y="14045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B365CCC-B331-32DC-5239-6B2705ACEF3E}"/>
              </a:ext>
            </a:extLst>
          </p:cNvPr>
          <p:cNvSpPr>
            <a:spLocks noGrp="1"/>
          </p:cNvSpPr>
          <p:nvPr>
            <p:ph type="title"/>
          </p:nvPr>
        </p:nvSpPr>
        <p:spPr>
          <a:xfrm>
            <a:off x="909052" y="439165"/>
            <a:ext cx="5546431" cy="1187738"/>
          </a:xfrm>
        </p:spPr>
        <p:txBody>
          <a:bodyPr anchor="b">
            <a:normAutofit/>
          </a:bodyPr>
          <a:lstStyle/>
          <a:p>
            <a:r>
              <a:rPr lang="en-US" sz="4000" dirty="0">
                <a:latin typeface="Times New Roman"/>
                <a:ea typeface="Meiryo"/>
                <a:cs typeface="Times New Roman"/>
              </a:rPr>
              <a:t>Problem and Solution</a:t>
            </a:r>
            <a:endParaRPr lang="en-US" sz="4000">
              <a:latin typeface="Times New Roman"/>
              <a:cs typeface="Times New Roman"/>
            </a:endParaRPr>
          </a:p>
        </p:txBody>
      </p:sp>
      <p:sp>
        <p:nvSpPr>
          <p:cNvPr id="38" name="Freeform: Shape 23">
            <a:extLst>
              <a:ext uri="{FF2B5EF4-FFF2-40B4-BE49-F238E27FC236}">
                <a16:creationId xmlns:a16="http://schemas.microsoft.com/office/drawing/2014/main" id="{690BA102-19FE-44E6-9302-003C1E96F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867" y="1"/>
            <a:ext cx="3401415" cy="2207855"/>
          </a:xfrm>
          <a:custGeom>
            <a:avLst/>
            <a:gdLst>
              <a:gd name="connsiteX0" fmla="*/ 181555 w 3401415"/>
              <a:gd name="connsiteY0" fmla="*/ 0 h 2207855"/>
              <a:gd name="connsiteX1" fmla="*/ 3298827 w 3401415"/>
              <a:gd name="connsiteY1" fmla="*/ 0 h 2207855"/>
              <a:gd name="connsiteX2" fmla="*/ 3311223 w 3401415"/>
              <a:gd name="connsiteY2" fmla="*/ 34797 h 2207855"/>
              <a:gd name="connsiteX3" fmla="*/ 3401415 w 3401415"/>
              <a:gd name="connsiteY3" fmla="*/ 681555 h 2207855"/>
              <a:gd name="connsiteX4" fmla="*/ 3224702 w 3401415"/>
              <a:gd name="connsiteY4" fmla="*/ 1189259 h 2207855"/>
              <a:gd name="connsiteX5" fmla="*/ 2701498 w 3401415"/>
              <a:gd name="connsiteY5" fmla="*/ 1662006 h 2207855"/>
              <a:gd name="connsiteX6" fmla="*/ 2586463 w 3401415"/>
              <a:gd name="connsiteY6" fmla="*/ 1752439 h 2207855"/>
              <a:gd name="connsiteX7" fmla="*/ 1641219 w 3401415"/>
              <a:gd name="connsiteY7" fmla="*/ 2207855 h 2207855"/>
              <a:gd name="connsiteX8" fmla="*/ 396053 w 3401415"/>
              <a:gd name="connsiteY8" fmla="*/ 1467590 h 2207855"/>
              <a:gd name="connsiteX9" fmla="*/ 263354 w 3401415"/>
              <a:gd name="connsiteY9" fmla="*/ 1278210 h 2207855"/>
              <a:gd name="connsiteX10" fmla="*/ 0 w 3401415"/>
              <a:gd name="connsiteY10" fmla="*/ 681555 h 2207855"/>
              <a:gd name="connsiteX11" fmla="*/ 159122 w 3401415"/>
              <a:gd name="connsiteY11" fmla="*/ 38981 h 220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1415" h="2207855">
                <a:moveTo>
                  <a:pt x="181555" y="0"/>
                </a:moveTo>
                <a:lnTo>
                  <a:pt x="3298827" y="0"/>
                </a:lnTo>
                <a:lnTo>
                  <a:pt x="3311223" y="34797"/>
                </a:lnTo>
                <a:cubicBezTo>
                  <a:pt x="3370461" y="233986"/>
                  <a:pt x="3401415" y="452351"/>
                  <a:pt x="3401415" y="681555"/>
                </a:cubicBezTo>
                <a:cubicBezTo>
                  <a:pt x="3401415" y="876639"/>
                  <a:pt x="3346890" y="1033208"/>
                  <a:pt x="3224702" y="1189259"/>
                </a:cubicBezTo>
                <a:cubicBezTo>
                  <a:pt x="3096894" y="1352496"/>
                  <a:pt x="2904852" y="1502846"/>
                  <a:pt x="2701498" y="1662006"/>
                </a:cubicBezTo>
                <a:cubicBezTo>
                  <a:pt x="2663980" y="1691337"/>
                  <a:pt x="2625221" y="1721703"/>
                  <a:pt x="2586463" y="1752439"/>
                </a:cubicBezTo>
                <a:cubicBezTo>
                  <a:pt x="2239532" y="2027511"/>
                  <a:pt x="1986324" y="2207855"/>
                  <a:pt x="1641219" y="2207855"/>
                </a:cubicBezTo>
                <a:cubicBezTo>
                  <a:pt x="1115386" y="2207855"/>
                  <a:pt x="742984" y="1986480"/>
                  <a:pt x="396053" y="1467590"/>
                </a:cubicBezTo>
                <a:cubicBezTo>
                  <a:pt x="350654" y="1399674"/>
                  <a:pt x="306273" y="1337906"/>
                  <a:pt x="263354" y="1278210"/>
                </a:cubicBezTo>
                <a:cubicBezTo>
                  <a:pt x="85473" y="1030689"/>
                  <a:pt x="0" y="901968"/>
                  <a:pt x="0" y="681555"/>
                </a:cubicBezTo>
                <a:cubicBezTo>
                  <a:pt x="0" y="462698"/>
                  <a:pt x="53576" y="246506"/>
                  <a:pt x="159122" y="38981"/>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5B4CE3BC-1DA8-E914-014C-1750399CF7F6}"/>
              </a:ext>
            </a:extLst>
          </p:cNvPr>
          <p:cNvSpPr>
            <a:spLocks noGrp="1"/>
          </p:cNvSpPr>
          <p:nvPr>
            <p:ph idx="1"/>
          </p:nvPr>
        </p:nvSpPr>
        <p:spPr>
          <a:xfrm>
            <a:off x="1124713" y="1958246"/>
            <a:ext cx="10190318" cy="4112616"/>
          </a:xfrm>
        </p:spPr>
        <p:txBody>
          <a:bodyPr vert="horz" lIns="109728" tIns="109728" rIns="109728" bIns="91440" rtlCol="0" anchor="t">
            <a:normAutofit/>
          </a:bodyPr>
          <a:lstStyle/>
          <a:p>
            <a:pPr marL="285750" indent="-285750">
              <a:lnSpc>
                <a:spcPct val="150000"/>
              </a:lnSpc>
              <a:spcBef>
                <a:spcPts val="1000"/>
              </a:spcBef>
              <a:buFont typeface="Arial"/>
              <a:buChar char="•"/>
            </a:pPr>
            <a:r>
              <a:rPr lang="en-US" dirty="0">
                <a:latin typeface="Times New Roman"/>
                <a:cs typeface="Times New Roman"/>
              </a:rPr>
              <a:t>The main challenge is reducing the organization's expenditures while maintaining and providing a superior end-to-end healthcare platform that benefits both students and patients.</a:t>
            </a:r>
            <a:endParaRPr lang="en-US" dirty="0">
              <a:ea typeface="+mn-lt"/>
              <a:cs typeface="+mn-lt"/>
            </a:endParaRPr>
          </a:p>
          <a:p>
            <a:pPr marL="285750" indent="-285750">
              <a:lnSpc>
                <a:spcPct val="150000"/>
              </a:lnSpc>
              <a:spcBef>
                <a:spcPts val="1000"/>
              </a:spcBef>
              <a:buFont typeface="Arial"/>
              <a:buChar char="•"/>
            </a:pPr>
            <a:r>
              <a:rPr lang="en-US" dirty="0">
                <a:latin typeface="Times New Roman"/>
                <a:cs typeface="Times New Roman"/>
              </a:rPr>
              <a:t>There is a tremendous technological defeat in the healthcare business, healthy communities rely on healthy ecosystems, but with growing healthcare costs, it's becoming increasingly impossible for everyone to afford it. </a:t>
            </a:r>
            <a:endParaRPr lang="en-US" dirty="0">
              <a:ea typeface="+mn-lt"/>
              <a:cs typeface="+mn-lt"/>
            </a:endParaRPr>
          </a:p>
          <a:p>
            <a:pPr marL="285750" indent="-285750">
              <a:lnSpc>
                <a:spcPct val="150000"/>
              </a:lnSpc>
              <a:spcBef>
                <a:spcPts val="1000"/>
              </a:spcBef>
              <a:buFont typeface="Arial"/>
              <a:buChar char="•"/>
            </a:pPr>
            <a:r>
              <a:rPr lang="en-US" dirty="0">
                <a:latin typeface="Times New Roman"/>
                <a:cs typeface="Times New Roman"/>
              </a:rPr>
              <a:t>As a result, this platform will assist patients in saving money while also assisting studies in learning through case studies under the supervision of a doctor/professor.</a:t>
            </a:r>
            <a:endParaRPr lang="en-US" dirty="0">
              <a:ea typeface="+mn-lt"/>
              <a:cs typeface="+mn-lt"/>
            </a:endParaRPr>
          </a:p>
          <a:p>
            <a:endParaRPr lang="en-US" dirty="0">
              <a:ea typeface="Meiryo"/>
            </a:endParaRPr>
          </a:p>
        </p:txBody>
      </p:sp>
      <p:sp>
        <p:nvSpPr>
          <p:cNvPr id="5" name="Slide Number Placeholder 4">
            <a:extLst>
              <a:ext uri="{FF2B5EF4-FFF2-40B4-BE49-F238E27FC236}">
                <a16:creationId xmlns:a16="http://schemas.microsoft.com/office/drawing/2014/main" id="{767D75EB-A7B8-80B8-19B4-8C39E4CF446E}"/>
              </a:ext>
            </a:extLst>
          </p:cNvPr>
          <p:cNvSpPr>
            <a:spLocks noGrp="1"/>
          </p:cNvSpPr>
          <p:nvPr>
            <p:ph type="sldNum" sz="quarter" idx="12"/>
          </p:nvPr>
        </p:nvSpPr>
        <p:spPr/>
        <p:txBody>
          <a:bodyPr/>
          <a:lstStyle/>
          <a:p>
            <a:fld id="{FAEF9944-A4F6-4C59-AEBD-678D6480B8EA}" type="slidenum">
              <a:rPr lang="en-US" smtClean="0"/>
              <a:pPr algn="l"/>
              <a:t>2</a:t>
            </a:fld>
            <a:endParaRPr lang="en-US"/>
          </a:p>
        </p:txBody>
      </p:sp>
      <p:sp>
        <p:nvSpPr>
          <p:cNvPr id="4" name="Footer Placeholder 3">
            <a:extLst>
              <a:ext uri="{FF2B5EF4-FFF2-40B4-BE49-F238E27FC236}">
                <a16:creationId xmlns:a16="http://schemas.microsoft.com/office/drawing/2014/main" id="{42E2541E-F188-B1C4-4AA1-FCE33CC097B1}"/>
              </a:ext>
            </a:extLst>
          </p:cNvPr>
          <p:cNvSpPr>
            <a:spLocks noGrp="1"/>
          </p:cNvSpPr>
          <p:nvPr>
            <p:ph type="ftr" sz="quarter" idx="11"/>
          </p:nvPr>
        </p:nvSpPr>
        <p:spPr/>
        <p:txBody>
          <a:bodyPr/>
          <a:lstStyle/>
          <a:p>
            <a:r>
              <a:rPr lang="en-US"/>
              <a:t>INFO 5100 | Dr. (Prof.) Kal Bugrara</a:t>
            </a:r>
          </a:p>
        </p:txBody>
      </p:sp>
    </p:spTree>
    <p:extLst>
      <p:ext uri="{BB962C8B-B14F-4D97-AF65-F5344CB8AC3E}">
        <p14:creationId xmlns:p14="http://schemas.microsoft.com/office/powerpoint/2010/main" val="393632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CC016F8-955D-7209-77FC-CF40F91C135A}"/>
              </a:ext>
            </a:extLst>
          </p:cNvPr>
          <p:cNvSpPr>
            <a:spLocks noGrp="1"/>
          </p:cNvSpPr>
          <p:nvPr>
            <p:ph type="title"/>
          </p:nvPr>
        </p:nvSpPr>
        <p:spPr>
          <a:xfrm>
            <a:off x="1830468" y="12323"/>
            <a:ext cx="6857365" cy="1200839"/>
          </a:xfrm>
        </p:spPr>
        <p:txBody>
          <a:bodyPr anchor="b">
            <a:normAutofit/>
          </a:bodyPr>
          <a:lstStyle/>
          <a:p>
            <a:r>
              <a:rPr lang="en-US" sz="4000" dirty="0">
                <a:latin typeface="Times New Roman"/>
                <a:ea typeface="Meiryo"/>
                <a:cs typeface="Times New Roman"/>
              </a:rPr>
              <a:t>Object Model</a:t>
            </a:r>
          </a:p>
        </p:txBody>
      </p:sp>
      <p:sp>
        <p:nvSpPr>
          <p:cNvPr id="5" name="Slide Number Placeholder 4">
            <a:extLst>
              <a:ext uri="{FF2B5EF4-FFF2-40B4-BE49-F238E27FC236}">
                <a16:creationId xmlns:a16="http://schemas.microsoft.com/office/drawing/2014/main" id="{E7A03351-7384-23CE-0510-6B6B4B51B8B8}"/>
              </a:ext>
            </a:extLst>
          </p:cNvPr>
          <p:cNvSpPr>
            <a:spLocks noGrp="1"/>
          </p:cNvSpPr>
          <p:nvPr>
            <p:ph type="sldNum" sz="quarter" idx="12"/>
          </p:nvPr>
        </p:nvSpPr>
        <p:spPr/>
        <p:txBody>
          <a:bodyPr/>
          <a:lstStyle/>
          <a:p>
            <a:fld id="{FAEF9944-A4F6-4C59-AEBD-678D6480B8EA}" type="slidenum">
              <a:rPr lang="en-US" smtClean="0"/>
              <a:pPr algn="l"/>
              <a:t>3</a:t>
            </a:fld>
            <a:endParaRPr lang="en-US"/>
          </a:p>
        </p:txBody>
      </p:sp>
      <p:sp>
        <p:nvSpPr>
          <p:cNvPr id="3" name="Footer Placeholder 2">
            <a:extLst>
              <a:ext uri="{FF2B5EF4-FFF2-40B4-BE49-F238E27FC236}">
                <a16:creationId xmlns:a16="http://schemas.microsoft.com/office/drawing/2014/main" id="{03DEAC81-7D8C-0175-F290-B6298D6FF3E6}"/>
              </a:ext>
            </a:extLst>
          </p:cNvPr>
          <p:cNvSpPr>
            <a:spLocks noGrp="1"/>
          </p:cNvSpPr>
          <p:nvPr>
            <p:ph type="ftr" sz="quarter" idx="11"/>
          </p:nvPr>
        </p:nvSpPr>
        <p:spPr/>
        <p:txBody>
          <a:bodyPr/>
          <a:lstStyle/>
          <a:p>
            <a:r>
              <a:rPr lang="en-US"/>
              <a:t>INFO 5100 | Dr. (Prof.) Kal Bugrara</a:t>
            </a:r>
          </a:p>
        </p:txBody>
      </p:sp>
      <p:pic>
        <p:nvPicPr>
          <p:cNvPr id="16" name="Picture 16" descr="Graphical user interface, application, Teams&#10;&#10;Description automatically generated">
            <a:extLst>
              <a:ext uri="{FF2B5EF4-FFF2-40B4-BE49-F238E27FC236}">
                <a16:creationId xmlns:a16="http://schemas.microsoft.com/office/drawing/2014/main" id="{70376B50-B8CD-A9D5-516D-D595DA86872C}"/>
              </a:ext>
            </a:extLst>
          </p:cNvPr>
          <p:cNvPicPr>
            <a:picLocks noChangeAspect="1"/>
          </p:cNvPicPr>
          <p:nvPr/>
        </p:nvPicPr>
        <p:blipFill>
          <a:blip r:embed="rId2"/>
          <a:stretch>
            <a:fillRect/>
          </a:stretch>
        </p:blipFill>
        <p:spPr>
          <a:xfrm>
            <a:off x="1518250" y="1183532"/>
            <a:ext cx="9572444" cy="5209802"/>
          </a:xfrm>
          <a:prstGeom prst="rect">
            <a:avLst/>
          </a:prstGeom>
        </p:spPr>
      </p:pic>
    </p:spTree>
    <p:extLst>
      <p:ext uri="{BB962C8B-B14F-4D97-AF65-F5344CB8AC3E}">
        <p14:creationId xmlns:p14="http://schemas.microsoft.com/office/powerpoint/2010/main" val="136365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47" name="Group 46">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48" name="Freeform: Shape 47">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EFD4FE3-B218-B4D4-2405-9BB8A053E679}"/>
              </a:ext>
            </a:extLst>
          </p:cNvPr>
          <p:cNvSpPr>
            <a:spLocks noGrp="1"/>
          </p:cNvSpPr>
          <p:nvPr>
            <p:ph type="title"/>
          </p:nvPr>
        </p:nvSpPr>
        <p:spPr>
          <a:xfrm>
            <a:off x="1920875" y="442913"/>
            <a:ext cx="6857365" cy="982985"/>
          </a:xfrm>
        </p:spPr>
        <p:txBody>
          <a:bodyPr vert="horz" lIns="109728" tIns="109728" rIns="109728" bIns="91440" rtlCol="0" anchor="b">
            <a:normAutofit/>
          </a:bodyPr>
          <a:lstStyle/>
          <a:p>
            <a:r>
              <a:rPr lang="en-US" sz="4000" dirty="0">
                <a:latin typeface="Times New Roman"/>
                <a:cs typeface="Times New Roman"/>
              </a:rPr>
              <a:t>Roles</a:t>
            </a:r>
            <a:endParaRPr lang="en-US" sz="4000">
              <a:latin typeface="Times New Roman"/>
              <a:ea typeface="Meiryo"/>
              <a:cs typeface="Times New Roman"/>
            </a:endParaRPr>
          </a:p>
        </p:txBody>
      </p:sp>
      <p:sp>
        <p:nvSpPr>
          <p:cNvPr id="6" name="TextBox 5">
            <a:extLst>
              <a:ext uri="{FF2B5EF4-FFF2-40B4-BE49-F238E27FC236}">
                <a16:creationId xmlns:a16="http://schemas.microsoft.com/office/drawing/2014/main" id="{DFDE440C-8917-CCB4-C639-BBBD0D440521}"/>
              </a:ext>
            </a:extLst>
          </p:cNvPr>
          <p:cNvSpPr txBox="1"/>
          <p:nvPr/>
        </p:nvSpPr>
        <p:spPr>
          <a:xfrm>
            <a:off x="758503" y="1705972"/>
            <a:ext cx="10977330" cy="4258266"/>
          </a:xfrm>
          <a:prstGeom prst="rect">
            <a:avLst/>
          </a:prstGeom>
        </p:spPr>
        <p:txBody>
          <a:bodyPr rot="0" spcFirstLastPara="0" vertOverflow="overflow" horzOverflow="overflow" vert="horz" lIns="109728" tIns="109728" rIns="109728" bIns="91440" numCol="1" spcCol="0" rtlCol="0" fromWordArt="0" anchor="t" anchorCtr="0" forceAA="0" compatLnSpc="1">
            <a:prstTxWarp prst="textNoShape">
              <a:avLst/>
            </a:prstTxWarp>
            <a:noAutofit/>
          </a:bodyPr>
          <a:lstStyle/>
          <a:p>
            <a:pPr>
              <a:lnSpc>
                <a:spcPct val="130000"/>
              </a:lnSpc>
              <a:spcBef>
                <a:spcPts val="930"/>
              </a:spcBef>
              <a:buFont typeface="Corbel" panose="020B0503020204020204" pitchFamily="34" charset="0"/>
            </a:pPr>
            <a:r>
              <a:rPr lang="en-US" sz="1600" b="1" spc="150" dirty="0">
                <a:solidFill>
                  <a:schemeClr val="tx1">
                    <a:lumMod val="75000"/>
                    <a:lumOff val="25000"/>
                  </a:schemeClr>
                </a:solidFill>
                <a:latin typeface="Times New Roman"/>
                <a:cs typeface="Times New Roman"/>
              </a:rPr>
              <a:t>System Administrator</a:t>
            </a:r>
            <a:r>
              <a:rPr lang="en-US" sz="1600" spc="150" dirty="0">
                <a:solidFill>
                  <a:schemeClr val="tx1">
                    <a:lumMod val="75000"/>
                    <a:lumOff val="25000"/>
                  </a:schemeClr>
                </a:solidFill>
                <a:latin typeface="Times New Roman"/>
                <a:cs typeface="Times New Roman"/>
              </a:rPr>
              <a:t> - Manage and organize number of enterprises to keep track of multiple operations that takes place in the given environment.</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latin typeface="Times New Roman"/>
                <a:cs typeface="Times New Roman"/>
              </a:rPr>
              <a:t>Enterprise Admin </a:t>
            </a:r>
            <a:r>
              <a:rPr lang="en-US" sz="1600" spc="150" dirty="0">
                <a:solidFill>
                  <a:schemeClr val="tx1">
                    <a:lumMod val="75000"/>
                    <a:lumOff val="25000"/>
                  </a:schemeClr>
                </a:solidFill>
                <a:latin typeface="Times New Roman"/>
                <a:cs typeface="Times New Roman"/>
              </a:rPr>
              <a:t>- Organize and manage number of businesses and their employees to keep track of various actions carried out in a specific environment.</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latin typeface="Times New Roman"/>
                <a:cs typeface="Times New Roman"/>
              </a:rPr>
              <a:t>Doctor</a:t>
            </a:r>
            <a:r>
              <a:rPr lang="en-US" sz="1600" spc="150" dirty="0">
                <a:solidFill>
                  <a:schemeClr val="tx1">
                    <a:lumMod val="75000"/>
                    <a:lumOff val="25000"/>
                  </a:schemeClr>
                </a:solidFill>
                <a:latin typeface="Times New Roman"/>
                <a:cs typeface="Times New Roman"/>
              </a:rPr>
              <a:t> - Doctor sends in a request to student for assistance on patient case study, to provide clinical decision points as part of the experiential learning objective associated with the medical university</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latin typeface="Times New Roman"/>
                <a:cs typeface="Times New Roman"/>
              </a:rPr>
              <a:t>Student</a:t>
            </a:r>
            <a:r>
              <a:rPr lang="en-US" sz="1600" spc="150" dirty="0">
                <a:solidFill>
                  <a:schemeClr val="tx1">
                    <a:lumMod val="75000"/>
                    <a:lumOff val="25000"/>
                  </a:schemeClr>
                </a:solidFill>
                <a:latin typeface="Times New Roman"/>
                <a:cs typeface="Times New Roman"/>
              </a:rPr>
              <a:t> - Student gets a student assistantship request from doctor, he requests Professor to get approval to work on the case study request. Once the professor has approved the case study, the student may begin working on it and, he provides his observations to the assigned doctor, who can use the information to recommend appropriate drugs or procedures to the patients. </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latin typeface="Times New Roman"/>
                <a:cs typeface="Times New Roman"/>
              </a:rPr>
              <a:t>Professor</a:t>
            </a:r>
            <a:r>
              <a:rPr lang="en-US" sz="1600" spc="150" dirty="0">
                <a:solidFill>
                  <a:schemeClr val="tx1">
                    <a:lumMod val="75000"/>
                    <a:lumOff val="25000"/>
                  </a:schemeClr>
                </a:solidFill>
                <a:latin typeface="Times New Roman"/>
                <a:cs typeface="Times New Roman"/>
              </a:rPr>
              <a:t> - Professor approves student to work on a case study(patient) based on the relevance of student's medical practice to the case.</a:t>
            </a: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latin typeface="Times New Roman"/>
              <a:cs typeface="Times New Roman"/>
            </a:endParaRP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latin typeface="Times New Roman"/>
              <a:cs typeface="Times New Roman"/>
            </a:endParaRP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latin typeface="Times New Roman"/>
              <a:cs typeface="Times New Roman"/>
            </a:endParaRP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latin typeface="Times New Roman"/>
              <a:cs typeface="Times New Roman"/>
            </a:endParaRPr>
          </a:p>
        </p:txBody>
      </p:sp>
      <p:sp>
        <p:nvSpPr>
          <p:cNvPr id="4" name="Footer Placeholder 3">
            <a:extLst>
              <a:ext uri="{FF2B5EF4-FFF2-40B4-BE49-F238E27FC236}">
                <a16:creationId xmlns:a16="http://schemas.microsoft.com/office/drawing/2014/main" id="{FEED72B7-D207-DDD7-7D8E-6D777F15A114}"/>
              </a:ext>
            </a:extLst>
          </p:cNvPr>
          <p:cNvSpPr>
            <a:spLocks noGrp="1"/>
          </p:cNvSpPr>
          <p:nvPr>
            <p:ph type="ftr" sz="quarter" idx="11"/>
          </p:nvPr>
        </p:nvSpPr>
        <p:spPr>
          <a:xfrm>
            <a:off x="1920240" y="6170490"/>
            <a:ext cx="5667375" cy="457200"/>
          </a:xfrm>
        </p:spPr>
        <p:txBody>
          <a:bodyPr vert="horz" lIns="109728" tIns="109728" rIns="109728" bIns="91440" rtlCol="0" anchor="ctr">
            <a:normAutofit/>
          </a:bodyPr>
          <a:lstStyle/>
          <a:p>
            <a:pPr>
              <a:spcAft>
                <a:spcPts val="600"/>
              </a:spcAft>
            </a:pPr>
            <a:r>
              <a:rPr lang="en-US"/>
              <a:t>INFO 5100 | Dr. (Prof.) Kal Bugrara</a:t>
            </a:r>
          </a:p>
        </p:txBody>
      </p:sp>
      <p:sp>
        <p:nvSpPr>
          <p:cNvPr id="5" name="Slide Number Placeholder 4">
            <a:extLst>
              <a:ext uri="{FF2B5EF4-FFF2-40B4-BE49-F238E27FC236}">
                <a16:creationId xmlns:a16="http://schemas.microsoft.com/office/drawing/2014/main" id="{ECA405B9-43E1-E961-082D-BB27590BD43C}"/>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smtClean="0"/>
              <a:pPr algn="l">
                <a:spcAft>
                  <a:spcPts val="600"/>
                </a:spcAft>
              </a:pPr>
              <a:t>4</a:t>
            </a:fld>
            <a:endParaRPr lang="en-US"/>
          </a:p>
        </p:txBody>
      </p:sp>
    </p:spTree>
    <p:extLst>
      <p:ext uri="{BB962C8B-B14F-4D97-AF65-F5344CB8AC3E}">
        <p14:creationId xmlns:p14="http://schemas.microsoft.com/office/powerpoint/2010/main" val="226898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C82D1816-C038-7F73-AF16-B18F4C9BA62D}"/>
              </a:ext>
            </a:extLst>
          </p:cNvPr>
          <p:cNvPicPr>
            <a:picLocks noChangeAspect="1"/>
          </p:cNvPicPr>
          <p:nvPr/>
        </p:nvPicPr>
        <p:blipFill rotWithShape="1">
          <a:blip r:embed="rId2"/>
          <a:srcRect r="4000"/>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8F951576-48C1-1B9E-363C-ADCF1BE2767A}"/>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5</a:t>
            </a:fld>
            <a:endParaRPr lang="en-US">
              <a:solidFill>
                <a:srgbClr val="FFFFFF"/>
              </a:solidFill>
            </a:endParaRPr>
          </a:p>
        </p:txBody>
      </p:sp>
    </p:spTree>
    <p:extLst>
      <p:ext uri="{BB962C8B-B14F-4D97-AF65-F5344CB8AC3E}">
        <p14:creationId xmlns:p14="http://schemas.microsoft.com/office/powerpoint/2010/main" val="349103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website&#10;&#10;Description automatically generated">
            <a:extLst>
              <a:ext uri="{FF2B5EF4-FFF2-40B4-BE49-F238E27FC236}">
                <a16:creationId xmlns:a16="http://schemas.microsoft.com/office/drawing/2014/main" id="{FB58B0E5-C89C-AC14-ACED-874C001F51AF}"/>
              </a:ext>
            </a:extLst>
          </p:cNvPr>
          <p:cNvPicPr>
            <a:picLocks noGrp="1" noChangeAspect="1"/>
          </p:cNvPicPr>
          <p:nvPr>
            <p:ph idx="1"/>
          </p:nvPr>
        </p:nvPicPr>
        <p:blipFill rotWithShape="1">
          <a:blip r:embed="rId2"/>
          <a:srcRect r="5778"/>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14763F3B-B89E-EBE7-B9E0-F69A2A2535AC}"/>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6</a:t>
            </a:fld>
            <a:endParaRPr lang="en-US">
              <a:solidFill>
                <a:srgbClr val="FFFFFF"/>
              </a:solidFill>
            </a:endParaRPr>
          </a:p>
        </p:txBody>
      </p:sp>
    </p:spTree>
    <p:extLst>
      <p:ext uri="{BB962C8B-B14F-4D97-AF65-F5344CB8AC3E}">
        <p14:creationId xmlns:p14="http://schemas.microsoft.com/office/powerpoint/2010/main" val="311995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AA575051-5A99-DDF9-966A-AF590712D286}"/>
              </a:ext>
            </a:extLst>
          </p:cNvPr>
          <p:cNvPicPr>
            <a:picLocks noGrp="1" noChangeAspect="1"/>
          </p:cNvPicPr>
          <p:nvPr>
            <p:ph idx="1"/>
          </p:nvPr>
        </p:nvPicPr>
        <p:blipFill rotWithShape="1">
          <a:blip r:embed="rId2"/>
          <a:srcRect r="4000"/>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0A5DAC96-DD30-C2DE-D0CA-D5AEBEE73BB5}"/>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7</a:t>
            </a:fld>
            <a:endParaRPr lang="en-US">
              <a:solidFill>
                <a:srgbClr val="FFFFFF"/>
              </a:solidFill>
            </a:endParaRPr>
          </a:p>
        </p:txBody>
      </p:sp>
    </p:spTree>
    <p:extLst>
      <p:ext uri="{BB962C8B-B14F-4D97-AF65-F5344CB8AC3E}">
        <p14:creationId xmlns:p14="http://schemas.microsoft.com/office/powerpoint/2010/main" val="233973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website&#10;&#10;Description automatically generated">
            <a:extLst>
              <a:ext uri="{FF2B5EF4-FFF2-40B4-BE49-F238E27FC236}">
                <a16:creationId xmlns:a16="http://schemas.microsoft.com/office/drawing/2014/main" id="{30028E8F-1DE8-0E00-0872-DBF2C5A7AC73}"/>
              </a:ext>
            </a:extLst>
          </p:cNvPr>
          <p:cNvPicPr>
            <a:picLocks noGrp="1" noChangeAspect="1"/>
          </p:cNvPicPr>
          <p:nvPr>
            <p:ph idx="1"/>
          </p:nvPr>
        </p:nvPicPr>
        <p:blipFill rotWithShape="1">
          <a:blip r:embed="rId2"/>
          <a:srcRect r="5778"/>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D04708F7-CC1E-41BE-9486-599E948BDC6F}"/>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8</a:t>
            </a:fld>
            <a:endParaRPr lang="en-US">
              <a:solidFill>
                <a:srgbClr val="FFFFFF"/>
              </a:solidFill>
            </a:endParaRPr>
          </a:p>
        </p:txBody>
      </p:sp>
    </p:spTree>
    <p:extLst>
      <p:ext uri="{BB962C8B-B14F-4D97-AF65-F5344CB8AC3E}">
        <p14:creationId xmlns:p14="http://schemas.microsoft.com/office/powerpoint/2010/main" val="3493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A6DF92C2-D565-E915-E0AA-90C051B50691}"/>
              </a:ext>
            </a:extLst>
          </p:cNvPr>
          <p:cNvPicPr>
            <a:picLocks noGrp="1" noChangeAspect="1"/>
          </p:cNvPicPr>
          <p:nvPr>
            <p:ph idx="1"/>
          </p:nvPr>
        </p:nvPicPr>
        <p:blipFill rotWithShape="1">
          <a:blip r:embed="rId2"/>
          <a:srcRect b="443"/>
          <a:stretch/>
        </p:blipFill>
        <p:spPr>
          <a:xfrm>
            <a:off x="-1" y="10"/>
            <a:ext cx="12192000" cy="6857990"/>
          </a:xfrm>
          <a:prstGeom prst="rect">
            <a:avLst/>
          </a:prstGeom>
        </p:spPr>
      </p:pic>
      <p:sp>
        <p:nvSpPr>
          <p:cNvPr id="5" name="Slide Number Placeholder 4">
            <a:extLst>
              <a:ext uri="{FF2B5EF4-FFF2-40B4-BE49-F238E27FC236}">
                <a16:creationId xmlns:a16="http://schemas.microsoft.com/office/drawing/2014/main" id="{881EEE02-A29C-8336-A700-CA0CAF336BD1}"/>
              </a:ext>
            </a:extLst>
          </p:cNvPr>
          <p:cNvSpPr>
            <a:spLocks noGrp="1"/>
          </p:cNvSpPr>
          <p:nvPr>
            <p:ph type="sldNum" sz="quarter" idx="12"/>
          </p:nvPr>
        </p:nvSpPr>
        <p:spPr>
          <a:xfrm>
            <a:off x="10853744" y="6170490"/>
            <a:ext cx="1188720" cy="457200"/>
          </a:xfrm>
        </p:spPr>
        <p:txBody>
          <a:bodyPr vert="horz" lIns="109728" tIns="109728" rIns="109728" bIns="91440" rtlCol="0" anchor="b">
            <a:normAutofit/>
          </a:bodyPr>
          <a:lstStyle/>
          <a:p>
            <a:pPr algn="l">
              <a:spcAft>
                <a:spcPts val="600"/>
              </a:spcAft>
            </a:pPr>
            <a:fld id="{FAEF9944-A4F6-4C59-AEBD-678D6480B8EA}" type="slidenum">
              <a:rPr lang="en-US">
                <a:solidFill>
                  <a:srgbClr val="FFFFFF"/>
                </a:solidFill>
              </a:rPr>
              <a:pPr algn="l">
                <a:spcAft>
                  <a:spcPts val="600"/>
                </a:spcAft>
              </a:pPr>
              <a:t>9</a:t>
            </a:fld>
            <a:endParaRPr lang="en-US">
              <a:solidFill>
                <a:srgbClr val="FFFFFF"/>
              </a:solidFill>
            </a:endParaRPr>
          </a:p>
        </p:txBody>
      </p:sp>
    </p:spTree>
    <p:extLst>
      <p:ext uri="{BB962C8B-B14F-4D97-AF65-F5344CB8AC3E}">
        <p14:creationId xmlns:p14="http://schemas.microsoft.com/office/powerpoint/2010/main" val="384081499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SketchLinesVTI</vt:lpstr>
      <vt:lpstr>Medical University  Management  System</vt:lpstr>
      <vt:lpstr>Problem and Solution</vt:lpstr>
      <vt:lpstr>Object Model</vt:lpstr>
      <vt:lpstr>Roles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c:title>
  <dc:creator/>
  <cp:lastModifiedBy/>
  <cp:revision>248</cp:revision>
  <dcterms:created xsi:type="dcterms:W3CDTF">2022-05-01T23:19:22Z</dcterms:created>
  <dcterms:modified xsi:type="dcterms:W3CDTF">2022-05-02T03:52:42Z</dcterms:modified>
</cp:coreProperties>
</file>