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57" r:id="rId2"/>
    <p:sldId id="398" r:id="rId3"/>
    <p:sldId id="479" r:id="rId4"/>
    <p:sldId id="480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3" r:id="rId14"/>
    <p:sldId id="474" r:id="rId15"/>
    <p:sldId id="475" r:id="rId16"/>
    <p:sldId id="476" r:id="rId17"/>
    <p:sldId id="477" r:id="rId18"/>
    <p:sldId id="478" r:id="rId19"/>
    <p:sldId id="4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33CC"/>
    <a:srgbClr val="FF99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EEA0D-0EEC-4EB9-9636-B1DF908BCDB6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0E38C-E04A-4A78-8DBE-C0865AD90B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369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6"/>
          <p:cNvGrpSpPr>
            <a:grpSpLocks/>
          </p:cNvGrpSpPr>
          <p:nvPr userDrawn="1"/>
        </p:nvGrpSpPr>
        <p:grpSpPr bwMode="auto">
          <a:xfrm>
            <a:off x="0" y="868364"/>
            <a:ext cx="12192000" cy="46037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dirty="0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0" y="6583364"/>
            <a:ext cx="12192000" cy="46037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dirty="0"/>
            </a:p>
          </p:txBody>
        </p:sp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92544" y="44624"/>
            <a:ext cx="1056117" cy="792088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2318F6"/>
                </a:solidFill>
                <a:latin typeface="Arial"/>
                <a:cs typeface="Arial"/>
              </a:rPr>
              <a:t>PES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Arial"/>
                <a:cs typeface="Arial"/>
              </a:rPr>
              <a:t>University, Bengaluru</a:t>
            </a:r>
          </a:p>
        </p:txBody>
      </p:sp>
    </p:spTree>
    <p:extLst>
      <p:ext uri="{BB962C8B-B14F-4D97-AF65-F5344CB8AC3E}">
        <p14:creationId xmlns:p14="http://schemas.microsoft.com/office/powerpoint/2010/main" xmlns="" val="4127603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07-03-2022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07-03-2022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 userDrawn="1"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854BF81-9BD1-486D-81A8-BA835860A7F8}"/>
              </a:ext>
            </a:extLst>
          </p:cNvPr>
          <p:cNvSpPr/>
          <p:nvPr userDrawn="1"/>
        </p:nvSpPr>
        <p:spPr>
          <a:xfrm>
            <a:off x="146798" y="303979"/>
            <a:ext cx="8121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Microprocessor &amp; Computer Architecture (</a:t>
            </a:r>
            <a:r>
              <a:rPr lang="el-GR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μ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pCA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07-03-2022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617223" y="4057018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2173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61F1660-9D53-4FDA-8A4F-56F9CC502191}"/>
              </a:ext>
            </a:extLst>
          </p:cNvPr>
          <p:cNvSpPr/>
          <p:nvPr/>
        </p:nvSpPr>
        <p:spPr>
          <a:xfrm>
            <a:off x="3038057" y="1741280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ED7D31">
                    <a:lumMod val="75000"/>
                  </a:srgbClr>
                </a:solidFill>
              </a:rPr>
              <a:t>Microprocessor &amp; Computer Architecture (</a:t>
            </a:r>
            <a:r>
              <a:rPr lang="el-GR" sz="36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μ</a:t>
            </a:r>
            <a:r>
              <a:rPr lang="en-US" sz="3600" b="1" dirty="0" err="1">
                <a:solidFill>
                  <a:schemeClr val="accent2">
                    <a:lumMod val="75000"/>
                  </a:schemeClr>
                </a:solidFill>
              </a:rPr>
              <a:t>pCA</a:t>
            </a:r>
            <a:r>
              <a:rPr lang="en-US" sz="3600" b="1" dirty="0">
                <a:solidFill>
                  <a:srgbClr val="ED7D31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3C30818-90D4-4095-8F7F-9FA58B98F39A}"/>
              </a:ext>
            </a:extLst>
          </p:cNvPr>
          <p:cNvSpPr txBox="1"/>
          <p:nvPr/>
        </p:nvSpPr>
        <p:spPr>
          <a:xfrm>
            <a:off x="5627808" y="3269722"/>
            <a:ext cx="2290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iri"/>
              </a:rPr>
              <a:t>UE19CS252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41368" y="4583608"/>
            <a:ext cx="6377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2">
                    <a:lumMod val="75000"/>
                  </a:schemeClr>
                </a:solidFill>
              </a:rPr>
              <a:t>Laboratory / Hands–on Plug–in Programs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9382" y="1436255"/>
            <a:ext cx="597592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 back1:		</a:t>
            </a:r>
            <a:r>
              <a:rPr lang="en-IN" sz="2400" dirty="0" err="1"/>
              <a:t>ldrb</a:t>
            </a:r>
            <a:r>
              <a:rPr lang="en-IN" sz="2400" dirty="0"/>
              <a:t> r0, [r1]</a:t>
            </a:r>
          </a:p>
          <a:p>
            <a:r>
              <a:rPr lang="en-IN" sz="2400" dirty="0"/>
              <a:t>	    	</a:t>
            </a:r>
            <a:r>
              <a:rPr lang="en-IN" sz="2400" dirty="0" err="1"/>
              <a:t>swi</a:t>
            </a:r>
            <a:r>
              <a:rPr lang="en-IN" sz="2400" dirty="0"/>
              <a:t> 0x200   ; Set 8 segment display to light up</a:t>
            </a:r>
          </a:p>
          <a:p>
            <a:r>
              <a:rPr lang="en-IN" sz="2400" dirty="0"/>
              <a:t>	 	</a:t>
            </a:r>
            <a:r>
              <a:rPr lang="en-IN" sz="2400" dirty="0" err="1" smtClean="0"/>
              <a:t>bl</a:t>
            </a:r>
            <a:r>
              <a:rPr lang="en-IN" sz="2400" dirty="0" smtClean="0"/>
              <a:t> </a:t>
            </a:r>
            <a:r>
              <a:rPr lang="en-IN" sz="2400" dirty="0"/>
              <a:t>delay</a:t>
            </a:r>
          </a:p>
          <a:p>
            <a:r>
              <a:rPr lang="en-IN" sz="2400" dirty="0"/>
              <a:t>		add r1,r1,#1</a:t>
            </a:r>
          </a:p>
          <a:p>
            <a:r>
              <a:rPr lang="en-IN" sz="2400" dirty="0"/>
              <a:t>		sub r5, r5,#1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cmp</a:t>
            </a:r>
            <a:r>
              <a:rPr lang="en-IN" sz="2400" dirty="0"/>
              <a:t> r5, #0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bne</a:t>
            </a:r>
            <a:r>
              <a:rPr lang="en-IN" sz="2400" dirty="0"/>
              <a:t> back1</a:t>
            </a:r>
          </a:p>
          <a:p>
            <a:r>
              <a:rPr lang="en-IN" sz="2400" dirty="0"/>
              <a:t>		b again</a:t>
            </a:r>
          </a:p>
          <a:p>
            <a:r>
              <a:rPr lang="en-IN" sz="2400" dirty="0"/>
              <a:t>loop2: </a:t>
            </a:r>
            <a:r>
              <a:rPr lang="en-IN" sz="2400" dirty="0" smtClean="0"/>
              <a:t>              </a:t>
            </a:r>
            <a:r>
              <a:rPr lang="en-IN" sz="2400" dirty="0" err="1"/>
              <a:t>mov</a:t>
            </a:r>
            <a:r>
              <a:rPr lang="en-IN" sz="2400" dirty="0"/>
              <a:t> r5,#16</a:t>
            </a:r>
          </a:p>
          <a:p>
            <a:r>
              <a:rPr lang="en-IN" sz="2400" dirty="0"/>
              <a:t>        </a:t>
            </a:r>
            <a:r>
              <a:rPr lang="en-IN" sz="2400" dirty="0" smtClean="0"/>
              <a:t>		</a:t>
            </a:r>
            <a:r>
              <a:rPr lang="en-IN" sz="2400" dirty="0" err="1" smtClean="0"/>
              <a:t>ldr</a:t>
            </a:r>
            <a:r>
              <a:rPr lang="en-IN" sz="2400" dirty="0" smtClean="0"/>
              <a:t> </a:t>
            </a:r>
            <a:r>
              <a:rPr lang="en-IN" sz="2400" dirty="0"/>
              <a:t>r1,=F</a:t>
            </a:r>
          </a:p>
          <a:p>
            <a:r>
              <a:rPr lang="en-IN" sz="2400" dirty="0" smtClean="0"/>
              <a:t>back2:		 </a:t>
            </a:r>
            <a:r>
              <a:rPr lang="en-IN" sz="2400" dirty="0" err="1"/>
              <a:t>ldrb</a:t>
            </a:r>
            <a:r>
              <a:rPr lang="en-IN" sz="2400" dirty="0"/>
              <a:t> r0, [r1]</a:t>
            </a:r>
          </a:p>
          <a:p>
            <a:r>
              <a:rPr lang="en-IN" sz="2400" dirty="0"/>
              <a:t>	   </a:t>
            </a:r>
            <a:r>
              <a:rPr lang="en-IN" sz="2400" dirty="0" smtClean="0"/>
              <a:t>	 </a:t>
            </a:r>
            <a:r>
              <a:rPr lang="en-IN" sz="2400" dirty="0" err="1"/>
              <a:t>swi</a:t>
            </a:r>
            <a:r>
              <a:rPr lang="en-IN" sz="2400" dirty="0"/>
              <a:t> 0x200   ; Set 8 segment </a:t>
            </a:r>
            <a:endParaRPr lang="en-IN" sz="2400" dirty="0" smtClean="0"/>
          </a:p>
          <a:p>
            <a:r>
              <a:rPr lang="en-IN" sz="2400" dirty="0" smtClean="0"/>
              <a:t>                                                ; display </a:t>
            </a:r>
            <a:r>
              <a:rPr lang="en-IN" sz="2400" dirty="0"/>
              <a:t>to light </a:t>
            </a:r>
            <a:r>
              <a:rPr lang="en-IN" sz="2400" dirty="0" smtClean="0"/>
              <a:t>up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6954981" y="2108493"/>
            <a:ext cx="38053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                          </a:t>
            </a:r>
            <a:r>
              <a:rPr lang="en-IN" sz="2400" dirty="0" err="1" smtClean="0"/>
              <a:t>bl</a:t>
            </a:r>
            <a:r>
              <a:rPr lang="en-IN" sz="2400" dirty="0" smtClean="0"/>
              <a:t> delay</a:t>
            </a:r>
          </a:p>
          <a:p>
            <a:r>
              <a:rPr lang="en-IN" sz="2400" dirty="0" smtClean="0"/>
              <a:t>		sub r1, r1, #1</a:t>
            </a:r>
          </a:p>
          <a:p>
            <a:r>
              <a:rPr lang="en-IN" sz="2400" dirty="0" smtClean="0"/>
              <a:t>		sub r5, r5,#1</a:t>
            </a:r>
          </a:p>
          <a:p>
            <a:r>
              <a:rPr lang="en-IN" sz="2400" dirty="0" smtClean="0"/>
              <a:t>		</a:t>
            </a:r>
            <a:r>
              <a:rPr lang="en-IN" sz="2400" dirty="0" err="1" smtClean="0"/>
              <a:t>cmp</a:t>
            </a:r>
            <a:r>
              <a:rPr lang="en-IN" sz="2400" dirty="0" smtClean="0"/>
              <a:t> r5, #0</a:t>
            </a:r>
          </a:p>
          <a:p>
            <a:r>
              <a:rPr lang="en-IN" sz="2400" dirty="0" smtClean="0"/>
              <a:t>		</a:t>
            </a:r>
            <a:r>
              <a:rPr lang="en-IN" sz="2400" dirty="0" err="1" smtClean="0"/>
              <a:t>bne</a:t>
            </a:r>
            <a:r>
              <a:rPr lang="en-IN" sz="2400" dirty="0" smtClean="0"/>
              <a:t> back2</a:t>
            </a:r>
          </a:p>
          <a:p>
            <a:r>
              <a:rPr lang="en-IN" sz="2400" dirty="0" smtClean="0"/>
              <a:t>		b again	</a:t>
            </a:r>
            <a:r>
              <a:rPr lang="en-IN" dirty="0" smtClean="0"/>
              <a:t>	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940" y="774398"/>
            <a:ext cx="7276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PROGRAM 2: Display 0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9, A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 on an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8 Segment Display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55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728" y="1513443"/>
            <a:ext cx="5938981" cy="5213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delay: </a:t>
            </a:r>
            <a:r>
              <a:rPr lang="en-IN" sz="2400" dirty="0" smtClean="0"/>
              <a:t>		 </a:t>
            </a:r>
            <a:r>
              <a:rPr lang="en-IN" sz="2400" dirty="0" err="1"/>
              <a:t>mov</a:t>
            </a:r>
            <a:r>
              <a:rPr lang="en-IN" sz="2400" dirty="0"/>
              <a:t> r4, #64000</a:t>
            </a:r>
          </a:p>
          <a:p>
            <a:r>
              <a:rPr lang="en-IN" sz="2400" dirty="0" smtClean="0"/>
              <a:t>loop3</a:t>
            </a:r>
            <a:r>
              <a:rPr lang="en-IN" sz="2400" dirty="0"/>
              <a:t>:   </a:t>
            </a:r>
            <a:r>
              <a:rPr lang="en-IN" sz="2400" dirty="0" smtClean="0"/>
              <a:t>	 sub </a:t>
            </a:r>
            <a:r>
              <a:rPr lang="en-IN" sz="2400" dirty="0"/>
              <a:t>r4, r4, #1</a:t>
            </a:r>
          </a:p>
          <a:p>
            <a:r>
              <a:rPr lang="en-IN" sz="2400" dirty="0"/>
              <a:t>		 </a:t>
            </a:r>
            <a:r>
              <a:rPr lang="en-IN" sz="2400" dirty="0" err="1" smtClean="0"/>
              <a:t>cmp</a:t>
            </a:r>
            <a:r>
              <a:rPr lang="en-IN" sz="2400" dirty="0" smtClean="0"/>
              <a:t> </a:t>
            </a:r>
            <a:r>
              <a:rPr lang="en-IN" sz="2400" dirty="0"/>
              <a:t>r4, #0</a:t>
            </a:r>
          </a:p>
          <a:p>
            <a:r>
              <a:rPr lang="en-IN" sz="2400" dirty="0"/>
              <a:t>		 </a:t>
            </a:r>
            <a:r>
              <a:rPr lang="en-IN" sz="2400" dirty="0" err="1" smtClean="0"/>
              <a:t>bge</a:t>
            </a:r>
            <a:r>
              <a:rPr lang="en-IN" sz="2400" dirty="0" smtClean="0"/>
              <a:t> </a:t>
            </a:r>
            <a:r>
              <a:rPr lang="en-IN" sz="2400" dirty="0"/>
              <a:t>loop3</a:t>
            </a:r>
          </a:p>
          <a:p>
            <a:r>
              <a:rPr lang="en-IN" sz="2400" dirty="0"/>
              <a:t>		</a:t>
            </a:r>
            <a:r>
              <a:rPr lang="en-IN" sz="2400" dirty="0" smtClean="0"/>
              <a:t> </a:t>
            </a:r>
            <a:r>
              <a:rPr lang="en-IN" sz="2400" dirty="0" err="1" smtClean="0"/>
              <a:t>mov</a:t>
            </a:r>
            <a:r>
              <a:rPr lang="en-IN" sz="2400" dirty="0" smtClean="0"/>
              <a:t> </a:t>
            </a:r>
            <a:r>
              <a:rPr lang="en-IN" sz="2400" dirty="0"/>
              <a:t>pc, </a:t>
            </a:r>
            <a:r>
              <a:rPr lang="en-IN" sz="2400" dirty="0" err="1"/>
              <a:t>lr</a:t>
            </a:r>
            <a:endParaRPr lang="en-IN" sz="2400" dirty="0"/>
          </a:p>
          <a:p>
            <a:r>
              <a:rPr lang="en-IN" sz="2400" dirty="0"/>
              <a:t>		 .data </a:t>
            </a:r>
          </a:p>
          <a:p>
            <a:r>
              <a:rPr lang="en-IN" sz="2400" dirty="0"/>
              <a:t>		 </a:t>
            </a:r>
            <a:r>
              <a:rPr lang="en-IN" dirty="0" smtClean="0"/>
              <a:t>zero</a:t>
            </a:r>
            <a:r>
              <a:rPr lang="en-IN" dirty="0"/>
              <a:t>: .byte  0b11101101</a:t>
            </a:r>
          </a:p>
          <a:p>
            <a:r>
              <a:rPr lang="en-IN" dirty="0"/>
              <a:t>		  one:  .byte  0b01100000</a:t>
            </a:r>
          </a:p>
          <a:p>
            <a:r>
              <a:rPr lang="en-IN" dirty="0"/>
              <a:t>		  two:  .byte  0b01101110</a:t>
            </a:r>
          </a:p>
          <a:p>
            <a:r>
              <a:rPr lang="en-IN" dirty="0"/>
              <a:t>		  three:  .byte  0b11111010</a:t>
            </a:r>
          </a:p>
          <a:p>
            <a:r>
              <a:rPr lang="en-IN" dirty="0"/>
              <a:t>		  four:  .byte  0b00110011</a:t>
            </a:r>
          </a:p>
          <a:p>
            <a:r>
              <a:rPr lang="en-IN" dirty="0"/>
              <a:t>		  five:  .byte  0b10101011</a:t>
            </a:r>
          </a:p>
          <a:p>
            <a:r>
              <a:rPr lang="en-IN" dirty="0"/>
              <a:t>		  six:  .byte  0b10101111</a:t>
            </a:r>
          </a:p>
          <a:p>
            <a:r>
              <a:rPr lang="en-IN" dirty="0"/>
              <a:t>		  seven:  .byte  0b01110000</a:t>
            </a:r>
          </a:p>
          <a:p>
            <a:r>
              <a:rPr lang="en-IN" dirty="0"/>
              <a:t>		  eight:  .byte  0b11101111</a:t>
            </a:r>
          </a:p>
          <a:p>
            <a:r>
              <a:rPr lang="en-IN" dirty="0"/>
              <a:t>		  nine:  .byte  </a:t>
            </a:r>
            <a:r>
              <a:rPr lang="en-IN" dirty="0" smtClean="0"/>
              <a:t>0b11100011</a:t>
            </a:r>
            <a:r>
              <a:rPr lang="en-IN" sz="2400" dirty="0" smtClean="0"/>
              <a:t>   </a:t>
            </a:r>
            <a:r>
              <a:rPr lang="en-IN" sz="2400" dirty="0"/>
              <a:t>		 </a:t>
            </a:r>
          </a:p>
        </p:txBody>
      </p:sp>
      <p:sp>
        <p:nvSpPr>
          <p:cNvPr id="3" name="Rectangle 2"/>
          <p:cNvSpPr/>
          <p:nvPr/>
        </p:nvSpPr>
        <p:spPr>
          <a:xfrm>
            <a:off x="6265285" y="1548104"/>
            <a:ext cx="25390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 A:  .byte  0b11100111</a:t>
            </a:r>
          </a:p>
          <a:p>
            <a:r>
              <a:rPr lang="en-IN" dirty="0" smtClean="0"/>
              <a:t> B:  .byte  0b00101111</a:t>
            </a:r>
          </a:p>
          <a:p>
            <a:r>
              <a:rPr lang="en-IN" dirty="0" smtClean="0"/>
              <a:t> C:  .byte  0b10001101</a:t>
            </a:r>
          </a:p>
          <a:p>
            <a:r>
              <a:rPr lang="en-IN" dirty="0" smtClean="0"/>
              <a:t> D:  .byte  0b01101110</a:t>
            </a:r>
          </a:p>
          <a:p>
            <a:r>
              <a:rPr lang="en-IN" dirty="0" smtClean="0"/>
              <a:t> E:  .byte  0b10001111</a:t>
            </a:r>
          </a:p>
          <a:p>
            <a:r>
              <a:rPr lang="en-IN" dirty="0" smtClean="0"/>
              <a:t> F:  .byte  0b10000111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940" y="774398"/>
            <a:ext cx="7276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PROGRAM 2: Display 0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9, A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 on an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8 Segment Display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325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67" y="1913139"/>
            <a:ext cx="11345333" cy="2669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>
                <a:solidFill>
                  <a:srgbClr val="002060"/>
                </a:solidFill>
              </a:rPr>
              <a:t>The </a:t>
            </a:r>
            <a:r>
              <a:rPr lang="en-US" sz="2400" dirty="0">
                <a:solidFill>
                  <a:srgbClr val="002060"/>
                </a:solidFill>
              </a:rPr>
              <a:t>appropriate segments light up to display a number or a </a:t>
            </a:r>
            <a:r>
              <a:rPr lang="en-US" sz="2400" dirty="0" smtClean="0">
                <a:solidFill>
                  <a:srgbClr val="002060"/>
                </a:solidFill>
              </a:rPr>
              <a:t>character.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>
                <a:solidFill>
                  <a:srgbClr val="002060"/>
                </a:solidFill>
              </a:rPr>
              <a:t>The </a:t>
            </a:r>
            <a:r>
              <a:rPr lang="en-US" sz="2400" dirty="0">
                <a:solidFill>
                  <a:srgbClr val="002060"/>
                </a:solidFill>
              </a:rPr>
              <a:t>pattern of segments to be </a:t>
            </a:r>
            <a:r>
              <a:rPr lang="en-US" sz="2400" dirty="0" smtClean="0">
                <a:solidFill>
                  <a:srgbClr val="002060"/>
                </a:solidFill>
              </a:rPr>
              <a:t>lit up </a:t>
            </a:r>
            <a:r>
              <a:rPr lang="en-US" sz="2400" dirty="0">
                <a:solidFill>
                  <a:srgbClr val="002060"/>
                </a:solidFill>
              </a:rPr>
              <a:t>is assigned to register R0 before the call to swi 0x200. 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just"/>
            <a:endParaRPr lang="en-US" sz="12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</a:rPr>
              <a:t>For </a:t>
            </a:r>
            <a:r>
              <a:rPr lang="en-US" sz="2400" dirty="0">
                <a:solidFill>
                  <a:srgbClr val="002060"/>
                </a:solidFill>
              </a:rPr>
              <a:t>example, </a:t>
            </a:r>
            <a:r>
              <a:rPr lang="en-US" sz="2400" dirty="0" smtClean="0">
                <a:solidFill>
                  <a:srgbClr val="002060"/>
                </a:solidFill>
              </a:rPr>
              <a:t>to </a:t>
            </a:r>
            <a:r>
              <a:rPr lang="en-US" sz="2400" dirty="0">
                <a:solidFill>
                  <a:srgbClr val="002060"/>
                </a:solidFill>
              </a:rPr>
              <a:t>display the number “3”, segments “A”, “B”, “C”, “D” and “</a:t>
            </a:r>
            <a:r>
              <a:rPr lang="en-US" sz="2400" dirty="0" smtClean="0">
                <a:solidFill>
                  <a:srgbClr val="002060"/>
                </a:solidFill>
              </a:rPr>
              <a:t>F”must </a:t>
            </a:r>
            <a:r>
              <a:rPr lang="en-US" sz="2400" dirty="0">
                <a:solidFill>
                  <a:srgbClr val="002060"/>
                </a:solidFill>
              </a:rPr>
              <a:t>be </a:t>
            </a:r>
            <a:r>
              <a:rPr lang="en-US" sz="2400" dirty="0" smtClean="0">
                <a:solidFill>
                  <a:srgbClr val="002060"/>
                </a:solidFill>
              </a:rPr>
              <a:t>illuminated.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</a:rPr>
              <a:t>The </a:t>
            </a:r>
            <a:r>
              <a:rPr lang="en-US" sz="2400" dirty="0">
                <a:solidFill>
                  <a:srgbClr val="002060"/>
                </a:solidFill>
              </a:rPr>
              <a:t>code to be assigned to R0 is computed by the logical OR of the individual </a:t>
            </a:r>
            <a:r>
              <a:rPr lang="en-US" sz="2400" dirty="0" smtClean="0">
                <a:solidFill>
                  <a:srgbClr val="002060"/>
                </a:solidFill>
              </a:rPr>
              <a:t>byte codes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940" y="774398"/>
            <a:ext cx="7276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PROGRAM 2: Display 0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9, A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 on an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8 Segment Display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292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5497" y="1529217"/>
            <a:ext cx="9283121" cy="474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0940" y="774398"/>
            <a:ext cx="7276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PROGRAM 2: Display 0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9, A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 on an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8 Segment Display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50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3" y="1508236"/>
            <a:ext cx="102020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“.equ” </a:t>
            </a:r>
            <a:r>
              <a:rPr lang="en-US" sz="2400" dirty="0" smtClean="0"/>
              <a:t>statements are </a:t>
            </a:r>
            <a:r>
              <a:rPr lang="en-US" sz="2400" dirty="0"/>
              <a:t>useful for accessing the byte values associated with the labels of each segment as shown in </a:t>
            </a:r>
            <a:r>
              <a:rPr lang="en-US" sz="2400" dirty="0" smtClean="0"/>
              <a:t>figure.</a:t>
            </a: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byte values representing a particular number are already “ORed” together within the array </a:t>
            </a:r>
            <a:r>
              <a:rPr lang="en-US" sz="2400" dirty="0" smtClean="0"/>
              <a:t>data structure </a:t>
            </a:r>
            <a:r>
              <a:rPr lang="en-US" sz="2400" dirty="0"/>
              <a:t>and can be indexed appropriately.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It </a:t>
            </a:r>
            <a:r>
              <a:rPr lang="en-US" sz="2400" dirty="0"/>
              <a:t>may be easier to use a data declaration for an array </a:t>
            </a:r>
            <a:r>
              <a:rPr lang="en-US" sz="2400" dirty="0" smtClean="0"/>
              <a:t>of words </a:t>
            </a:r>
            <a:r>
              <a:rPr lang="en-US" sz="2400" dirty="0"/>
              <a:t>and then index into </a:t>
            </a:r>
            <a:r>
              <a:rPr lang="en-US" sz="2400" dirty="0" smtClean="0"/>
              <a:t>it.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Each </a:t>
            </a:r>
            <a:r>
              <a:rPr lang="en-US" sz="2400" dirty="0"/>
              <a:t>element can be initialized to contain the value representing a </a:t>
            </a:r>
            <a:r>
              <a:rPr lang="en-US" sz="2400" dirty="0" smtClean="0"/>
              <a:t>number by </a:t>
            </a:r>
            <a:r>
              <a:rPr lang="en-US" sz="2400" dirty="0"/>
              <a:t>having the appropriate byte values “ORed” together.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90940" y="774398"/>
            <a:ext cx="7276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PROGRAM 2: Display 0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9, A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 on an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8 Segment Display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8905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436" y="1348509"/>
            <a:ext cx="9947564" cy="5299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0940" y="774398"/>
            <a:ext cx="7276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PROGRAM 2: Display 0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9, A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 on an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8 Segment Display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3518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788" y="1543571"/>
            <a:ext cx="714519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; </a:t>
            </a:r>
            <a:r>
              <a:rPr lang="en-IN" sz="2400" dirty="0"/>
              <a:t>Streaming right to left</a:t>
            </a:r>
          </a:p>
          <a:p>
            <a:r>
              <a:rPr lang="en-IN" sz="2400" dirty="0"/>
              <a:t>.text</a:t>
            </a:r>
          </a:p>
          <a:p>
            <a:r>
              <a:rPr lang="en-IN" sz="2400" dirty="0" err="1"/>
              <a:t>mov</a:t>
            </a:r>
            <a:r>
              <a:rPr lang="en-IN" sz="2400" dirty="0"/>
              <a:t> </a:t>
            </a:r>
            <a:r>
              <a:rPr lang="en-IN" sz="2400" dirty="0" smtClean="0"/>
              <a:t>r0, </a:t>
            </a:r>
            <a:r>
              <a:rPr lang="en-IN" sz="2400" dirty="0"/>
              <a:t>#30  </a:t>
            </a:r>
            <a:r>
              <a:rPr lang="en-IN" sz="2400" dirty="0" smtClean="0"/>
              <a:t>;r0 </a:t>
            </a:r>
            <a:r>
              <a:rPr lang="en-IN" sz="2400" dirty="0"/>
              <a:t>= x</a:t>
            </a:r>
          </a:p>
          <a:p>
            <a:r>
              <a:rPr lang="en-IN" sz="2400" dirty="0" err="1"/>
              <a:t>mov</a:t>
            </a:r>
            <a:r>
              <a:rPr lang="en-IN" sz="2400" dirty="0"/>
              <a:t> </a:t>
            </a:r>
            <a:r>
              <a:rPr lang="en-IN" sz="2400" dirty="0" smtClean="0"/>
              <a:t>r1, </a:t>
            </a:r>
            <a:r>
              <a:rPr lang="en-IN" sz="2400" dirty="0"/>
              <a:t>#7    </a:t>
            </a:r>
            <a:r>
              <a:rPr lang="en-IN" sz="2400" dirty="0" smtClean="0"/>
              <a:t>;r1 </a:t>
            </a:r>
            <a:r>
              <a:rPr lang="en-IN" sz="2400" dirty="0"/>
              <a:t>= y</a:t>
            </a:r>
          </a:p>
          <a:p>
            <a:r>
              <a:rPr lang="en-IN" sz="2400" dirty="0" err="1"/>
              <a:t>mov</a:t>
            </a:r>
            <a:r>
              <a:rPr lang="en-IN" sz="2400" dirty="0"/>
              <a:t> </a:t>
            </a:r>
            <a:r>
              <a:rPr lang="en-IN" sz="2400" dirty="0" smtClean="0"/>
              <a:t>r7, </a:t>
            </a:r>
            <a:r>
              <a:rPr lang="en-IN" sz="2400" dirty="0"/>
              <a:t>#0</a:t>
            </a:r>
          </a:p>
          <a:p>
            <a:r>
              <a:rPr lang="en-IN" sz="2400" dirty="0" err="1"/>
              <a:t>ldr</a:t>
            </a:r>
            <a:r>
              <a:rPr lang="en-IN" sz="2400" dirty="0"/>
              <a:t> </a:t>
            </a:r>
            <a:r>
              <a:rPr lang="en-IN" sz="2400" dirty="0" smtClean="0"/>
              <a:t>r8, </a:t>
            </a:r>
            <a:r>
              <a:rPr lang="en-IN" sz="2400" dirty="0"/>
              <a:t>=num</a:t>
            </a:r>
          </a:p>
          <a:p>
            <a:r>
              <a:rPr lang="en-IN" sz="2400" dirty="0" err="1"/>
              <a:t>ldr</a:t>
            </a:r>
            <a:r>
              <a:rPr lang="en-IN" sz="2400" dirty="0"/>
              <a:t> </a:t>
            </a:r>
            <a:r>
              <a:rPr lang="en-IN" sz="2400" dirty="0" smtClean="0"/>
              <a:t>r8, </a:t>
            </a:r>
            <a:r>
              <a:rPr lang="en-IN" sz="2400" dirty="0"/>
              <a:t>[r8]</a:t>
            </a:r>
          </a:p>
          <a:p>
            <a:r>
              <a:rPr lang="en-IN" sz="2400" dirty="0" err="1"/>
              <a:t>ldr</a:t>
            </a:r>
            <a:r>
              <a:rPr lang="en-IN" sz="2400" dirty="0"/>
              <a:t> </a:t>
            </a:r>
            <a:r>
              <a:rPr lang="en-IN" sz="2400" dirty="0" smtClean="0"/>
              <a:t>r2, </a:t>
            </a:r>
            <a:r>
              <a:rPr lang="en-IN" sz="2400" dirty="0"/>
              <a:t>=</a:t>
            </a:r>
            <a:r>
              <a:rPr lang="en-IN" sz="2400" dirty="0" err="1"/>
              <a:t>str</a:t>
            </a:r>
            <a:endParaRPr lang="en-IN" sz="2400" dirty="0"/>
          </a:p>
          <a:p>
            <a:r>
              <a:rPr lang="en-IN" sz="2400" dirty="0" smtClean="0"/>
              <a:t>loop: </a:t>
            </a:r>
            <a:r>
              <a:rPr lang="en-IN" sz="2400" dirty="0" err="1" smtClean="0"/>
              <a:t>swi</a:t>
            </a:r>
            <a:r>
              <a:rPr lang="en-IN" sz="2400" dirty="0" smtClean="0"/>
              <a:t> </a:t>
            </a:r>
            <a:r>
              <a:rPr lang="en-IN" sz="2400" dirty="0"/>
              <a:t>0x204   </a:t>
            </a:r>
            <a:r>
              <a:rPr lang="en-IN" sz="2400" dirty="0" smtClean="0"/>
              <a:t>;display </a:t>
            </a:r>
            <a:r>
              <a:rPr lang="en-IN" sz="2400" dirty="0"/>
              <a:t>a string on </a:t>
            </a:r>
            <a:r>
              <a:rPr lang="en-IN" sz="2400" dirty="0" smtClean="0"/>
              <a:t>screen, </a:t>
            </a:r>
            <a:r>
              <a:rPr lang="en-IN" sz="2400" dirty="0"/>
              <a:t>address </a:t>
            </a:r>
            <a:r>
              <a:rPr lang="en-IN" sz="2400" dirty="0" smtClean="0"/>
              <a:t>		      should </a:t>
            </a:r>
            <a:r>
              <a:rPr lang="en-IN" sz="2400" dirty="0"/>
              <a:t>be in r2 </a:t>
            </a:r>
            <a:r>
              <a:rPr lang="en-IN" sz="2400" dirty="0" err="1" smtClean="0"/>
              <a:t>reg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5840" y="766330"/>
            <a:ext cx="1036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PROGRAM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3: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Move a string left to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right, right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to left on LCD in Embest Board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346" y="2200808"/>
            <a:ext cx="22417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 smtClean="0"/>
              <a:t>bl</a:t>
            </a:r>
            <a:r>
              <a:rPr lang="en-IN" sz="2400" dirty="0" smtClean="0"/>
              <a:t> sum</a:t>
            </a:r>
          </a:p>
          <a:p>
            <a:r>
              <a:rPr lang="en-IN" sz="2400" dirty="0" err="1" smtClean="0"/>
              <a:t>cmp</a:t>
            </a:r>
            <a:r>
              <a:rPr lang="en-IN" sz="2400" dirty="0" smtClean="0"/>
              <a:t> r0, #0</a:t>
            </a:r>
          </a:p>
          <a:p>
            <a:r>
              <a:rPr lang="en-IN" sz="2400" dirty="0" err="1" smtClean="0"/>
              <a:t>subne</a:t>
            </a:r>
            <a:r>
              <a:rPr lang="en-IN" sz="2400" dirty="0" smtClean="0"/>
              <a:t> r0, r0, #1</a:t>
            </a:r>
          </a:p>
          <a:p>
            <a:r>
              <a:rPr lang="en-IN" sz="2400" dirty="0" err="1" smtClean="0"/>
              <a:t>swieq</a:t>
            </a:r>
            <a:r>
              <a:rPr lang="en-IN" sz="2400" dirty="0" smtClean="0"/>
              <a:t> 0x11</a:t>
            </a:r>
          </a:p>
          <a:p>
            <a:r>
              <a:rPr lang="en-IN" sz="2400" dirty="0" smtClean="0"/>
              <a:t>b loop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24596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312" y="1624738"/>
            <a:ext cx="967971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sum: </a:t>
            </a:r>
            <a:r>
              <a:rPr lang="en-IN" sz="2400" dirty="0" err="1" smtClean="0"/>
              <a:t>cmp</a:t>
            </a:r>
            <a:r>
              <a:rPr lang="en-IN" sz="2400" dirty="0" smtClean="0"/>
              <a:t> r7, </a:t>
            </a:r>
            <a:r>
              <a:rPr lang="en-IN" sz="2400" dirty="0"/>
              <a:t>r8</a:t>
            </a:r>
          </a:p>
          <a:p>
            <a:r>
              <a:rPr lang="en-IN" sz="2400" dirty="0"/>
              <a:t>      </a:t>
            </a:r>
            <a:r>
              <a:rPr lang="en-IN" sz="2400" dirty="0" smtClean="0"/>
              <a:t>    </a:t>
            </a:r>
            <a:r>
              <a:rPr lang="en-IN" sz="2400" dirty="0" err="1" smtClean="0"/>
              <a:t>addne</a:t>
            </a:r>
            <a:r>
              <a:rPr lang="en-IN" sz="2400" dirty="0" smtClean="0"/>
              <a:t> r7, r7, </a:t>
            </a:r>
            <a:r>
              <a:rPr lang="en-IN" sz="2400" dirty="0"/>
              <a:t>#1</a:t>
            </a:r>
          </a:p>
          <a:p>
            <a:r>
              <a:rPr lang="en-IN" sz="2400" dirty="0"/>
              <a:t>    </a:t>
            </a:r>
            <a:r>
              <a:rPr lang="en-IN" sz="2400" dirty="0" smtClean="0"/>
              <a:t>      </a:t>
            </a:r>
            <a:r>
              <a:rPr lang="en-IN" sz="2400" dirty="0" err="1"/>
              <a:t>bne</a:t>
            </a:r>
            <a:r>
              <a:rPr lang="en-IN" sz="2400" dirty="0"/>
              <a:t> sum</a:t>
            </a:r>
          </a:p>
          <a:p>
            <a:r>
              <a:rPr lang="en-IN" sz="2400" dirty="0"/>
              <a:t>    </a:t>
            </a:r>
            <a:r>
              <a:rPr lang="en-IN" sz="2400" dirty="0" smtClean="0"/>
              <a:t>      </a:t>
            </a:r>
            <a:r>
              <a:rPr lang="en-IN" sz="2400" dirty="0" err="1"/>
              <a:t>swi</a:t>
            </a:r>
            <a:r>
              <a:rPr lang="en-IN" sz="2400" dirty="0"/>
              <a:t> 0x206   ;Clear one line in the display </a:t>
            </a:r>
            <a:r>
              <a:rPr lang="en-IN" sz="2400" dirty="0" smtClean="0"/>
              <a:t>on the </a:t>
            </a:r>
            <a:r>
              <a:rPr lang="en-IN" sz="2400" dirty="0"/>
              <a:t>LCD screen.r0-line no(y)</a:t>
            </a:r>
          </a:p>
          <a:p>
            <a:r>
              <a:rPr lang="en-IN" sz="2400" dirty="0"/>
              <a:t>   </a:t>
            </a:r>
            <a:r>
              <a:rPr lang="en-IN" sz="2400" dirty="0" smtClean="0"/>
              <a:t>       </a:t>
            </a:r>
            <a:r>
              <a:rPr lang="en-IN" sz="2400" dirty="0" err="1"/>
              <a:t>mov</a:t>
            </a:r>
            <a:r>
              <a:rPr lang="en-IN" sz="2400" dirty="0"/>
              <a:t> </a:t>
            </a:r>
            <a:r>
              <a:rPr lang="en-IN" sz="2400" dirty="0" smtClean="0"/>
              <a:t>r7, </a:t>
            </a:r>
            <a:r>
              <a:rPr lang="en-IN" sz="2400" dirty="0"/>
              <a:t>#0</a:t>
            </a:r>
          </a:p>
          <a:p>
            <a:r>
              <a:rPr lang="en-IN" sz="2400" dirty="0"/>
              <a:t>     </a:t>
            </a:r>
            <a:r>
              <a:rPr lang="en-IN" sz="2400" dirty="0" smtClean="0"/>
              <a:t>     </a:t>
            </a:r>
            <a:r>
              <a:rPr lang="en-IN" sz="2400" dirty="0" err="1"/>
              <a:t>mov</a:t>
            </a:r>
            <a:r>
              <a:rPr lang="en-IN" sz="2400" dirty="0"/>
              <a:t> </a:t>
            </a:r>
            <a:r>
              <a:rPr lang="en-IN" sz="2400" dirty="0" smtClean="0"/>
              <a:t>pc, </a:t>
            </a:r>
            <a:r>
              <a:rPr lang="en-IN" sz="2400" dirty="0" err="1"/>
              <a:t>lr</a:t>
            </a:r>
            <a:endParaRPr lang="en-IN" sz="2400" dirty="0"/>
          </a:p>
          <a:p>
            <a:r>
              <a:rPr lang="en-IN" sz="2400" dirty="0"/>
              <a:t> </a:t>
            </a:r>
          </a:p>
          <a:p>
            <a:r>
              <a:rPr lang="en-IN" sz="2400" dirty="0"/>
              <a:t>.data  </a:t>
            </a:r>
          </a:p>
          <a:p>
            <a:r>
              <a:rPr lang="en-IN" sz="2400" dirty="0" err="1"/>
              <a:t>str</a:t>
            </a:r>
            <a:r>
              <a:rPr lang="en-IN" sz="2400" dirty="0"/>
              <a:t>:   .</a:t>
            </a:r>
            <a:r>
              <a:rPr lang="en-IN" sz="2400" dirty="0" err="1"/>
              <a:t>asciz</a:t>
            </a:r>
            <a:r>
              <a:rPr lang="en-IN" sz="2400" dirty="0"/>
              <a:t>  "HELLO WORLD" </a:t>
            </a:r>
          </a:p>
          <a:p>
            <a:r>
              <a:rPr lang="en-IN" sz="2400" dirty="0"/>
              <a:t>num:  .word </a:t>
            </a:r>
            <a:r>
              <a:rPr lang="en-IN" sz="2400" dirty="0" smtClean="0"/>
              <a:t>15000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5840" y="766330"/>
            <a:ext cx="1036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PROGRAM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3: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Move a string left to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right, right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to left on LCD in Embest Board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4808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855" y="1662545"/>
            <a:ext cx="8263923" cy="4523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7011" y="775982"/>
            <a:ext cx="2900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Keyboard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Interface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277789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 Easy Ways To Tell If Your Team Is Really A Team - Alain Hunki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4800" y="1905001"/>
            <a:ext cx="6299200" cy="2133600"/>
          </a:xfrm>
          <a:prstGeom prst="rect">
            <a:avLst/>
          </a:prstGeom>
          <a:noFill/>
        </p:spPr>
      </p:pic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569468" y="194491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6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3" y="1606241"/>
            <a:ext cx="1956827" cy="29322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01515" y="1163110"/>
            <a:ext cx="4603807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0158" y="4087193"/>
            <a:ext cx="64793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Team MPCA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Department </a:t>
            </a:r>
            <a:r>
              <a:rPr lang="en-US" sz="2400" dirty="0">
                <a:solidFill>
                  <a:srgbClr val="002060"/>
                </a:solidFill>
              </a:rPr>
              <a:t>of Computer Science and Engineering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84148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051" y="772155"/>
            <a:ext cx="5447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ARMSIM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Embest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Board Plug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 Programs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045" y="167429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0000" indent="-3600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</a:rPr>
              <a:t>LED Light Up</a:t>
            </a:r>
          </a:p>
          <a:p>
            <a:pPr marL="360000" indent="-3600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</a:rPr>
              <a:t>Seven Segment Display</a:t>
            </a:r>
          </a:p>
          <a:p>
            <a:pPr marL="360000" indent="-3600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</a:rPr>
              <a:t>Move a String from Right to Left on LCD</a:t>
            </a:r>
          </a:p>
          <a:p>
            <a:pPr marL="3600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(40 columns by 15 rows)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17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84148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418" y="781391"/>
            <a:ext cx="56720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SWI Operations for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Embest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Board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Plug–ins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9819" y="1434530"/>
            <a:ext cx="10236200" cy="52144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0000" marR="0" lvl="0" indent="-180000" algn="just" defTabSz="914400" rtl="0" eaLnBrk="1" fontAlgn="auto" latinLnBrk="0" hangingPunct="1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SWI codes numbered greater than 200 have special purposes. </a:t>
            </a:r>
          </a:p>
          <a:p>
            <a:pPr marL="180000" marR="0" lvl="0" indent="-180000" algn="just" defTabSz="914400" rtl="0" eaLnBrk="1" fontAlgn="auto" latinLnBrk="0" hangingPunct="1"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0000" lvl="0" indent="-180000" algn="just"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They are mainly used for interaction with Plug</a:t>
            </a:r>
            <a:r>
              <a:rPr lang="en-IN" sz="2400" b="1" dirty="0" smtClean="0"/>
              <a:t>–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modules which can be loaded with the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ARMSim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simulator.</a:t>
            </a:r>
          </a:p>
          <a:p>
            <a:pPr marL="180000" marR="0" lvl="0" indent="-180000" algn="just" defTabSz="914400" rtl="0" eaLnBrk="1" fontAlgn="auto" latinLnBrk="0" hangingPunct="1"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0000" marR="0" lvl="0" indent="-180000" algn="just" defTabSz="914400" rtl="0" eaLnBrk="1" fontAlgn="auto" latinLnBrk="0" hangingPunct="1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use of “EQU” is strongly advised to substitute the actual numerical code values. Examples of code is also provided at the end of the section. </a:t>
            </a:r>
          </a:p>
          <a:p>
            <a:pPr marL="180000" marR="0" lvl="0" indent="-180000" algn="just" defTabSz="914400" rtl="0" eaLnBrk="1" fontAlgn="auto" latinLnBrk="0" hangingPunct="1"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0000" lvl="0" indent="-180000" algn="just"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default installation of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ARMSim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comes with two Plug</a:t>
            </a:r>
            <a:r>
              <a:rPr lang="en-IN" sz="2400" b="1" dirty="0" smtClean="0"/>
              <a:t>–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module extensions: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SWIInstructions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EmbestBoardPlugin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180000" marR="0" lvl="0" indent="-180000" algn="just" defTabSz="914400" rtl="0" eaLnBrk="1" fontAlgn="auto" latinLnBrk="0" hangingPunct="1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0000" lvl="0" indent="-180000" algn="just">
              <a:buFont typeface="Arial" panose="020B0604020202020204" pitchFamily="34" charset="0"/>
              <a:buChar char="•"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Important Note: All Plug</a:t>
            </a:r>
            <a:r>
              <a:rPr lang="en-IN" sz="2400" b="1" dirty="0" smtClean="0"/>
              <a:t>–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 have to be enabled explicitly by checking their option in the File &gt; Preferences menu and selecting the appropriate line from within the tab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labelled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Plugins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17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84148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312" y="772154"/>
            <a:ext cx="4929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Instructions to run the Plug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 Codes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199" y="1794455"/>
            <a:ext cx="101425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 algn="just">
              <a:lnSpc>
                <a:spcPct val="150000"/>
              </a:lnSpc>
              <a:buFont typeface="+mj-lt"/>
              <a:buAutoNum type="arabicParenR"/>
            </a:pPr>
            <a:r>
              <a:rPr lang="en-US" sz="2400" b="1" dirty="0" smtClean="0">
                <a:solidFill>
                  <a:srgbClr val="002060"/>
                </a:solidFill>
              </a:rPr>
              <a:t>Install ARMSIM simulator</a:t>
            </a:r>
          </a:p>
          <a:p>
            <a:pPr marL="360000" indent="-360000" algn="just">
              <a:lnSpc>
                <a:spcPct val="150000"/>
              </a:lnSpc>
              <a:buFont typeface="+mj-lt"/>
              <a:buAutoNum type="arabicParenR"/>
            </a:pPr>
            <a:r>
              <a:rPr lang="en-US" sz="2400" b="1" dirty="0" smtClean="0">
                <a:solidFill>
                  <a:srgbClr val="002060"/>
                </a:solidFill>
              </a:rPr>
              <a:t>Go to File</a:t>
            </a:r>
            <a:r>
              <a:rPr lang="en-US" sz="2400" b="1" dirty="0" smtClean="0">
                <a:solidFill>
                  <a:srgbClr val="002060"/>
                </a:solidFill>
                <a:sym typeface="Wingdings" pitchFamily="2" charset="2"/>
              </a:rPr>
              <a:t>  </a:t>
            </a:r>
            <a:r>
              <a:rPr lang="en-US" sz="2400" b="1" dirty="0" smtClean="0">
                <a:solidFill>
                  <a:srgbClr val="002060"/>
                </a:solidFill>
              </a:rPr>
              <a:t>Preferences</a:t>
            </a:r>
            <a:r>
              <a:rPr lang="en-US" sz="2400" b="1" dirty="0" smtClean="0">
                <a:solidFill>
                  <a:srgbClr val="002060"/>
                </a:solidFill>
                <a:sym typeface="Wingdings" pitchFamily="2" charset="2"/>
              </a:rPr>
              <a:t>  </a:t>
            </a:r>
            <a:r>
              <a:rPr lang="en-US" sz="2400" b="1" dirty="0" err="1" smtClean="0">
                <a:solidFill>
                  <a:srgbClr val="002060"/>
                </a:solidFill>
              </a:rPr>
              <a:t>Plugins</a:t>
            </a:r>
            <a:r>
              <a:rPr lang="en-US" sz="2400" b="1" dirty="0" smtClean="0">
                <a:solidFill>
                  <a:srgbClr val="002060"/>
                </a:solidFill>
              </a:rPr>
              <a:t> and select "</a:t>
            </a:r>
            <a:r>
              <a:rPr lang="en-US" sz="2400" b="1" i="1" dirty="0" err="1" smtClean="0">
                <a:solidFill>
                  <a:srgbClr val="002060"/>
                </a:solidFill>
              </a:rPr>
              <a:t>EmbestBoardPlugin</a:t>
            </a:r>
            <a:r>
              <a:rPr lang="en-US" sz="2400" b="1" dirty="0" smtClean="0">
                <a:solidFill>
                  <a:srgbClr val="002060"/>
                </a:solidFill>
              </a:rPr>
              <a:t>" </a:t>
            </a:r>
          </a:p>
          <a:p>
            <a:pPr marL="360000" indent="-360000" algn="just">
              <a:lnSpc>
                <a:spcPct val="150000"/>
              </a:lnSpc>
              <a:buFont typeface="+mj-lt"/>
              <a:buAutoNum type="arabicParenR"/>
            </a:pPr>
            <a:r>
              <a:rPr lang="en-US" sz="2400" b="1" dirty="0" smtClean="0">
                <a:solidFill>
                  <a:srgbClr val="002060"/>
                </a:solidFill>
              </a:rPr>
              <a:t>Go to View</a:t>
            </a:r>
            <a:r>
              <a:rPr lang="en-US" sz="2400" b="1" dirty="0" smtClean="0">
                <a:solidFill>
                  <a:srgbClr val="002060"/>
                </a:solidFill>
                <a:sym typeface="Wingdings" pitchFamily="2" charset="2"/>
              </a:rPr>
              <a:t>  select </a:t>
            </a:r>
            <a:r>
              <a:rPr lang="en-US" sz="2400" b="1" dirty="0" err="1" smtClean="0">
                <a:solidFill>
                  <a:srgbClr val="002060"/>
                </a:solidFill>
              </a:rPr>
              <a:t>PluginsUI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</a:p>
          <a:p>
            <a:pPr marL="360000" indent="-360000" algn="just">
              <a:lnSpc>
                <a:spcPct val="150000"/>
              </a:lnSpc>
              <a:buFont typeface="+mj-lt"/>
              <a:buAutoNum type="arabicParenR"/>
            </a:pPr>
            <a:r>
              <a:rPr lang="en-US" sz="2400" b="1" dirty="0" smtClean="0">
                <a:solidFill>
                  <a:srgbClr val="002060"/>
                </a:solidFill>
              </a:rPr>
              <a:t>Run the code (File </a:t>
            </a:r>
            <a:r>
              <a:rPr lang="en-US" sz="2400" b="1" dirty="0" smtClean="0">
                <a:solidFill>
                  <a:srgbClr val="002060"/>
                </a:solidFill>
                <a:sym typeface="Wingdings" pitchFamily="2" charset="2"/>
              </a:rPr>
              <a:t> Load  Select the program written in notepad file with extension .s</a:t>
            </a:r>
            <a:endParaRPr lang="en-US" sz="24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17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461" y="1924336"/>
            <a:ext cx="108034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2060"/>
                </a:solidFill>
              </a:rPr>
              <a:t>There are 5 main components in this view available for programming</a:t>
            </a:r>
            <a:r>
              <a:rPr lang="en-US" sz="2400" dirty="0" smtClean="0">
                <a:solidFill>
                  <a:srgbClr val="002060"/>
                </a:solidFill>
              </a:rPr>
              <a:t>:</a:t>
            </a:r>
          </a:p>
          <a:p>
            <a:pPr algn="just"/>
            <a:endParaRPr lang="en-US" sz="2400" dirty="0" smtClean="0">
              <a:solidFill>
                <a:srgbClr val="002060"/>
              </a:solidFill>
            </a:endParaRP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 smtClean="0">
                <a:solidFill>
                  <a:srgbClr val="002060"/>
                </a:solidFill>
              </a:rPr>
              <a:t>One 8</a:t>
            </a:r>
            <a:r>
              <a:rPr lang="en-IN" sz="2400" b="1" dirty="0" smtClean="0"/>
              <a:t>–</a:t>
            </a:r>
            <a:r>
              <a:rPr lang="en-US" sz="2400" dirty="0" smtClean="0">
                <a:solidFill>
                  <a:srgbClr val="002060"/>
                </a:solidFill>
              </a:rPr>
              <a:t>segment </a:t>
            </a:r>
            <a:r>
              <a:rPr lang="en-US" sz="2400" dirty="0">
                <a:solidFill>
                  <a:srgbClr val="002060"/>
                </a:solidFill>
              </a:rPr>
              <a:t>display (output</a:t>
            </a:r>
            <a:r>
              <a:rPr lang="en-US" sz="2400" dirty="0" smtClean="0">
                <a:solidFill>
                  <a:srgbClr val="002060"/>
                </a:solidFill>
              </a:rPr>
              <a:t>).</a:t>
            </a:r>
            <a:endParaRPr lang="en-US" sz="2400" dirty="0">
              <a:solidFill>
                <a:srgbClr val="002060"/>
              </a:solidFill>
            </a:endParaRP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 smtClean="0">
                <a:solidFill>
                  <a:srgbClr val="002060"/>
                </a:solidFill>
              </a:rPr>
              <a:t>Two </a:t>
            </a:r>
            <a:r>
              <a:rPr lang="en-US" sz="2400" dirty="0">
                <a:solidFill>
                  <a:srgbClr val="002060"/>
                </a:solidFill>
              </a:rPr>
              <a:t>red LED lights (output</a:t>
            </a:r>
            <a:r>
              <a:rPr lang="en-US" sz="2400" dirty="0" smtClean="0">
                <a:solidFill>
                  <a:srgbClr val="002060"/>
                </a:solidFill>
              </a:rPr>
              <a:t>).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IN" sz="2400" dirty="0" smtClean="0">
                <a:solidFill>
                  <a:srgbClr val="002060"/>
                </a:solidFill>
              </a:rPr>
              <a:t>Two </a:t>
            </a:r>
            <a:r>
              <a:rPr lang="en-IN" sz="2400" dirty="0">
                <a:solidFill>
                  <a:srgbClr val="002060"/>
                </a:solidFill>
              </a:rPr>
              <a:t>black buttons (input</a:t>
            </a:r>
            <a:r>
              <a:rPr lang="en-IN" sz="2400" dirty="0" smtClean="0">
                <a:solidFill>
                  <a:srgbClr val="002060"/>
                </a:solidFill>
              </a:rPr>
              <a:t>).</a:t>
            </a:r>
            <a:endParaRPr lang="en-IN" sz="2400" dirty="0">
              <a:solidFill>
                <a:srgbClr val="002060"/>
              </a:solidFill>
            </a:endParaRP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 smtClean="0">
                <a:solidFill>
                  <a:srgbClr val="002060"/>
                </a:solidFill>
              </a:rPr>
              <a:t>Sixteen </a:t>
            </a:r>
            <a:r>
              <a:rPr lang="en-US" sz="2400" dirty="0">
                <a:solidFill>
                  <a:srgbClr val="002060"/>
                </a:solidFill>
              </a:rPr>
              <a:t>blue buttons arranged in a keyboard 4 x 4 grid (input</a:t>
            </a:r>
            <a:r>
              <a:rPr lang="en-US" sz="2400" dirty="0" smtClean="0">
                <a:solidFill>
                  <a:srgbClr val="002060"/>
                </a:solidFill>
              </a:rPr>
              <a:t>).</a:t>
            </a:r>
            <a:endParaRPr lang="en-US" sz="2400" dirty="0">
              <a:solidFill>
                <a:srgbClr val="002060"/>
              </a:solidFill>
            </a:endParaRP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 smtClean="0">
                <a:solidFill>
                  <a:srgbClr val="002060"/>
                </a:solidFill>
              </a:rPr>
              <a:t>One </a:t>
            </a:r>
            <a:r>
              <a:rPr lang="en-US" sz="2400" dirty="0">
                <a:solidFill>
                  <a:srgbClr val="002060"/>
                </a:solidFill>
              </a:rPr>
              <a:t>LCD display screen, which is a grid of 40 columns by 15 rows of individual cells. The </a:t>
            </a:r>
            <a:r>
              <a:rPr lang="en-US" sz="2400" dirty="0" smtClean="0">
                <a:solidFill>
                  <a:srgbClr val="002060"/>
                </a:solidFill>
              </a:rPr>
              <a:t>coordinates for </a:t>
            </a:r>
            <a:r>
              <a:rPr lang="en-US" sz="2400" dirty="0">
                <a:solidFill>
                  <a:srgbClr val="002060"/>
                </a:solidFill>
              </a:rPr>
              <a:t>each LCD cell are specified by a {column, row} pair. The </a:t>
            </a:r>
            <a:r>
              <a:rPr lang="en-US" sz="2400" dirty="0" smtClean="0">
                <a:solidFill>
                  <a:srgbClr val="002060"/>
                </a:solidFill>
              </a:rPr>
              <a:t>top</a:t>
            </a:r>
            <a:r>
              <a:rPr lang="en-IN" sz="2400" b="1" dirty="0" smtClean="0"/>
              <a:t>–</a:t>
            </a:r>
            <a:r>
              <a:rPr lang="en-US" sz="2400" dirty="0" smtClean="0">
                <a:solidFill>
                  <a:srgbClr val="002060"/>
                </a:solidFill>
              </a:rPr>
              <a:t>left </a:t>
            </a:r>
            <a:r>
              <a:rPr lang="en-US" sz="2400" dirty="0">
                <a:solidFill>
                  <a:srgbClr val="002060"/>
                </a:solidFill>
              </a:rPr>
              <a:t>cell has coordinates {0</a:t>
            </a:r>
            <a:r>
              <a:rPr lang="en-US" sz="2400" dirty="0" smtClean="0">
                <a:solidFill>
                  <a:srgbClr val="002060"/>
                </a:solidFill>
              </a:rPr>
              <a:t>, 0},while </a:t>
            </a:r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dirty="0" smtClean="0">
                <a:solidFill>
                  <a:srgbClr val="002060"/>
                </a:solidFill>
              </a:rPr>
              <a:t>bottom</a:t>
            </a:r>
            <a:r>
              <a:rPr lang="en-IN" sz="2400" b="1" dirty="0" smtClean="0"/>
              <a:t>–</a:t>
            </a:r>
            <a:r>
              <a:rPr lang="en-US" sz="2400" dirty="0" smtClean="0">
                <a:solidFill>
                  <a:srgbClr val="002060"/>
                </a:solidFill>
              </a:rPr>
              <a:t>right </a:t>
            </a:r>
            <a:r>
              <a:rPr lang="en-US" sz="2400" dirty="0">
                <a:solidFill>
                  <a:srgbClr val="002060"/>
                </a:solidFill>
              </a:rPr>
              <a:t>cell has coordinates {39</a:t>
            </a:r>
            <a:r>
              <a:rPr lang="en-US" sz="2400" dirty="0" smtClean="0">
                <a:solidFill>
                  <a:srgbClr val="002060"/>
                </a:solidFill>
              </a:rPr>
              <a:t>, 14</a:t>
            </a:r>
            <a:r>
              <a:rPr lang="en-US" sz="2400" dirty="0">
                <a:solidFill>
                  <a:srgbClr val="002060"/>
                </a:solidFill>
              </a:rPr>
              <a:t>}. Each cell can contain exactly one ASCII character.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5093" y="775855"/>
            <a:ext cx="3288145" cy="45258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Embest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Board view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52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5170" y="1782618"/>
            <a:ext cx="9925048" cy="4590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75093" y="775855"/>
            <a:ext cx="3288145" cy="45258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Embest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Board view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845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133" y="1584565"/>
            <a:ext cx="100322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.</a:t>
            </a:r>
            <a:r>
              <a:rPr lang="en-US" sz="2400" dirty="0"/>
              <a:t>text</a:t>
            </a:r>
          </a:p>
          <a:p>
            <a:r>
              <a:rPr lang="en-US" sz="2400" dirty="0"/>
              <a:t>  mov r0, #0</a:t>
            </a:r>
          </a:p>
          <a:p>
            <a:r>
              <a:rPr lang="en-US" sz="2400" dirty="0" smtClean="0"/>
              <a:t>  </a:t>
            </a:r>
            <a:r>
              <a:rPr lang="en-US" sz="2400" dirty="0"/>
              <a:t>loop: swi 0x201  </a:t>
            </a:r>
            <a:r>
              <a:rPr lang="en-US" sz="2400" dirty="0" smtClean="0"/>
              <a:t>        ;to </a:t>
            </a:r>
            <a:r>
              <a:rPr lang="en-US" sz="2400" dirty="0"/>
              <a:t>light up </a:t>
            </a:r>
            <a:r>
              <a:rPr lang="en-US" sz="2400" dirty="0" smtClean="0"/>
              <a:t>LED, r0 = </a:t>
            </a:r>
            <a:r>
              <a:rPr lang="en-US" sz="2400" dirty="0"/>
              <a:t>1 means right led light </a:t>
            </a:r>
            <a:r>
              <a:rPr lang="en-US" sz="2400" dirty="0" smtClean="0"/>
              <a:t>up,</a:t>
            </a:r>
          </a:p>
          <a:p>
            <a:r>
              <a:rPr lang="en-US" sz="2400" dirty="0" smtClean="0"/>
              <a:t>                                        ;r0 = 2 </a:t>
            </a:r>
            <a:r>
              <a:rPr lang="en-US" sz="2400" dirty="0"/>
              <a:t>means left </a:t>
            </a:r>
            <a:r>
              <a:rPr lang="en-US" sz="2400" dirty="0" smtClean="0"/>
              <a:t>LED </a:t>
            </a:r>
            <a:r>
              <a:rPr lang="en-US" sz="2400" dirty="0"/>
              <a:t>and </a:t>
            </a:r>
            <a:r>
              <a:rPr lang="en-US" sz="2400" dirty="0" smtClean="0"/>
              <a:t>r0 = 3 </a:t>
            </a:r>
            <a:r>
              <a:rPr lang="en-US" sz="2400" dirty="0"/>
              <a:t>means </a:t>
            </a:r>
            <a:r>
              <a:rPr lang="en-US" sz="2400" dirty="0" smtClean="0"/>
              <a:t>both </a:t>
            </a:r>
            <a:r>
              <a:rPr lang="en-US" sz="2400" dirty="0"/>
              <a:t>LED light up</a:t>
            </a:r>
          </a:p>
          <a:p>
            <a:r>
              <a:rPr lang="en-US" sz="2400" dirty="0"/>
              <a:t>  add r0, r0, #1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mov </a:t>
            </a:r>
            <a:r>
              <a:rPr lang="en-US" sz="2400" dirty="0"/>
              <a:t>r4, #64000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delay</a:t>
            </a:r>
            <a:r>
              <a:rPr lang="en-US" sz="2400" dirty="0"/>
              <a:t>: sub r4, r4</a:t>
            </a:r>
            <a:r>
              <a:rPr lang="en-US" sz="2400" dirty="0" smtClean="0"/>
              <a:t>, #</a:t>
            </a:r>
            <a:r>
              <a:rPr lang="en-US" sz="2400" dirty="0"/>
              <a:t>1</a:t>
            </a:r>
          </a:p>
          <a:p>
            <a:r>
              <a:rPr lang="en-US" sz="2400" dirty="0" smtClean="0"/>
              <a:t>  cmp </a:t>
            </a:r>
            <a:r>
              <a:rPr lang="en-US" sz="2400" dirty="0"/>
              <a:t>r4, #0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bne </a:t>
            </a:r>
            <a:r>
              <a:rPr lang="en-US" sz="2400" dirty="0"/>
              <a:t>delay</a:t>
            </a:r>
          </a:p>
          <a:p>
            <a:r>
              <a:rPr lang="en-US" sz="2400" dirty="0"/>
              <a:t>  cmp r0, #3</a:t>
            </a:r>
          </a:p>
          <a:p>
            <a:r>
              <a:rPr lang="en-US" sz="2400" dirty="0"/>
              <a:t>  ble loop</a:t>
            </a:r>
          </a:p>
          <a:p>
            <a:r>
              <a:rPr lang="en-US" sz="2400" dirty="0"/>
              <a:t>  .</a:t>
            </a:r>
            <a:r>
              <a:rPr lang="en-US" sz="2400" dirty="0" smtClean="0"/>
              <a:t>end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57018" y="776384"/>
            <a:ext cx="9273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PROGRAM 1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Set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the LED to light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up: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74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04"/>
          <a:stretch/>
        </p:blipFill>
        <p:spPr bwMode="auto">
          <a:xfrm>
            <a:off x="-5546" y="1428200"/>
            <a:ext cx="10243127" cy="5171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4830" y="775854"/>
            <a:ext cx="9716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SWI Codes used in PROGRAM 1: Set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the LED to light up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20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727" y="1548543"/>
            <a:ext cx="103047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; </a:t>
            </a:r>
            <a:r>
              <a:rPr lang="en-IN" sz="2400" dirty="0"/>
              <a:t>Program to display 0 to F  and </a:t>
            </a:r>
            <a:r>
              <a:rPr lang="en-IN" sz="2400" dirty="0" smtClean="0"/>
              <a:t>F to 0 </a:t>
            </a:r>
            <a:r>
              <a:rPr lang="en-IN" sz="2400" dirty="0"/>
              <a:t>on the 8 segment display </a:t>
            </a:r>
            <a:r>
              <a:rPr lang="en-IN" sz="2400" dirty="0" smtClean="0"/>
              <a:t>depending</a:t>
            </a:r>
          </a:p>
          <a:p>
            <a:r>
              <a:rPr lang="en-IN" sz="2400" dirty="0" smtClean="0"/>
              <a:t>; on which </a:t>
            </a:r>
            <a:r>
              <a:rPr lang="en-IN" sz="2400" dirty="0"/>
              <a:t>black button is pressed</a:t>
            </a:r>
          </a:p>
          <a:p>
            <a:r>
              <a:rPr lang="en-IN" sz="2400" dirty="0" smtClean="0"/>
              <a:t>.</a:t>
            </a:r>
            <a:r>
              <a:rPr lang="en-IN" sz="2400" dirty="0"/>
              <a:t>text</a:t>
            </a:r>
          </a:p>
          <a:p>
            <a:r>
              <a:rPr lang="en-IN" sz="2400" dirty="0"/>
              <a:t>.</a:t>
            </a:r>
            <a:r>
              <a:rPr lang="en-IN" sz="2400" dirty="0" smtClean="0"/>
              <a:t>global _start</a:t>
            </a:r>
            <a:endParaRPr lang="en-IN" sz="2400" dirty="0"/>
          </a:p>
          <a:p>
            <a:r>
              <a:rPr lang="en-IN" sz="2400" dirty="0"/>
              <a:t>                                                             </a:t>
            </a:r>
          </a:p>
          <a:p>
            <a:r>
              <a:rPr lang="en-IN" sz="2400" dirty="0"/>
              <a:t>begin: </a:t>
            </a:r>
            <a:r>
              <a:rPr lang="en-IN" sz="2400" dirty="0" smtClean="0"/>
              <a:t>	     </a:t>
            </a:r>
            <a:r>
              <a:rPr lang="en-IN" sz="2400" dirty="0" err="1" smtClean="0"/>
              <a:t>mov</a:t>
            </a:r>
            <a:r>
              <a:rPr lang="en-IN" sz="2400" dirty="0" smtClean="0"/>
              <a:t> </a:t>
            </a:r>
            <a:r>
              <a:rPr lang="en-IN" sz="2400" dirty="0"/>
              <a:t>r0, #0</a:t>
            </a:r>
          </a:p>
          <a:p>
            <a:r>
              <a:rPr lang="en-IN" sz="2400" dirty="0"/>
              <a:t>       </a:t>
            </a:r>
            <a:r>
              <a:rPr lang="en-IN" sz="2400" dirty="0" smtClean="0"/>
              <a:t>	     </a:t>
            </a:r>
            <a:r>
              <a:rPr lang="en-IN" sz="2400" dirty="0" err="1" smtClean="0"/>
              <a:t>mov</a:t>
            </a:r>
            <a:r>
              <a:rPr lang="en-IN" sz="2400" dirty="0" smtClean="0"/>
              <a:t> </a:t>
            </a:r>
            <a:r>
              <a:rPr lang="en-IN" sz="2400" dirty="0"/>
              <a:t>r2</a:t>
            </a:r>
            <a:r>
              <a:rPr lang="en-IN" sz="2400" dirty="0" smtClean="0"/>
              <a:t>, #</a:t>
            </a:r>
            <a:r>
              <a:rPr lang="en-IN" sz="2400" dirty="0"/>
              <a:t>0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</a:t>
            </a:r>
            <a:r>
              <a:rPr lang="en-IN" sz="2400" dirty="0"/>
              <a:t>again:  </a:t>
            </a:r>
            <a:r>
              <a:rPr lang="en-IN" sz="2400" dirty="0" smtClean="0"/>
              <a:t>    </a:t>
            </a:r>
            <a:r>
              <a:rPr lang="en-IN" sz="2400" dirty="0" err="1" smtClean="0"/>
              <a:t>swi</a:t>
            </a:r>
            <a:r>
              <a:rPr lang="en-IN" sz="2400" dirty="0" smtClean="0"/>
              <a:t> </a:t>
            </a:r>
            <a:r>
              <a:rPr lang="en-IN" sz="2400" dirty="0"/>
              <a:t>0x202 ; check whether  </a:t>
            </a:r>
            <a:endParaRPr lang="en-IN" sz="2400" dirty="0" smtClean="0"/>
          </a:p>
          <a:p>
            <a:r>
              <a:rPr lang="en-IN" sz="2400" dirty="0" smtClean="0"/>
              <a:t>                                      ; black </a:t>
            </a:r>
            <a:r>
              <a:rPr lang="en-IN" sz="2400" dirty="0"/>
              <a:t>button </a:t>
            </a:r>
            <a:r>
              <a:rPr lang="en-IN" sz="2400" dirty="0" smtClean="0"/>
              <a:t>pressed or </a:t>
            </a:r>
            <a:r>
              <a:rPr lang="en-IN" sz="2400" dirty="0"/>
              <a:t>not</a:t>
            </a:r>
          </a:p>
          <a:p>
            <a:r>
              <a:rPr lang="en-IN" sz="2400" dirty="0"/>
              <a:t>     </a:t>
            </a:r>
            <a:r>
              <a:rPr lang="en-IN" sz="2400" dirty="0" smtClean="0"/>
              <a:t>	</a:t>
            </a:r>
            <a:r>
              <a:rPr lang="en-IN" sz="2400" dirty="0"/>
              <a:t> </a:t>
            </a:r>
            <a:r>
              <a:rPr lang="en-IN" sz="2400" dirty="0" smtClean="0"/>
              <a:t>    </a:t>
            </a:r>
            <a:r>
              <a:rPr lang="en-IN" sz="2400" dirty="0" err="1" smtClean="0"/>
              <a:t>cmp</a:t>
            </a:r>
            <a:r>
              <a:rPr lang="en-IN" sz="2400" dirty="0" smtClean="0"/>
              <a:t> </a:t>
            </a:r>
            <a:r>
              <a:rPr lang="en-IN" sz="2400" dirty="0"/>
              <a:t>r0, #1</a:t>
            </a:r>
          </a:p>
          <a:p>
            <a:r>
              <a:rPr lang="en-IN" sz="2400" dirty="0"/>
              <a:t>        </a:t>
            </a:r>
            <a:r>
              <a:rPr lang="en-IN" sz="2400" dirty="0" smtClean="0"/>
              <a:t>	     </a:t>
            </a:r>
            <a:r>
              <a:rPr lang="en-IN" sz="2400" dirty="0" err="1"/>
              <a:t>beq</a:t>
            </a:r>
            <a:r>
              <a:rPr lang="en-IN" sz="2400" dirty="0"/>
              <a:t> loop1</a:t>
            </a:r>
          </a:p>
          <a:p>
            <a:r>
              <a:rPr lang="en-IN" sz="2400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6999182" y="3348770"/>
            <a:ext cx="36470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                      </a:t>
            </a:r>
            <a:r>
              <a:rPr lang="en-IN" sz="2400" dirty="0" err="1" smtClean="0"/>
              <a:t>cmp</a:t>
            </a:r>
            <a:r>
              <a:rPr lang="en-IN" sz="2400" dirty="0" smtClean="0"/>
              <a:t> r0, #2</a:t>
            </a:r>
          </a:p>
          <a:p>
            <a:r>
              <a:rPr lang="en-IN" sz="2400" dirty="0" smtClean="0"/>
              <a:t>	         </a:t>
            </a:r>
            <a:r>
              <a:rPr lang="en-IN" sz="2400" dirty="0" err="1" smtClean="0"/>
              <a:t>beq</a:t>
            </a:r>
            <a:r>
              <a:rPr lang="en-IN" sz="2400" dirty="0" smtClean="0"/>
              <a:t> loop2</a:t>
            </a:r>
          </a:p>
          <a:p>
            <a:r>
              <a:rPr lang="en-IN" sz="2400" dirty="0" smtClean="0"/>
              <a:t>	          b again</a:t>
            </a:r>
          </a:p>
          <a:p>
            <a:r>
              <a:rPr lang="en-IN" sz="2400" dirty="0" smtClean="0"/>
              <a:t> loop1:           </a:t>
            </a:r>
            <a:r>
              <a:rPr lang="en-IN" sz="2400" dirty="0" err="1" smtClean="0"/>
              <a:t>mov</a:t>
            </a:r>
            <a:r>
              <a:rPr lang="en-IN" sz="2400" dirty="0" smtClean="0"/>
              <a:t> r5, #16</a:t>
            </a:r>
          </a:p>
          <a:p>
            <a:r>
              <a:rPr lang="en-IN" sz="2400" dirty="0" smtClean="0"/>
              <a:t>      	          </a:t>
            </a:r>
            <a:r>
              <a:rPr lang="en-IN" sz="2400" dirty="0" err="1" smtClean="0"/>
              <a:t>ldr</a:t>
            </a:r>
            <a:r>
              <a:rPr lang="en-IN" sz="2400" dirty="0" smtClean="0"/>
              <a:t> r1, =zero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90940" y="774398"/>
            <a:ext cx="7276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PROGRAM 2: Display 0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9, A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 on an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8 Segment Display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73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4331</TotalTime>
  <Words>1003</Words>
  <Application>Microsoft Office PowerPoint</Application>
  <PresentationFormat>Custom</PresentationFormat>
  <Paragraphs>150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dc</dc:creator>
  <cp:lastModifiedBy>HBM</cp:lastModifiedBy>
  <cp:revision>153</cp:revision>
  <dcterms:created xsi:type="dcterms:W3CDTF">2021-01-07T14:21:40Z</dcterms:created>
  <dcterms:modified xsi:type="dcterms:W3CDTF">2022-03-07T09:43:13Z</dcterms:modified>
</cp:coreProperties>
</file>