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04" r:id="rId2"/>
    <p:sldId id="354" r:id="rId3"/>
    <p:sldId id="296" r:id="rId4"/>
    <p:sldId id="297" r:id="rId5"/>
    <p:sldId id="298" r:id="rId6"/>
    <p:sldId id="305" r:id="rId7"/>
    <p:sldId id="306" r:id="rId8"/>
    <p:sldId id="310" r:id="rId9"/>
    <p:sldId id="355" r:id="rId10"/>
    <p:sldId id="307" r:id="rId11"/>
    <p:sldId id="311" r:id="rId12"/>
    <p:sldId id="308" r:id="rId13"/>
    <p:sldId id="309" r:id="rId14"/>
    <p:sldId id="356" r:id="rId15"/>
    <p:sldId id="357" r:id="rId16"/>
    <p:sldId id="358" r:id="rId17"/>
    <p:sldId id="359" r:id="rId18"/>
    <p:sldId id="360" r:id="rId19"/>
    <p:sldId id="361" r:id="rId20"/>
    <p:sldId id="299" r:id="rId21"/>
    <p:sldId id="317" r:id="rId22"/>
    <p:sldId id="313" r:id="rId23"/>
    <p:sldId id="318" r:id="rId24"/>
    <p:sldId id="319" r:id="rId25"/>
    <p:sldId id="314" r:id="rId26"/>
    <p:sldId id="320" r:id="rId27"/>
    <p:sldId id="315" r:id="rId28"/>
    <p:sldId id="321" r:id="rId29"/>
    <p:sldId id="316" r:id="rId30"/>
    <p:sldId id="322" r:id="rId31"/>
    <p:sldId id="300" r:id="rId32"/>
    <p:sldId id="323" r:id="rId33"/>
    <p:sldId id="325" r:id="rId34"/>
    <p:sldId id="324" r:id="rId35"/>
    <p:sldId id="326" r:id="rId36"/>
    <p:sldId id="327" r:id="rId37"/>
    <p:sldId id="349" r:id="rId38"/>
    <p:sldId id="328" r:id="rId39"/>
    <p:sldId id="362" r:id="rId40"/>
    <p:sldId id="329" r:id="rId41"/>
    <p:sldId id="330" r:id="rId42"/>
    <p:sldId id="301" r:id="rId43"/>
    <p:sldId id="331" r:id="rId44"/>
    <p:sldId id="302" r:id="rId45"/>
    <p:sldId id="352" r:id="rId46"/>
    <p:sldId id="286" r:id="rId47"/>
    <p:sldId id="351" r:id="rId48"/>
    <p:sldId id="287" r:id="rId49"/>
    <p:sldId id="288" r:id="rId50"/>
    <p:sldId id="289" r:id="rId51"/>
    <p:sldId id="290" r:id="rId52"/>
    <p:sldId id="350" r:id="rId53"/>
    <p:sldId id="353" r:id="rId54"/>
    <p:sldId id="295" r:id="rId55"/>
    <p:sldId id="294" r:id="rId56"/>
    <p:sldId id="29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D5768-6E3D-4C5B-A18B-2D14D320B294}" type="datetimeFigureOut">
              <a:rPr lang="en-IN" smtClean="0"/>
              <a:t>12-08-2023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869FB-63F0-46D2-9CE9-7C0B090DFCB5}" type="slidenum">
              <a:rPr lang="en-IN" smtClean="0"/>
              <a:t>‹#›</a:t>
            </a:fld>
            <a:endParaRPr lang="en-IN"/>
          </a:p>
        </p:txBody>
      </p:sp>
    </p:spTree>
    <p:extLst>
      <p:ext uri="{BB962C8B-B14F-4D97-AF65-F5344CB8AC3E}">
        <p14:creationId xmlns:p14="http://schemas.microsoft.com/office/powerpoint/2010/main" val="217714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app=desktop&amp;v=dN7c2JniR8U"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 </a:t>
            </a:r>
            <a:r>
              <a:rPr lang="en-US" dirty="0" err="1" smtClean="0"/>
              <a:t>wt</a:t>
            </a:r>
            <a:r>
              <a:rPr lang="en-US" dirty="0" smtClean="0"/>
              <a:t> of human brain is 1300-1500gm.</a:t>
            </a:r>
            <a:r>
              <a:rPr lang="en-US" baseline="0" dirty="0" smtClean="0"/>
              <a:t> Hence requirement of glucose for 24h is?? </a:t>
            </a:r>
            <a:endParaRPr lang="en-IN" dirty="0"/>
          </a:p>
        </p:txBody>
      </p:sp>
      <p:sp>
        <p:nvSpPr>
          <p:cNvPr id="4" name="Slide Number Placeholder 3"/>
          <p:cNvSpPr>
            <a:spLocks noGrp="1"/>
          </p:cNvSpPr>
          <p:nvPr>
            <p:ph type="sldNum" sz="quarter" idx="10"/>
          </p:nvPr>
        </p:nvSpPr>
        <p:spPr/>
        <p:txBody>
          <a:bodyPr/>
          <a:lstStyle/>
          <a:p>
            <a:fld id="{597869FB-63F0-46D2-9CE9-7C0B090DFCB5}" type="slidenum">
              <a:rPr lang="en-IN" smtClean="0"/>
              <a:t>4</a:t>
            </a:fld>
            <a:endParaRPr lang="en-IN"/>
          </a:p>
        </p:txBody>
      </p:sp>
    </p:spTree>
    <p:extLst>
      <p:ext uri="{BB962C8B-B14F-4D97-AF65-F5344CB8AC3E}">
        <p14:creationId xmlns:p14="http://schemas.microsoft.com/office/powerpoint/2010/main" val="312754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Insulin is an essential hormone produced in pancreas</a:t>
            </a:r>
            <a:r>
              <a:rPr lang="en-US" sz="1200" b="0" i="0" kern="1200" dirty="0" smtClean="0">
                <a:solidFill>
                  <a:schemeClr val="tx1"/>
                </a:solidFill>
                <a:effectLst/>
                <a:latin typeface="+mn-lt"/>
                <a:ea typeface="+mn-ea"/>
                <a:cs typeface="+mn-cs"/>
              </a:rPr>
              <a:t>. It helps your body turn food into energy and controls your blood sugar levels.</a:t>
            </a: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The situation is different when you have diabetes and are getting insulin replacement therapy. Once you have injected a dose of insulin, it is going to get absorbed into your bloodstream whether you need it or not.</a:t>
            </a:r>
            <a:endParaRPr lang="en-IN" dirty="0"/>
          </a:p>
        </p:txBody>
      </p:sp>
      <p:sp>
        <p:nvSpPr>
          <p:cNvPr id="4" name="Slide Number Placeholder 3"/>
          <p:cNvSpPr>
            <a:spLocks noGrp="1"/>
          </p:cNvSpPr>
          <p:nvPr>
            <p:ph type="sldNum" sz="quarter" idx="10"/>
          </p:nvPr>
        </p:nvSpPr>
        <p:spPr/>
        <p:txBody>
          <a:bodyPr/>
          <a:lstStyle/>
          <a:p>
            <a:fld id="{597869FB-63F0-46D2-9CE9-7C0B090DFCB5}" type="slidenum">
              <a:rPr lang="en-IN" smtClean="0"/>
              <a:t>9</a:t>
            </a:fld>
            <a:endParaRPr lang="en-IN"/>
          </a:p>
        </p:txBody>
      </p:sp>
    </p:spTree>
    <p:extLst>
      <p:ext uri="{BB962C8B-B14F-4D97-AF65-F5344CB8AC3E}">
        <p14:creationId xmlns:p14="http://schemas.microsoft.com/office/powerpoint/2010/main" val="376979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7869FB-63F0-46D2-9CE9-7C0B090DFCB5}" type="slidenum">
              <a:rPr lang="en-IN" smtClean="0"/>
              <a:t>31</a:t>
            </a:fld>
            <a:endParaRPr lang="en-IN"/>
          </a:p>
        </p:txBody>
      </p:sp>
    </p:spTree>
    <p:extLst>
      <p:ext uri="{BB962C8B-B14F-4D97-AF65-F5344CB8AC3E}">
        <p14:creationId xmlns:p14="http://schemas.microsoft.com/office/powerpoint/2010/main" val="257449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 </a:t>
            </a:r>
            <a:r>
              <a:rPr lang="en-US" sz="1200" b="0" i="0" kern="1200" dirty="0" smtClean="0">
                <a:solidFill>
                  <a:schemeClr val="tx1"/>
                </a:solidFill>
                <a:effectLst/>
                <a:latin typeface="+mn-lt"/>
                <a:ea typeface="+mn-ea"/>
                <a:cs typeface="+mn-cs"/>
              </a:rPr>
              <a:t>The fatty degeneration of liver cells occurs to a greater degree in </a:t>
            </a:r>
            <a:r>
              <a:rPr lang="en-US" sz="1200" b="0" i="0" kern="1200" dirty="0" smtClean="0">
                <a:solidFill>
                  <a:schemeClr val="tx1"/>
                </a:solidFill>
                <a:effectLst/>
                <a:latin typeface="+mn-lt"/>
                <a:ea typeface="+mn-ea"/>
                <a:cs typeface="+mn-cs"/>
              </a:rPr>
              <a:t>NAFLD (</a:t>
            </a:r>
            <a:r>
              <a:rPr lang="en-IN" sz="1200" b="0" i="0" kern="1200" dirty="0" smtClean="0">
                <a:solidFill>
                  <a:schemeClr val="tx1"/>
                </a:solidFill>
                <a:effectLst/>
                <a:latin typeface="+mn-lt"/>
                <a:ea typeface="+mn-ea"/>
                <a:cs typeface="+mn-cs"/>
              </a:rPr>
              <a:t>Non-alcoholic fatty liver disease</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than in </a:t>
            </a:r>
            <a:r>
              <a:rPr lang="en-US" sz="1200" b="0" i="0" kern="1200" dirty="0" smtClean="0">
                <a:solidFill>
                  <a:schemeClr val="tx1"/>
                </a:solidFill>
                <a:effectLst/>
                <a:latin typeface="+mn-lt"/>
                <a:ea typeface="+mn-ea"/>
                <a:cs typeface="+mn-cs"/>
              </a:rPr>
              <a:t>ALD (</a:t>
            </a:r>
            <a:r>
              <a:rPr lang="en-IN" sz="1200" b="0" i="0" kern="1200" dirty="0" smtClean="0">
                <a:solidFill>
                  <a:schemeClr val="tx1"/>
                </a:solidFill>
                <a:effectLst/>
                <a:latin typeface="+mn-lt"/>
                <a:ea typeface="+mn-ea"/>
                <a:cs typeface="+mn-cs"/>
              </a:rPr>
              <a:t>Alcoholic fatty liver disease</a:t>
            </a:r>
            <a:r>
              <a:rPr lang="en-US"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97869FB-63F0-46D2-9CE9-7C0B090DFCB5}" type="slidenum">
              <a:rPr lang="en-IN" smtClean="0"/>
              <a:t>38</a:t>
            </a:fld>
            <a:endParaRPr lang="en-IN"/>
          </a:p>
        </p:txBody>
      </p:sp>
    </p:spTree>
    <p:extLst>
      <p:ext uri="{BB962C8B-B14F-4D97-AF65-F5344CB8AC3E}">
        <p14:creationId xmlns:p14="http://schemas.microsoft.com/office/powerpoint/2010/main" val="202598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GCSE Biology - What are Nutrients? Carbohydrates, Lipids, Proteins, Vitamins &amp; Minerals #15 - YouTube</a:t>
            </a:r>
            <a:endParaRPr lang="en-IN" dirty="0" smtClean="0"/>
          </a:p>
          <a:p>
            <a:endParaRPr lang="en-IN" dirty="0"/>
          </a:p>
        </p:txBody>
      </p:sp>
      <p:sp>
        <p:nvSpPr>
          <p:cNvPr id="4" name="Slide Number Placeholder 3"/>
          <p:cNvSpPr>
            <a:spLocks noGrp="1"/>
          </p:cNvSpPr>
          <p:nvPr>
            <p:ph type="sldNum" sz="quarter" idx="10"/>
          </p:nvPr>
        </p:nvSpPr>
        <p:spPr/>
        <p:txBody>
          <a:bodyPr/>
          <a:lstStyle/>
          <a:p>
            <a:fld id="{8268AE91-60A1-49A7-9019-A7B6560B7C0F}" type="slidenum">
              <a:rPr lang="en-IN" smtClean="0"/>
              <a:t>52</a:t>
            </a:fld>
            <a:endParaRPr lang="en-IN"/>
          </a:p>
        </p:txBody>
      </p:sp>
    </p:spTree>
    <p:extLst>
      <p:ext uri="{BB962C8B-B14F-4D97-AF65-F5344CB8AC3E}">
        <p14:creationId xmlns:p14="http://schemas.microsoft.com/office/powerpoint/2010/main" val="27448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1D48BE-A16C-4D6E-8D75-202F69FDF42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226437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1D48BE-A16C-4D6E-8D75-202F69FDF42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284033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1D48BE-A16C-4D6E-8D75-202F69FDF42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86784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1D48BE-A16C-4D6E-8D75-202F69FDF42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428847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1D48BE-A16C-4D6E-8D75-202F69FDF42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360559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1D48BE-A16C-4D6E-8D75-202F69FDF42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189710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1D48BE-A16C-4D6E-8D75-202F69FDF42B}"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238638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1D48BE-A16C-4D6E-8D75-202F69FDF42B}"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171380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D48BE-A16C-4D6E-8D75-202F69FDF42B}"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216400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1D48BE-A16C-4D6E-8D75-202F69FDF42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283563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1D48BE-A16C-4D6E-8D75-202F69FDF42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96E05-B0B3-4AB6-865F-12557DB78003}" type="slidenum">
              <a:rPr lang="en-IN" smtClean="0"/>
              <a:t>‹#›</a:t>
            </a:fld>
            <a:endParaRPr lang="en-IN"/>
          </a:p>
        </p:txBody>
      </p:sp>
    </p:spTree>
    <p:extLst>
      <p:ext uri="{BB962C8B-B14F-4D97-AF65-F5344CB8AC3E}">
        <p14:creationId xmlns:p14="http://schemas.microsoft.com/office/powerpoint/2010/main" val="28582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D48BE-A16C-4D6E-8D75-202F69FDF42B}" type="datetimeFigureOut">
              <a:rPr lang="en-IN" smtClean="0"/>
              <a:t>12-08-2023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96E05-B0B3-4AB6-865F-12557DB78003}" type="slidenum">
              <a:rPr lang="en-IN" smtClean="0"/>
              <a:t>‹#›</a:t>
            </a:fld>
            <a:endParaRPr lang="en-IN"/>
          </a:p>
        </p:txBody>
      </p:sp>
    </p:spTree>
    <p:extLst>
      <p:ext uri="{BB962C8B-B14F-4D97-AF65-F5344CB8AC3E}">
        <p14:creationId xmlns:p14="http://schemas.microsoft.com/office/powerpoint/2010/main" val="1178216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webmd.com/diabetes/glucose-diabet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webmd.com/digestive-disorders/good-diges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739" y="1948840"/>
            <a:ext cx="9144000" cy="2387600"/>
          </a:xfrm>
        </p:spPr>
        <p:txBody>
          <a:bodyPr>
            <a:normAutofit fontScale="90000"/>
          </a:bodyPr>
          <a:lstStyle/>
          <a:p>
            <a:r>
              <a:rPr lang="en-US" b="1" dirty="0" smtClean="0"/>
              <a:t>UNIT 2: Nutrients </a:t>
            </a:r>
            <a:r>
              <a:rPr lang="en-US" b="1" dirty="0"/>
              <a:t>from Food groups and methods of cooking</a:t>
            </a:r>
            <a:endParaRPr lang="en-IN" dirty="0"/>
          </a:p>
        </p:txBody>
      </p:sp>
    </p:spTree>
    <p:extLst>
      <p:ext uri="{BB962C8B-B14F-4D97-AF65-F5344CB8AC3E}">
        <p14:creationId xmlns:p14="http://schemas.microsoft.com/office/powerpoint/2010/main" val="3085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65" y="0"/>
            <a:ext cx="12099635" cy="1200329"/>
          </a:xfrm>
          <a:prstGeom prst="rect">
            <a:avLst/>
          </a:prstGeom>
        </p:spPr>
        <p:txBody>
          <a:bodyPr wrap="square">
            <a:spAutoFit/>
          </a:bodyPr>
          <a:lstStyle/>
          <a:p>
            <a:pPr fontAlgn="base"/>
            <a:r>
              <a:rPr lang="en-US" sz="2400" b="1" dirty="0">
                <a:solidFill>
                  <a:srgbClr val="FF0000"/>
                </a:solidFill>
                <a:latin typeface="Arial" panose="020B0604020202020204" pitchFamily="34" charset="0"/>
              </a:rPr>
              <a:t>Too many simple carbs can contribute to weight gain</a:t>
            </a:r>
            <a:r>
              <a:rPr lang="en-US" sz="2400" dirty="0">
                <a:solidFill>
                  <a:srgbClr val="212B32"/>
                </a:solidFill>
                <a:latin typeface="Arial" panose="020B0604020202020204" pitchFamily="34" charset="0"/>
              </a:rPr>
              <a:t>. They can also increase your risk of diabetes, heart disease and high cholesterol</a:t>
            </a:r>
            <a:r>
              <a:rPr lang="en-US" sz="2400" dirty="0" smtClean="0">
                <a:solidFill>
                  <a:srgbClr val="212B32"/>
                </a:solidFill>
                <a:latin typeface="Arial" panose="020B0604020202020204" pitchFamily="34" charset="0"/>
              </a:rPr>
              <a:t>. Hence compare your carb intake.</a:t>
            </a:r>
            <a:endParaRPr lang="en-US" sz="2400" dirty="0">
              <a:solidFill>
                <a:srgbClr val="212B32"/>
              </a:solidFill>
              <a:latin typeface="Arial" panose="020B0604020202020204" pitchFamily="34" charset="0"/>
            </a:endParaRPr>
          </a:p>
          <a:p>
            <a:pPr fontAlgn="base"/>
            <a:endParaRPr lang="en-US" sz="2400" dirty="0">
              <a:solidFill>
                <a:srgbClr val="212B32"/>
              </a:solidFill>
              <a:latin typeface="Arial" panose="020B0604020202020204" pitchFamily="34" charset="0"/>
            </a:endParaRPr>
          </a:p>
        </p:txBody>
      </p:sp>
      <p:sp>
        <p:nvSpPr>
          <p:cNvPr id="3" name="Rectangle 2"/>
          <p:cNvSpPr/>
          <p:nvPr/>
        </p:nvSpPr>
        <p:spPr>
          <a:xfrm>
            <a:off x="69274" y="948663"/>
            <a:ext cx="8272894" cy="4062651"/>
          </a:xfrm>
          <a:prstGeom prst="rect">
            <a:avLst/>
          </a:prstGeom>
        </p:spPr>
        <p:txBody>
          <a:bodyPr wrap="square">
            <a:spAutoFit/>
          </a:bodyPr>
          <a:lstStyle/>
          <a:p>
            <a:pPr fontAlgn="base"/>
            <a:r>
              <a:rPr lang="en-US" sz="2400" b="1" dirty="0"/>
              <a:t>How can you do this? </a:t>
            </a:r>
            <a:endParaRPr lang="en-US" sz="2400" b="1" dirty="0" smtClean="0"/>
          </a:p>
          <a:p>
            <a:pPr fontAlgn="base"/>
            <a:endParaRPr lang="en-US" dirty="0"/>
          </a:p>
          <a:p>
            <a:pPr algn="just" fontAlgn="base"/>
            <a:r>
              <a:rPr lang="en-US" sz="2400" dirty="0">
                <a:solidFill>
                  <a:srgbClr val="212B32"/>
                </a:solidFill>
                <a:latin typeface="Arial" panose="020B0604020202020204" pitchFamily="34" charset="0"/>
              </a:rPr>
              <a:t>A tool called the </a:t>
            </a:r>
            <a:r>
              <a:rPr lang="en-US" sz="2400" b="1" dirty="0">
                <a:solidFill>
                  <a:srgbClr val="00B050"/>
                </a:solidFill>
                <a:latin typeface="Arial" panose="020B0604020202020204" pitchFamily="34" charset="0"/>
              </a:rPr>
              <a:t>glycemic index (GI) </a:t>
            </a:r>
            <a:r>
              <a:rPr lang="en-US" sz="2400" dirty="0">
                <a:solidFill>
                  <a:srgbClr val="212B32"/>
                </a:solidFill>
                <a:latin typeface="Arial" panose="020B0604020202020204" pitchFamily="34" charset="0"/>
              </a:rPr>
              <a:t>can help. It rates carbohydrate-containing foods by how much they boost blood sugar (blood glucose).</a:t>
            </a:r>
          </a:p>
          <a:p>
            <a:pPr fontAlgn="base"/>
            <a:endParaRPr lang="en-US" sz="2400" dirty="0">
              <a:solidFill>
                <a:srgbClr val="212B32"/>
              </a:solidFill>
              <a:latin typeface="Arial" panose="020B0604020202020204" pitchFamily="34" charset="0"/>
            </a:endParaRPr>
          </a:p>
          <a:p>
            <a:pPr algn="just" fontAlgn="base"/>
            <a:r>
              <a:rPr lang="en-US" sz="2400" dirty="0" smtClean="0">
                <a:solidFill>
                  <a:srgbClr val="212B32"/>
                </a:solidFill>
                <a:latin typeface="Arial" panose="020B0604020202020204" pitchFamily="34" charset="0"/>
              </a:rPr>
              <a:t>The </a:t>
            </a:r>
            <a:r>
              <a:rPr lang="en-US" sz="2400" dirty="0">
                <a:solidFill>
                  <a:srgbClr val="212B32"/>
                </a:solidFill>
                <a:latin typeface="Arial" panose="020B0604020202020204" pitchFamily="34" charset="0"/>
              </a:rPr>
              <a:t>glycemic index (GI) is a rating system for foods containing carbohydrates. It shows how quickly each food affects your blood sugar (glucose) level when that food is eaten on its own. </a:t>
            </a:r>
          </a:p>
          <a:p>
            <a:pPr fontAlgn="base"/>
            <a:endParaRPr lang="en-US" sz="2400" dirty="0">
              <a:solidFill>
                <a:srgbClr val="212B32"/>
              </a:solidFill>
              <a:latin typeface="Arial" panose="020B0604020202020204" pitchFamily="34" charset="0"/>
            </a:endParaRPr>
          </a:p>
        </p:txBody>
      </p:sp>
      <p:pic>
        <p:nvPicPr>
          <p:cNvPr id="2050" name="Picture 2" descr="60+ Cartoon Of A Fat Man Standing Weight Scale Illustrations, Royalty-Free  Vector Graphics &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9076" y="1000726"/>
            <a:ext cx="3799033" cy="543585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 proportional to symbol - Psfont t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307975" y="4998304"/>
            <a:ext cx="6800850" cy="1438275"/>
          </a:xfrm>
          <a:prstGeom prst="rect">
            <a:avLst/>
          </a:prstGeom>
        </p:spPr>
      </p:pic>
    </p:spTree>
    <p:extLst>
      <p:ext uri="{BB962C8B-B14F-4D97-AF65-F5344CB8AC3E}">
        <p14:creationId xmlns:p14="http://schemas.microsoft.com/office/powerpoint/2010/main" val="75732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538" y="-8685"/>
            <a:ext cx="11817927" cy="2677656"/>
          </a:xfrm>
          <a:prstGeom prst="rect">
            <a:avLst/>
          </a:prstGeom>
        </p:spPr>
        <p:txBody>
          <a:bodyPr wrap="square">
            <a:spAutoFit/>
          </a:bodyPr>
          <a:lstStyle/>
          <a:p>
            <a:pPr algn="just" fontAlgn="base"/>
            <a:r>
              <a:rPr lang="en-US" sz="2400" dirty="0">
                <a:solidFill>
                  <a:srgbClr val="111111"/>
                </a:solidFill>
              </a:rPr>
              <a:t>The glycemic index classifies carbohydrate-containing foods according to their potential to raise blood sugar levels. Weight-loss diets based on the glycemic index typically suggest limiting foods that are higher on the glycemic index. Foods with a relatively high glycemic index ranking include potatoes, white bread, and snack foods and desserts that have refined flours. </a:t>
            </a:r>
          </a:p>
          <a:p>
            <a:pPr algn="just" fontAlgn="base"/>
            <a:r>
              <a:rPr lang="en-US" sz="2400" dirty="0" smtClean="0">
                <a:solidFill>
                  <a:srgbClr val="111111"/>
                </a:solidFill>
              </a:rPr>
              <a:t>Many </a:t>
            </a:r>
            <a:r>
              <a:rPr lang="en-US" sz="2400" dirty="0">
                <a:solidFill>
                  <a:srgbClr val="111111"/>
                </a:solidFill>
              </a:rPr>
              <a:t>healthy foods are naturally lower on the glycemic index. Examples include whole grains, legumes, vegetables, fruits and low-fat dairy products.</a:t>
            </a:r>
            <a:endParaRPr lang="en-US" sz="2400" dirty="0">
              <a:solidFill>
                <a:srgbClr val="000000"/>
              </a:solidFill>
            </a:endParaRPr>
          </a:p>
        </p:txBody>
      </p:sp>
      <p:sp>
        <p:nvSpPr>
          <p:cNvPr id="3" name="Rectangle 2"/>
          <p:cNvSpPr/>
          <p:nvPr/>
        </p:nvSpPr>
        <p:spPr>
          <a:xfrm>
            <a:off x="0" y="5705063"/>
            <a:ext cx="7629237" cy="646331"/>
          </a:xfrm>
          <a:prstGeom prst="rect">
            <a:avLst/>
          </a:prstGeom>
        </p:spPr>
        <p:txBody>
          <a:bodyPr wrap="square">
            <a:spAutoFit/>
          </a:bodyPr>
          <a:lstStyle/>
          <a:p>
            <a:r>
              <a:rPr lang="en-US" b="1" dirty="0">
                <a:latin typeface="Helvetica Neue"/>
              </a:rPr>
              <a:t>Different carbohydrates are digested and absorbed </a:t>
            </a:r>
            <a:endParaRPr lang="en-US" b="1" dirty="0" smtClean="0">
              <a:latin typeface="Helvetica Neue"/>
            </a:endParaRPr>
          </a:p>
          <a:p>
            <a:r>
              <a:rPr lang="en-US" b="1" dirty="0" smtClean="0">
                <a:latin typeface="Helvetica Neue"/>
              </a:rPr>
              <a:t>at </a:t>
            </a:r>
            <a:r>
              <a:rPr lang="en-US" b="1" dirty="0">
                <a:latin typeface="Helvetica Neue"/>
              </a:rPr>
              <a:t>different rates</a:t>
            </a:r>
            <a:endParaRPr lang="en-IN" b="1" dirty="0"/>
          </a:p>
        </p:txBody>
      </p:sp>
      <p:pic>
        <p:nvPicPr>
          <p:cNvPr id="3074" name="Picture 2" descr="Glycemic Index and Glycemic Load | TarlaDalal.com"/>
          <p:cNvPicPr>
            <a:picLocks noChangeAspect="1" noChangeArrowheads="1"/>
          </p:cNvPicPr>
          <p:nvPr/>
        </p:nvPicPr>
        <p:blipFill rotWithShape="1">
          <a:blip r:embed="rId2">
            <a:extLst>
              <a:ext uri="{28A0092B-C50C-407E-A947-70E740481C1C}">
                <a14:useLocalDpi xmlns:a14="http://schemas.microsoft.com/office/drawing/2010/main" val="0"/>
              </a:ext>
            </a:extLst>
          </a:blip>
          <a:srcRect b="11316"/>
          <a:stretch/>
        </p:blipFill>
        <p:spPr bwMode="auto">
          <a:xfrm>
            <a:off x="5997000" y="2773666"/>
            <a:ext cx="5965479" cy="36640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w &amp; High Glycemic Foods: Glycemix Index And Load Expla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8" y="2663505"/>
            <a:ext cx="5100101" cy="304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2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913" y="18353"/>
            <a:ext cx="7253909" cy="461665"/>
          </a:xfrm>
          <a:prstGeom prst="rect">
            <a:avLst/>
          </a:prstGeom>
        </p:spPr>
        <p:txBody>
          <a:bodyPr wrap="none">
            <a:spAutoFit/>
          </a:bodyPr>
          <a:lstStyle/>
          <a:p>
            <a:r>
              <a:rPr lang="en-US" sz="2400" dirty="0" smtClean="0">
                <a:solidFill>
                  <a:srgbClr val="484848"/>
                </a:solidFill>
                <a:latin typeface="Arial" panose="020B0604020202020204" pitchFamily="34" charset="0"/>
              </a:rPr>
              <a:t>What happens if I don’t get enough carbohydrates? </a:t>
            </a:r>
            <a:endParaRPr lang="en-IN" sz="2400" dirty="0"/>
          </a:p>
        </p:txBody>
      </p:sp>
      <p:sp>
        <p:nvSpPr>
          <p:cNvPr id="3" name="Rectangle 2"/>
          <p:cNvSpPr/>
          <p:nvPr/>
        </p:nvSpPr>
        <p:spPr>
          <a:xfrm>
            <a:off x="211992" y="757018"/>
            <a:ext cx="6689970" cy="5909310"/>
          </a:xfrm>
          <a:prstGeom prst="rect">
            <a:avLst/>
          </a:prstGeom>
        </p:spPr>
        <p:txBody>
          <a:bodyPr wrap="square">
            <a:spAutoFit/>
          </a:bodyPr>
          <a:lstStyle/>
          <a:p>
            <a:r>
              <a:rPr lang="en-US" sz="2000" b="0" i="0" dirty="0" smtClean="0">
                <a:effectLst/>
              </a:rPr>
              <a:t>When you don’t get enough carbohydrates, the level of sugar in your blood may drop to below the </a:t>
            </a:r>
            <a:r>
              <a:rPr lang="en-US" sz="2000" b="1" i="0" dirty="0" smtClean="0">
                <a:solidFill>
                  <a:srgbClr val="FF0000"/>
                </a:solidFill>
                <a:effectLst/>
              </a:rPr>
              <a:t>normal range (70-99 mg/</a:t>
            </a:r>
            <a:r>
              <a:rPr lang="en-US" sz="2000" b="1" i="0" dirty="0" err="1" smtClean="0">
                <a:solidFill>
                  <a:srgbClr val="FF0000"/>
                </a:solidFill>
                <a:effectLst/>
              </a:rPr>
              <a:t>dL</a:t>
            </a:r>
            <a:r>
              <a:rPr lang="en-US" sz="2000" b="1" i="0" dirty="0" smtClean="0">
                <a:solidFill>
                  <a:srgbClr val="FF0000"/>
                </a:solidFill>
                <a:effectLst/>
              </a:rPr>
              <a:t>), causing </a:t>
            </a:r>
            <a:r>
              <a:rPr lang="en-US" sz="2000" b="1" i="0" u="sng" strike="noStrike" dirty="0" smtClean="0">
                <a:solidFill>
                  <a:srgbClr val="FF0000"/>
                </a:solidFill>
                <a:effectLst/>
              </a:rPr>
              <a:t>hypoglycemia</a:t>
            </a:r>
            <a:r>
              <a:rPr lang="en-US" sz="2000" b="1" i="0" dirty="0" smtClean="0">
                <a:solidFill>
                  <a:srgbClr val="FF0000"/>
                </a:solidFill>
                <a:effectLst/>
              </a:rPr>
              <a:t>. </a:t>
            </a:r>
            <a:r>
              <a:rPr lang="en-US" sz="2000" b="0" i="0" dirty="0" smtClean="0">
                <a:effectLst/>
              </a:rPr>
              <a:t>Your body then </a:t>
            </a:r>
            <a:r>
              <a:rPr lang="en-US" sz="2000" b="1" i="0" dirty="0" smtClean="0">
                <a:solidFill>
                  <a:srgbClr val="FF0000"/>
                </a:solidFill>
                <a:effectLst/>
              </a:rPr>
              <a:t>starts to burn fat for energy, leading to ketosis</a:t>
            </a:r>
            <a:r>
              <a:rPr lang="en-US" sz="2000" b="0" i="0" dirty="0" smtClean="0">
                <a:effectLst/>
              </a:rPr>
              <a:t>. </a:t>
            </a:r>
            <a:r>
              <a:rPr lang="en-US" sz="2000" dirty="0" smtClean="0"/>
              <a:t>It occurs when glycogen in the human body is depleted.</a:t>
            </a:r>
          </a:p>
          <a:p>
            <a:endParaRPr lang="en-US" sz="2000" dirty="0" smtClean="0"/>
          </a:p>
          <a:p>
            <a:pPr algn="just"/>
            <a:r>
              <a:rPr lang="en-US" sz="2000" dirty="0" smtClean="0"/>
              <a:t>In case one’s body is carbohydrate deficient, it will utilize fats and protein for energy. Most people avoid carbohydrates in order to avoid gaining weight. Skipping carbohydrates makes you prone to several carbohydrate deficiency diseases. </a:t>
            </a:r>
            <a:r>
              <a:rPr lang="en-US" sz="2000" dirty="0"/>
              <a:t>Ketosis is an elevation of ketone levels in the body. Ketone production is increased in several situations, including when you follow a very low carb </a:t>
            </a:r>
            <a:r>
              <a:rPr lang="en-US" sz="2000" dirty="0" smtClean="0"/>
              <a:t>diet. </a:t>
            </a:r>
            <a:endParaRPr lang="en-US" sz="2000" dirty="0"/>
          </a:p>
          <a:p>
            <a:endParaRPr lang="en-US" sz="2000" dirty="0"/>
          </a:p>
          <a:p>
            <a:r>
              <a:rPr lang="en-US" sz="2000" dirty="0"/>
              <a:t>Normally, your body prefers to use blood sugar, also called glucose, </a:t>
            </a:r>
            <a:r>
              <a:rPr lang="en-US" sz="2000" dirty="0" smtClean="0"/>
              <a:t>for </a:t>
            </a:r>
            <a:r>
              <a:rPr lang="en-US" sz="2000" dirty="0"/>
              <a:t>energy. However, </a:t>
            </a:r>
            <a:r>
              <a:rPr lang="en-US" sz="2000" b="1" dirty="0">
                <a:solidFill>
                  <a:srgbClr val="FF0000"/>
                </a:solidFill>
              </a:rPr>
              <a:t>during ketosis, your body gets more of </a:t>
            </a:r>
            <a:r>
              <a:rPr lang="en-US" sz="2000" b="1" dirty="0" smtClean="0">
                <a:solidFill>
                  <a:srgbClr val="FF0000"/>
                </a:solidFill>
              </a:rPr>
              <a:t>its </a:t>
            </a:r>
            <a:r>
              <a:rPr lang="en-US" sz="2000" b="1" dirty="0">
                <a:solidFill>
                  <a:srgbClr val="FF0000"/>
                </a:solidFill>
              </a:rPr>
              <a:t>energy from ketones, which are produced from </a:t>
            </a:r>
            <a:r>
              <a:rPr lang="en-US" sz="2000" b="1" dirty="0" smtClean="0">
                <a:solidFill>
                  <a:srgbClr val="FF0000"/>
                </a:solidFill>
              </a:rPr>
              <a:t>fat.</a:t>
            </a:r>
            <a:endParaRPr lang="en-US" sz="2000" b="1" dirty="0">
              <a:solidFill>
                <a:srgbClr val="FF0000"/>
              </a:solidFill>
            </a:endParaRPr>
          </a:p>
          <a:p>
            <a:endParaRPr lang="en-IN" dirty="0"/>
          </a:p>
        </p:txBody>
      </p:sp>
      <p:pic>
        <p:nvPicPr>
          <p:cNvPr id="4098" name="Picture 2" descr="Hypoglycemia (Low Blood Sugar): Symptoms &amp; Treatment"/>
          <p:cNvPicPr>
            <a:picLocks noChangeAspect="1" noChangeArrowheads="1"/>
          </p:cNvPicPr>
          <p:nvPr/>
        </p:nvPicPr>
        <p:blipFill rotWithShape="1">
          <a:blip r:embed="rId2">
            <a:extLst>
              <a:ext uri="{28A0092B-C50C-407E-A947-70E740481C1C}">
                <a14:useLocalDpi xmlns:a14="http://schemas.microsoft.com/office/drawing/2010/main" val="0"/>
              </a:ext>
            </a:extLst>
          </a:blip>
          <a:srcRect t="18047" b="9273"/>
          <a:stretch/>
        </p:blipFill>
        <p:spPr bwMode="auto">
          <a:xfrm>
            <a:off x="6982692" y="757017"/>
            <a:ext cx="5116023" cy="549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5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254439"/>
            <a:ext cx="11897892" cy="5768292"/>
            <a:chOff x="0" y="254439"/>
            <a:chExt cx="11897892" cy="5768292"/>
          </a:xfrm>
        </p:grpSpPr>
        <p:pic>
          <p:nvPicPr>
            <p:cNvPr id="2050" name="Picture 2" descr="keto diet mac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5707"/>
              <a:ext cx="4895986" cy="32520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etosis vs ketoacidosis symptoms"/>
            <p:cNvPicPr>
              <a:picLocks noChangeAspect="1" noChangeArrowheads="1"/>
            </p:cNvPicPr>
            <p:nvPr/>
          </p:nvPicPr>
          <p:blipFill rotWithShape="1">
            <a:blip r:embed="rId3">
              <a:extLst>
                <a:ext uri="{28A0092B-C50C-407E-A947-70E740481C1C}">
                  <a14:useLocalDpi xmlns:a14="http://schemas.microsoft.com/office/drawing/2010/main" val="0"/>
                </a:ext>
              </a:extLst>
            </a:blip>
            <a:srcRect t="7488" r="32700"/>
            <a:stretch/>
          </p:blipFill>
          <p:spPr bwMode="auto">
            <a:xfrm>
              <a:off x="5580428" y="254439"/>
              <a:ext cx="6317464" cy="5768292"/>
            </a:xfrm>
            <a:prstGeom prst="rect">
              <a:avLst/>
            </a:prstGeom>
            <a:noFill/>
            <a:extLst>
              <a:ext uri="{909E8E84-426E-40DD-AFC4-6F175D3DCCD1}">
                <a14:hiddenFill xmlns:a14="http://schemas.microsoft.com/office/drawing/2010/main">
                  <a:solidFill>
                    <a:srgbClr val="FFFFFF"/>
                  </a:solidFill>
                </a14:hiddenFill>
              </a:ext>
            </a:extLst>
          </p:spPr>
        </p:pic>
        <p:sp>
          <p:nvSpPr>
            <p:cNvPr id="6" name="Chevron 5"/>
            <p:cNvSpPr/>
            <p:nvPr/>
          </p:nvSpPr>
          <p:spPr>
            <a:xfrm>
              <a:off x="4895986" y="2954216"/>
              <a:ext cx="684442" cy="58029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 name="AutoShape 2" descr="https://powerpoint.officeapps.live.com/pods/GetClipboardImage.ashx?Id=177ac1ee-8787-4e6b-9e28-2d7fea3c6eb8&amp;DC=PSG3&amp;pkey=01dfb32d-27c7-4bfb-974c-f3126fcee655&amp;wdwaccluster=PSG3"/>
          <p:cNvSpPr>
            <a:spLocks noChangeAspect="1" noChangeArrowheads="1"/>
          </p:cNvSpPr>
          <p:nvPr/>
        </p:nvSpPr>
        <p:spPr bwMode="auto">
          <a:xfrm>
            <a:off x="219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237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945" y="395563"/>
            <a:ext cx="11327423" cy="1815882"/>
          </a:xfrm>
          <a:prstGeom prst="rect">
            <a:avLst/>
          </a:prstGeom>
        </p:spPr>
        <p:txBody>
          <a:bodyPr wrap="square">
            <a:spAutoFit/>
          </a:bodyPr>
          <a:lstStyle/>
          <a:p>
            <a:pPr fontAlgn="base"/>
            <a:r>
              <a:rPr lang="en-IN" sz="2800" b="1" i="1" dirty="0">
                <a:solidFill>
                  <a:srgbClr val="FF0000"/>
                </a:solidFill>
                <a:latin typeface="Verdana" panose="020B0604030504040204" pitchFamily="34" charset="0"/>
              </a:rPr>
              <a:t>Carbohydrates have a bad reputation</a:t>
            </a:r>
            <a:r>
              <a:rPr lang="en-US" sz="2800" dirty="0">
                <a:solidFill>
                  <a:srgbClr val="FF0000"/>
                </a:solidFill>
                <a:latin typeface="Verdana" panose="020B0604030504040204" pitchFamily="34" charset="0"/>
              </a:rPr>
              <a:t>​</a:t>
            </a:r>
            <a:endParaRPr lang="en-US" sz="2800" dirty="0">
              <a:solidFill>
                <a:srgbClr val="000000"/>
              </a:solidFill>
              <a:latin typeface="Segoe UI" panose="020B0502040204020203" pitchFamily="34" charset="0"/>
            </a:endParaRPr>
          </a:p>
          <a:p>
            <a:pPr fontAlgn="base"/>
            <a:r>
              <a:rPr lang="en-IN" sz="2800" dirty="0">
                <a:solidFill>
                  <a:srgbClr val="FF0000"/>
                </a:solidFill>
                <a:latin typeface="Verdana" panose="020B0604030504040204" pitchFamily="34" charset="0"/>
              </a:rPr>
              <a:t>​</a:t>
            </a:r>
            <a:endParaRPr lang="en-IN" sz="2800" dirty="0">
              <a:solidFill>
                <a:srgbClr val="000000"/>
              </a:solidFill>
              <a:latin typeface="Segoe UI" panose="020B0502040204020203" pitchFamily="34" charset="0"/>
            </a:endParaRPr>
          </a:p>
          <a:p>
            <a:pPr fontAlgn="base"/>
            <a:r>
              <a:rPr lang="en-IN" sz="2800" b="1" dirty="0">
                <a:solidFill>
                  <a:srgbClr val="FF0000"/>
                </a:solidFill>
                <a:latin typeface="Verdana" panose="020B0604030504040204" pitchFamily="34" charset="0"/>
              </a:rPr>
              <a:t>They tend to take the blame when people gain weight – but are they the true culprit?</a:t>
            </a:r>
            <a:r>
              <a:rPr lang="en-IN" sz="2800" dirty="0">
                <a:solidFill>
                  <a:srgbClr val="FF0000"/>
                </a:solidFill>
                <a:latin typeface="Verdana" panose="020B0604030504040204" pitchFamily="34" charset="0"/>
              </a:rPr>
              <a:t>​</a:t>
            </a:r>
            <a:endParaRPr lang="en-IN" sz="2800" b="0" i="0" dirty="0">
              <a:solidFill>
                <a:srgbClr val="000000"/>
              </a:solidFill>
              <a:effectLst/>
              <a:latin typeface="Segoe UI" panose="020B0502040204020203" pitchFamily="34" charset="0"/>
            </a:endParaRPr>
          </a:p>
        </p:txBody>
      </p:sp>
      <p:sp>
        <p:nvSpPr>
          <p:cNvPr id="4" name="Rectangle 3"/>
          <p:cNvSpPr/>
          <p:nvPr/>
        </p:nvSpPr>
        <p:spPr>
          <a:xfrm>
            <a:off x="262303" y="3039852"/>
            <a:ext cx="11992706" cy="2554545"/>
          </a:xfrm>
          <a:prstGeom prst="rect">
            <a:avLst/>
          </a:prstGeom>
        </p:spPr>
        <p:txBody>
          <a:bodyPr wrap="square">
            <a:spAutoFit/>
          </a:bodyPr>
          <a:lstStyle/>
          <a:p>
            <a:pPr fontAlgn="base"/>
            <a:r>
              <a:rPr lang="en-IN" sz="3200" b="1" dirty="0">
                <a:solidFill>
                  <a:srgbClr val="0000FF"/>
                </a:solidFill>
                <a:latin typeface="Verdana" panose="020B0604030504040204" pitchFamily="34" charset="0"/>
              </a:rPr>
              <a:t>It’s true</a:t>
            </a:r>
            <a:r>
              <a:rPr lang="en-IN" sz="3200" dirty="0">
                <a:solidFill>
                  <a:srgbClr val="4D4D4D"/>
                </a:solidFill>
                <a:latin typeface="Verdana" panose="020B0604030504040204" pitchFamily="34" charset="0"/>
              </a:rPr>
              <a:t>, there are some </a:t>
            </a:r>
            <a:r>
              <a:rPr lang="en-IN" sz="3200" b="1" dirty="0">
                <a:solidFill>
                  <a:srgbClr val="0000FF"/>
                </a:solidFill>
                <a:latin typeface="Verdana" panose="020B0604030504040204" pitchFamily="34" charset="0"/>
              </a:rPr>
              <a:t>bad carbs</a:t>
            </a:r>
            <a:r>
              <a:rPr lang="en-IN" sz="3200" dirty="0">
                <a:solidFill>
                  <a:srgbClr val="4D4D4D"/>
                </a:solidFill>
                <a:latin typeface="Verdana" panose="020B0604030504040204" pitchFamily="34" charset="0"/>
              </a:rPr>
              <a:t>, but not all carbs are bad. </a:t>
            </a:r>
            <a:r>
              <a:rPr lang="en-US" sz="3200" dirty="0" smtClean="0">
                <a:solidFill>
                  <a:srgbClr val="4D4D4D"/>
                </a:solidFill>
                <a:latin typeface="Verdana" panose="020B0604030504040204" pitchFamily="34" charset="0"/>
              </a:rPr>
              <a:t>​</a:t>
            </a:r>
          </a:p>
          <a:p>
            <a:pPr fontAlgn="base"/>
            <a:r>
              <a:rPr lang="en-US" sz="3200" dirty="0" smtClean="0">
                <a:solidFill>
                  <a:srgbClr val="4D4D4D"/>
                </a:solidFill>
                <a:latin typeface="Verdana" panose="020B0604030504040204" pitchFamily="34" charset="0"/>
              </a:rPr>
              <a:t>But…..</a:t>
            </a:r>
            <a:endParaRPr lang="en-US" sz="3200" dirty="0">
              <a:solidFill>
                <a:srgbClr val="000000"/>
              </a:solidFill>
              <a:latin typeface="Segoe UI" panose="020B0502040204020203" pitchFamily="34" charset="0"/>
            </a:endParaRPr>
          </a:p>
          <a:p>
            <a:pPr fontAlgn="base"/>
            <a:r>
              <a:rPr lang="en-IN" sz="3200" dirty="0">
                <a:solidFill>
                  <a:srgbClr val="00B050"/>
                </a:solidFill>
                <a:latin typeface="Verdana" panose="020B0604030504040204" pitchFamily="34" charset="0"/>
              </a:rPr>
              <a:t>Many carbs are important because they get turned into fuel for your body.</a:t>
            </a:r>
            <a:endParaRPr lang="en-IN" sz="3200" b="0" i="0" dirty="0">
              <a:solidFill>
                <a:srgbClr val="00B050"/>
              </a:solidFill>
              <a:effectLst/>
              <a:latin typeface="Segoe UI" panose="020B0502040204020203" pitchFamily="34" charset="0"/>
            </a:endParaRPr>
          </a:p>
        </p:txBody>
      </p:sp>
    </p:spTree>
    <p:extLst>
      <p:ext uri="{BB962C8B-B14F-4D97-AF65-F5344CB8AC3E}">
        <p14:creationId xmlns:p14="http://schemas.microsoft.com/office/powerpoint/2010/main" val="358369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545123"/>
            <a:ext cx="10585938" cy="5509200"/>
          </a:xfrm>
          <a:prstGeom prst="rect">
            <a:avLst/>
          </a:prstGeom>
        </p:spPr>
        <p:txBody>
          <a:bodyPr wrap="square">
            <a:spAutoFit/>
          </a:bodyPr>
          <a:lstStyle/>
          <a:p>
            <a:pPr algn="just" fontAlgn="base"/>
            <a:r>
              <a:rPr lang="en-IN" sz="3200" dirty="0">
                <a:solidFill>
                  <a:srgbClr val="00B0F0"/>
                </a:solidFill>
                <a:latin typeface="Verdana" panose="020B0604030504040204" pitchFamily="34" charset="0"/>
              </a:rPr>
              <a:t>Carbohydrates that are </a:t>
            </a:r>
            <a:r>
              <a:rPr lang="en-IN" sz="3200" dirty="0">
                <a:solidFill>
                  <a:srgbClr val="C00000"/>
                </a:solidFill>
                <a:latin typeface="Verdana" panose="020B0604030504040204" pitchFamily="34" charset="0"/>
              </a:rPr>
              <a:t>naturally found in plant-based foods</a:t>
            </a:r>
            <a:r>
              <a:rPr lang="en-IN" sz="3200" dirty="0">
                <a:solidFill>
                  <a:srgbClr val="00B0F0"/>
                </a:solidFill>
                <a:latin typeface="Verdana" panose="020B0604030504040204" pitchFamily="34" charset="0"/>
              </a:rPr>
              <a:t>, are typically </a:t>
            </a:r>
            <a:r>
              <a:rPr lang="en-IN" sz="3200" dirty="0">
                <a:solidFill>
                  <a:srgbClr val="C00000"/>
                </a:solidFill>
                <a:latin typeface="Verdana" panose="020B0604030504040204" pitchFamily="34" charset="0"/>
              </a:rPr>
              <a:t>good carbs</a:t>
            </a:r>
            <a:r>
              <a:rPr lang="en-IN" sz="3200" dirty="0">
                <a:solidFill>
                  <a:srgbClr val="00B0F0"/>
                </a:solidFill>
                <a:latin typeface="Verdana" panose="020B0604030504040204" pitchFamily="34" charset="0"/>
              </a:rPr>
              <a:t>. This type of carb is also called a complex carb which </a:t>
            </a:r>
            <a:r>
              <a:rPr lang="en-IN" sz="3200" dirty="0">
                <a:solidFill>
                  <a:srgbClr val="C00000"/>
                </a:solidFill>
                <a:latin typeface="Verdana" panose="020B0604030504040204" pitchFamily="34" charset="0"/>
              </a:rPr>
              <a:t>promotes a healthy digestive system and metabolism</a:t>
            </a:r>
            <a:r>
              <a:rPr lang="en-IN" sz="3200" dirty="0">
                <a:solidFill>
                  <a:srgbClr val="00B0F0"/>
                </a:solidFill>
                <a:latin typeface="Verdana" panose="020B0604030504040204" pitchFamily="34" charset="0"/>
              </a:rPr>
              <a:t>.</a:t>
            </a:r>
            <a:r>
              <a:rPr lang="en-US" sz="3200" dirty="0">
                <a:solidFill>
                  <a:srgbClr val="00B0F0"/>
                </a:solidFill>
                <a:latin typeface="Verdana" panose="020B0604030504040204" pitchFamily="34" charset="0"/>
              </a:rPr>
              <a:t>​</a:t>
            </a:r>
            <a:endParaRPr lang="en-US" sz="3200" dirty="0">
              <a:solidFill>
                <a:srgbClr val="000000"/>
              </a:solidFill>
              <a:latin typeface="Segoe UI" panose="020B0502040204020203" pitchFamily="34" charset="0"/>
            </a:endParaRPr>
          </a:p>
          <a:p>
            <a:pPr algn="just" fontAlgn="base"/>
            <a:r>
              <a:rPr lang="en-US" sz="3200" dirty="0">
                <a:solidFill>
                  <a:srgbClr val="00B0F0"/>
                </a:solidFill>
                <a:latin typeface="Verdana" panose="020B0604030504040204" pitchFamily="34" charset="0"/>
              </a:rPr>
              <a:t>​</a:t>
            </a:r>
            <a:endParaRPr lang="en-US" sz="3200" dirty="0">
              <a:solidFill>
                <a:srgbClr val="000000"/>
              </a:solidFill>
              <a:latin typeface="Segoe UI" panose="020B0502040204020203" pitchFamily="34" charset="0"/>
            </a:endParaRPr>
          </a:p>
          <a:p>
            <a:pPr algn="just" fontAlgn="base"/>
            <a:r>
              <a:rPr lang="en-IN" sz="3200" dirty="0">
                <a:solidFill>
                  <a:srgbClr val="00B0F0"/>
                </a:solidFill>
                <a:latin typeface="Calibri" panose="020F0502020204030204" pitchFamily="34" charset="0"/>
              </a:rPr>
              <a:t>​</a:t>
            </a:r>
            <a:endParaRPr lang="en-IN" sz="3200" dirty="0">
              <a:solidFill>
                <a:srgbClr val="000000"/>
              </a:solidFill>
              <a:latin typeface="Segoe UI" panose="020B0502040204020203" pitchFamily="34" charset="0"/>
            </a:endParaRPr>
          </a:p>
          <a:p>
            <a:pPr algn="just" fontAlgn="base"/>
            <a:r>
              <a:rPr lang="en-IN" sz="3200" dirty="0">
                <a:solidFill>
                  <a:srgbClr val="00B0F0"/>
                </a:solidFill>
                <a:latin typeface="Verdana" panose="020B0604030504040204" pitchFamily="34" charset="0"/>
              </a:rPr>
              <a:t>Bad carbs are added to </a:t>
            </a:r>
            <a:r>
              <a:rPr lang="en-IN" sz="3200" dirty="0">
                <a:solidFill>
                  <a:srgbClr val="C00000"/>
                </a:solidFill>
                <a:latin typeface="Verdana" panose="020B0604030504040204" pitchFamily="34" charset="0"/>
              </a:rPr>
              <a:t>processed foods as starches and sugars</a:t>
            </a:r>
            <a:r>
              <a:rPr lang="en-IN" sz="3200" dirty="0">
                <a:solidFill>
                  <a:srgbClr val="00B0F0"/>
                </a:solidFill>
                <a:latin typeface="Verdana" panose="020B0604030504040204" pitchFamily="34" charset="0"/>
              </a:rPr>
              <a:t>, which have a variety of consequences. These are called </a:t>
            </a:r>
            <a:r>
              <a:rPr lang="en-IN" sz="3200" dirty="0">
                <a:solidFill>
                  <a:srgbClr val="C00000"/>
                </a:solidFill>
                <a:latin typeface="Verdana" panose="020B0604030504040204" pitchFamily="34" charset="0"/>
              </a:rPr>
              <a:t>simple carbs</a:t>
            </a:r>
            <a:r>
              <a:rPr lang="en-IN" sz="3200" dirty="0">
                <a:solidFill>
                  <a:srgbClr val="00B0F0"/>
                </a:solidFill>
                <a:latin typeface="Verdana" panose="020B0604030504040204" pitchFamily="34" charset="0"/>
              </a:rPr>
              <a:t>, which are </a:t>
            </a:r>
            <a:r>
              <a:rPr lang="en-IN" sz="3200" dirty="0">
                <a:solidFill>
                  <a:srgbClr val="C00000"/>
                </a:solidFill>
                <a:latin typeface="Verdana" panose="020B0604030504040204" pitchFamily="34" charset="0"/>
              </a:rPr>
              <a:t>absorbed into the bloodstream and become </a:t>
            </a:r>
            <a:r>
              <a:rPr lang="en-IN" sz="3200" b="1" u="sng" dirty="0">
                <a:solidFill>
                  <a:srgbClr val="0563C1"/>
                </a:solidFill>
                <a:latin typeface="Verdana" panose="020B0604030504040204" pitchFamily="34" charset="0"/>
                <a:hlinkClick r:id="rId2"/>
              </a:rPr>
              <a:t>blood sugar</a:t>
            </a:r>
            <a:r>
              <a:rPr lang="en-IN" sz="3200" dirty="0">
                <a:solidFill>
                  <a:srgbClr val="00B0F0"/>
                </a:solidFill>
                <a:latin typeface="Verdana" panose="020B0604030504040204" pitchFamily="34" charset="0"/>
              </a:rPr>
              <a:t>.</a:t>
            </a:r>
            <a:r>
              <a:rPr lang="en-IN" dirty="0">
                <a:solidFill>
                  <a:srgbClr val="00B0F0"/>
                </a:solidFill>
                <a:latin typeface="Verdana" panose="020B0604030504040204" pitchFamily="34" charset="0"/>
              </a:rPr>
              <a:t> ​</a:t>
            </a: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6469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092" y="105509"/>
            <a:ext cx="11992708" cy="6555641"/>
          </a:xfrm>
          <a:prstGeom prst="rect">
            <a:avLst/>
          </a:prstGeom>
        </p:spPr>
        <p:txBody>
          <a:bodyPr wrap="square">
            <a:spAutoFit/>
          </a:bodyPr>
          <a:lstStyle/>
          <a:p>
            <a:pPr fontAlgn="base"/>
            <a:r>
              <a:rPr lang="en-IN" sz="2800" b="1" dirty="0">
                <a:solidFill>
                  <a:srgbClr val="FF0000"/>
                </a:solidFill>
                <a:latin typeface="Verdana" panose="020B0604030504040204" pitchFamily="34" charset="0"/>
              </a:rPr>
              <a:t>Simple carbs are the bad kind.</a:t>
            </a:r>
            <a:r>
              <a:rPr lang="en-IN" sz="2800" dirty="0">
                <a:solidFill>
                  <a:srgbClr val="FF0000"/>
                </a:solidFill>
                <a:latin typeface="Verdana" panose="020B0604030504040204" pitchFamily="34" charset="0"/>
              </a:rPr>
              <a:t> </a:t>
            </a:r>
            <a:r>
              <a:rPr lang="en-US" sz="2800" dirty="0">
                <a:solidFill>
                  <a:srgbClr val="FF0000"/>
                </a:solidFill>
                <a:latin typeface="Verdana" panose="020B0604030504040204" pitchFamily="34" charset="0"/>
              </a:rPr>
              <a:t>​</a:t>
            </a:r>
            <a:endParaRPr lang="en-US" sz="2800" dirty="0">
              <a:solidFill>
                <a:srgbClr val="000000"/>
              </a:solidFill>
              <a:latin typeface="Arial" panose="020B0604020202020204" pitchFamily="34" charset="0"/>
            </a:endParaRPr>
          </a:p>
          <a:p>
            <a:pPr fontAlgn="base"/>
            <a:r>
              <a:rPr lang="en-IN" sz="2800" dirty="0">
                <a:solidFill>
                  <a:srgbClr val="0070C0"/>
                </a:solidFill>
                <a:latin typeface="Verdana" panose="020B0604030504040204" pitchFamily="34" charset="0"/>
              </a:rPr>
              <a:t>​</a:t>
            </a:r>
            <a:endParaRPr lang="en-IN" sz="2800" dirty="0">
              <a:solidFill>
                <a:srgbClr val="000000"/>
              </a:solidFill>
              <a:latin typeface="Arial" panose="020B0604020202020204" pitchFamily="34" charset="0"/>
            </a:endParaRPr>
          </a:p>
          <a:p>
            <a:pPr fontAlgn="base"/>
            <a:r>
              <a:rPr lang="en-IN" sz="2800" dirty="0">
                <a:solidFill>
                  <a:srgbClr val="0070C0"/>
                </a:solidFill>
                <a:latin typeface="Verdana" panose="020B0604030504040204" pitchFamily="34" charset="0"/>
              </a:rPr>
              <a:t>These are carbohydrates that have many of their </a:t>
            </a:r>
            <a:r>
              <a:rPr lang="en-IN" sz="2800" dirty="0">
                <a:solidFill>
                  <a:srgbClr val="FF0000"/>
                </a:solidFill>
                <a:latin typeface="Verdana" panose="020B0604030504040204" pitchFamily="34" charset="0"/>
              </a:rPr>
              <a:t>necessary nutrients removed</a:t>
            </a:r>
            <a:r>
              <a:rPr lang="en-IN" sz="2800" dirty="0">
                <a:solidFill>
                  <a:srgbClr val="0070C0"/>
                </a:solidFill>
                <a:latin typeface="Verdana" panose="020B0604030504040204" pitchFamily="34" charset="0"/>
              </a:rPr>
              <a:t>. Simple carbs are </a:t>
            </a:r>
            <a:r>
              <a:rPr lang="en-IN" sz="2800" dirty="0">
                <a:solidFill>
                  <a:srgbClr val="FF0000"/>
                </a:solidFill>
                <a:latin typeface="Verdana" panose="020B0604030504040204" pitchFamily="34" charset="0"/>
              </a:rPr>
              <a:t>digested quickly, causing spikes in blood sugar and making you feel hungry sooner</a:t>
            </a:r>
            <a:r>
              <a:rPr lang="en-IN" sz="2800" dirty="0">
                <a:solidFill>
                  <a:srgbClr val="0070C0"/>
                </a:solidFill>
                <a:latin typeface="Verdana" panose="020B0604030504040204" pitchFamily="34" charset="0"/>
              </a:rPr>
              <a:t>. </a:t>
            </a:r>
            <a:r>
              <a:rPr lang="en-US" sz="2800" dirty="0">
                <a:solidFill>
                  <a:srgbClr val="0070C0"/>
                </a:solidFill>
                <a:latin typeface="Verdana" panose="020B0604030504040204" pitchFamily="34" charset="0"/>
              </a:rPr>
              <a:t>​</a:t>
            </a:r>
            <a:endParaRPr lang="en-US" sz="2800" dirty="0">
              <a:solidFill>
                <a:srgbClr val="000000"/>
              </a:solidFill>
              <a:latin typeface="Arial" panose="020B0604020202020204" pitchFamily="34" charset="0"/>
            </a:endParaRPr>
          </a:p>
          <a:p>
            <a:pPr fontAlgn="base"/>
            <a:r>
              <a:rPr lang="en-IN" sz="2800" dirty="0">
                <a:solidFill>
                  <a:srgbClr val="0070C0"/>
                </a:solidFill>
                <a:latin typeface="Verdana" panose="020B0604030504040204" pitchFamily="34" charset="0"/>
              </a:rPr>
              <a:t>​</a:t>
            </a:r>
            <a:endParaRPr lang="en-IN" sz="2800" dirty="0">
              <a:solidFill>
                <a:srgbClr val="000000"/>
              </a:solidFill>
              <a:latin typeface="Arial" panose="020B0604020202020204" pitchFamily="34" charset="0"/>
            </a:endParaRPr>
          </a:p>
          <a:p>
            <a:pPr fontAlgn="base"/>
            <a:r>
              <a:rPr lang="en-IN" sz="2800" dirty="0">
                <a:solidFill>
                  <a:srgbClr val="0070C0"/>
                </a:solidFill>
                <a:latin typeface="Verdana" panose="020B0604030504040204" pitchFamily="34" charset="0"/>
              </a:rPr>
              <a:t>The short-lived fullness </a:t>
            </a:r>
            <a:r>
              <a:rPr lang="en-IN" sz="2800" dirty="0">
                <a:solidFill>
                  <a:srgbClr val="FF0000"/>
                </a:solidFill>
                <a:latin typeface="Verdana" panose="020B0604030504040204" pitchFamily="34" charset="0"/>
              </a:rPr>
              <a:t>leads to overeating, weight gain, and conditions like diabetes and high blood pressure.</a:t>
            </a:r>
            <a:r>
              <a:rPr lang="en-IN" sz="2800" dirty="0">
                <a:solidFill>
                  <a:srgbClr val="0070C0"/>
                </a:solidFill>
                <a:latin typeface="Verdana" panose="020B0604030504040204" pitchFamily="34" charset="0"/>
              </a:rPr>
              <a:t> ​</a:t>
            </a:r>
            <a:endParaRPr lang="en-IN" sz="2800" dirty="0">
              <a:solidFill>
                <a:srgbClr val="000000"/>
              </a:solidFill>
              <a:latin typeface="Arial" panose="020B0604020202020204" pitchFamily="34" charset="0"/>
            </a:endParaRPr>
          </a:p>
          <a:p>
            <a:pPr fontAlgn="base"/>
            <a:r>
              <a:rPr lang="en-IN" sz="2800" dirty="0">
                <a:solidFill>
                  <a:srgbClr val="0070C0"/>
                </a:solidFill>
                <a:latin typeface="Verdana" panose="020B0604030504040204" pitchFamily="34" charset="0"/>
              </a:rPr>
              <a:t>Popular foods with simple carbs include:​</a:t>
            </a:r>
            <a:endParaRPr lang="en-IN" sz="2800" dirty="0">
              <a:solidFill>
                <a:srgbClr val="000000"/>
              </a:solidFill>
              <a:latin typeface="Arial" panose="020B0604020202020204" pitchFamily="34" charset="0"/>
            </a:endParaRPr>
          </a:p>
          <a:p>
            <a:pPr fontAlgn="base">
              <a:buFont typeface="Arial" panose="020B0604020202020204" pitchFamily="34" charset="0"/>
              <a:buChar char="•"/>
            </a:pPr>
            <a:r>
              <a:rPr lang="en-IN" sz="2800" dirty="0">
                <a:solidFill>
                  <a:srgbClr val="0070C0"/>
                </a:solidFill>
                <a:latin typeface="Verdana" panose="020B0604030504040204" pitchFamily="34" charset="0"/>
              </a:rPr>
              <a:t>White bread​</a:t>
            </a:r>
            <a:endParaRPr lang="en-IN" sz="2800" dirty="0">
              <a:solidFill>
                <a:srgbClr val="000000"/>
              </a:solidFill>
              <a:latin typeface="Arial" panose="020B0604020202020204" pitchFamily="34" charset="0"/>
            </a:endParaRPr>
          </a:p>
          <a:p>
            <a:pPr fontAlgn="base">
              <a:buFont typeface="Arial" panose="020B0604020202020204" pitchFamily="34" charset="0"/>
              <a:buChar char="•"/>
            </a:pPr>
            <a:r>
              <a:rPr lang="en-IN" sz="2800" dirty="0">
                <a:solidFill>
                  <a:srgbClr val="0070C0"/>
                </a:solidFill>
                <a:latin typeface="Verdana" panose="020B0604030504040204" pitchFamily="34" charset="0"/>
              </a:rPr>
              <a:t>Enriched or refined pasta​</a:t>
            </a:r>
            <a:endParaRPr lang="en-IN" sz="2800" dirty="0">
              <a:solidFill>
                <a:srgbClr val="000000"/>
              </a:solidFill>
              <a:latin typeface="Arial" panose="020B0604020202020204" pitchFamily="34" charset="0"/>
            </a:endParaRPr>
          </a:p>
          <a:p>
            <a:pPr fontAlgn="base">
              <a:buFont typeface="Arial" panose="020B0604020202020204" pitchFamily="34" charset="0"/>
              <a:buChar char="•"/>
            </a:pPr>
            <a:r>
              <a:rPr lang="en-IN" sz="2800" dirty="0">
                <a:solidFill>
                  <a:srgbClr val="0070C0"/>
                </a:solidFill>
                <a:latin typeface="Verdana" panose="020B0604030504040204" pitchFamily="34" charset="0"/>
              </a:rPr>
              <a:t>Enriched or refined dough​</a:t>
            </a:r>
            <a:endParaRPr lang="en-IN" sz="2800" dirty="0">
              <a:solidFill>
                <a:srgbClr val="000000"/>
              </a:solidFill>
              <a:latin typeface="Arial" panose="020B0604020202020204" pitchFamily="34" charset="0"/>
            </a:endParaRPr>
          </a:p>
          <a:p>
            <a:pPr fontAlgn="base">
              <a:buFont typeface="Arial" panose="020B0604020202020204" pitchFamily="34" charset="0"/>
              <a:buChar char="•"/>
            </a:pPr>
            <a:r>
              <a:rPr lang="en-IN" sz="2800" dirty="0">
                <a:solidFill>
                  <a:srgbClr val="0070C0"/>
                </a:solidFill>
                <a:latin typeface="Verdana" panose="020B0604030504040204" pitchFamily="34" charset="0"/>
              </a:rPr>
              <a:t>Pastries​</a:t>
            </a:r>
            <a:endParaRPr lang="en-IN" sz="2800" dirty="0">
              <a:solidFill>
                <a:srgbClr val="000000"/>
              </a:solidFill>
              <a:latin typeface="Arial" panose="020B0604020202020204" pitchFamily="34" charset="0"/>
            </a:endParaRPr>
          </a:p>
          <a:p>
            <a:pPr fontAlgn="base">
              <a:buFont typeface="Arial" panose="020B0604020202020204" pitchFamily="34" charset="0"/>
              <a:buChar char="•"/>
            </a:pPr>
            <a:r>
              <a:rPr lang="en-IN" sz="2800" dirty="0">
                <a:solidFill>
                  <a:srgbClr val="0070C0"/>
                </a:solidFill>
                <a:latin typeface="Verdana" panose="020B0604030504040204" pitchFamily="34" charset="0"/>
              </a:rPr>
              <a:t>White rice </a:t>
            </a:r>
            <a:r>
              <a:rPr lang="en-US" sz="2800" dirty="0">
                <a:solidFill>
                  <a:srgbClr val="0070C0"/>
                </a:solidFill>
                <a:latin typeface="Verdana" panose="020B0604030504040204" pitchFamily="34" charset="0"/>
              </a:rPr>
              <a:t>​</a:t>
            </a:r>
            <a:endParaRPr lang="en-US" sz="2800" dirty="0">
              <a:solidFill>
                <a:srgbClr val="000000"/>
              </a:solidFill>
              <a:latin typeface="Arial" panose="020B0604020202020204" pitchFamily="34" charset="0"/>
            </a:endParaRPr>
          </a:p>
          <a:p>
            <a:pPr fontAlgn="base">
              <a:buFont typeface="Arial" panose="020B0604020202020204" pitchFamily="34" charset="0"/>
              <a:buChar char="•"/>
            </a:pPr>
            <a:r>
              <a:rPr lang="en-US" sz="2800" dirty="0">
                <a:solidFill>
                  <a:srgbClr val="0070C0"/>
                </a:solidFill>
                <a:latin typeface="Verdana" panose="020B0604030504040204" pitchFamily="34" charset="0"/>
              </a:rPr>
              <a:t>Table sugar, honey​</a:t>
            </a:r>
            <a:endParaRPr lang="en-US" sz="2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19737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784" y="142681"/>
            <a:ext cx="11916508" cy="3416320"/>
          </a:xfrm>
          <a:prstGeom prst="rect">
            <a:avLst/>
          </a:prstGeom>
        </p:spPr>
        <p:txBody>
          <a:bodyPr wrap="square">
            <a:spAutoFit/>
          </a:bodyPr>
          <a:lstStyle/>
          <a:p>
            <a:pPr fontAlgn="base"/>
            <a:r>
              <a:rPr lang="en-IN" sz="2400" b="1" dirty="0">
                <a:solidFill>
                  <a:srgbClr val="FF0000"/>
                </a:solidFill>
                <a:latin typeface="Verdana" panose="020B0604030504040204" pitchFamily="34" charset="0"/>
              </a:rPr>
              <a:t>Complex carbs are the good kind.</a:t>
            </a:r>
            <a:r>
              <a:rPr lang="en-IN" sz="2400" dirty="0">
                <a:solidFill>
                  <a:srgbClr val="FF0000"/>
                </a:solidFill>
                <a:latin typeface="Verdana" panose="020B0604030504040204" pitchFamily="34" charset="0"/>
              </a:rPr>
              <a:t> </a:t>
            </a:r>
            <a:r>
              <a:rPr lang="en-US" sz="2400" dirty="0">
                <a:solidFill>
                  <a:srgbClr val="FF0000"/>
                </a:solidFill>
                <a:latin typeface="Verdana" panose="020B0604030504040204" pitchFamily="34" charset="0"/>
              </a:rPr>
              <a:t>​</a:t>
            </a:r>
            <a:endParaRPr lang="en-US" sz="2400" dirty="0">
              <a:solidFill>
                <a:srgbClr val="FF0000"/>
              </a:solidFill>
              <a:latin typeface="Segoe UI" panose="020B0502040204020203" pitchFamily="34" charset="0"/>
            </a:endParaRPr>
          </a:p>
          <a:p>
            <a:pPr fontAlgn="base"/>
            <a:r>
              <a:rPr lang="en-IN" sz="2400" dirty="0">
                <a:solidFill>
                  <a:srgbClr val="FF0000"/>
                </a:solidFill>
                <a:latin typeface="Verdana" panose="020B0604030504040204" pitchFamily="34" charset="0"/>
              </a:rPr>
              <a:t>​</a:t>
            </a:r>
            <a:endParaRPr lang="en-IN" sz="2400" dirty="0">
              <a:solidFill>
                <a:srgbClr val="FF0000"/>
              </a:solidFill>
              <a:latin typeface="Segoe UI" panose="020B0502040204020203" pitchFamily="34" charset="0"/>
            </a:endParaRPr>
          </a:p>
          <a:p>
            <a:pPr fontAlgn="base"/>
            <a:r>
              <a:rPr lang="en-IN" sz="2400" dirty="0">
                <a:solidFill>
                  <a:srgbClr val="FF0000"/>
                </a:solidFill>
                <a:latin typeface="Verdana" panose="020B0604030504040204" pitchFamily="34" charset="0"/>
              </a:rPr>
              <a:t>They are often packed with nutritional layers like bran and </a:t>
            </a:r>
            <a:r>
              <a:rPr lang="en-IN" sz="2400" dirty="0" err="1">
                <a:solidFill>
                  <a:srgbClr val="FF0000"/>
                </a:solidFill>
                <a:latin typeface="Verdana" panose="020B0604030504040204" pitchFamily="34" charset="0"/>
              </a:rPr>
              <a:t>fiber</a:t>
            </a:r>
            <a:r>
              <a:rPr lang="en-IN" sz="2400" dirty="0">
                <a:solidFill>
                  <a:srgbClr val="FF0000"/>
                </a:solidFill>
                <a:latin typeface="Verdana" panose="020B0604030504040204" pitchFamily="34" charset="0"/>
              </a:rPr>
              <a:t> that make you </a:t>
            </a:r>
            <a:r>
              <a:rPr lang="en-IN" sz="2400" b="1" u="sng" dirty="0">
                <a:solidFill>
                  <a:srgbClr val="FF0000"/>
                </a:solidFill>
                <a:latin typeface="Verdana" panose="020B0604030504040204" pitchFamily="34" charset="0"/>
                <a:hlinkClick r:id="rId2"/>
              </a:rPr>
              <a:t>digest them </a:t>
            </a:r>
            <a:r>
              <a:rPr lang="en-US" sz="2400" dirty="0">
                <a:solidFill>
                  <a:srgbClr val="FF0000"/>
                </a:solidFill>
                <a:latin typeface="Calibri" panose="020F0502020204030204" pitchFamily="34" charset="0"/>
              </a:rPr>
              <a:t>​</a:t>
            </a:r>
            <a:endParaRPr lang="en-US" sz="2400" dirty="0">
              <a:solidFill>
                <a:srgbClr val="FF0000"/>
              </a:solidFill>
              <a:latin typeface="Segoe UI" panose="020B0502040204020203" pitchFamily="34" charset="0"/>
            </a:endParaRPr>
          </a:p>
          <a:p>
            <a:pPr fontAlgn="base"/>
            <a:r>
              <a:rPr lang="en-IN" sz="2400" b="1" u="sng" dirty="0">
                <a:solidFill>
                  <a:srgbClr val="FF0000"/>
                </a:solidFill>
                <a:latin typeface="Verdana" panose="020B0604030504040204" pitchFamily="34" charset="0"/>
                <a:hlinkClick r:id="rId2"/>
              </a:rPr>
              <a:t>slower</a:t>
            </a:r>
            <a:r>
              <a:rPr lang="en-IN" sz="2400" dirty="0">
                <a:solidFill>
                  <a:srgbClr val="FF0000"/>
                </a:solidFill>
                <a:latin typeface="Verdana" panose="020B0604030504040204" pitchFamily="34" charset="0"/>
              </a:rPr>
              <a:t>. </a:t>
            </a:r>
            <a:r>
              <a:rPr lang="en-US" sz="2400" dirty="0">
                <a:solidFill>
                  <a:srgbClr val="FF0000"/>
                </a:solidFill>
                <a:latin typeface="Verdana" panose="020B0604030504040204" pitchFamily="34" charset="0"/>
              </a:rPr>
              <a:t>​</a:t>
            </a:r>
            <a:endParaRPr lang="en-US" sz="2400" dirty="0">
              <a:solidFill>
                <a:srgbClr val="FF0000"/>
              </a:solidFill>
              <a:latin typeface="Segoe UI" panose="020B0502040204020203" pitchFamily="34" charset="0"/>
            </a:endParaRPr>
          </a:p>
          <a:p>
            <a:pPr fontAlgn="base"/>
            <a:r>
              <a:rPr lang="en-IN" sz="2400" dirty="0">
                <a:solidFill>
                  <a:srgbClr val="FF0000"/>
                </a:solidFill>
                <a:latin typeface="Verdana" panose="020B0604030504040204" pitchFamily="34" charset="0"/>
              </a:rPr>
              <a:t>​</a:t>
            </a:r>
            <a:endParaRPr lang="en-IN" sz="2400" dirty="0">
              <a:solidFill>
                <a:srgbClr val="FF0000"/>
              </a:solidFill>
              <a:latin typeface="Segoe UI" panose="020B0502040204020203" pitchFamily="34" charset="0"/>
            </a:endParaRPr>
          </a:p>
          <a:p>
            <a:pPr fontAlgn="base"/>
            <a:r>
              <a:rPr lang="en-IN" sz="2400" dirty="0">
                <a:solidFill>
                  <a:srgbClr val="FF0000"/>
                </a:solidFill>
                <a:latin typeface="Verdana" panose="020B0604030504040204" pitchFamily="34" charset="0"/>
              </a:rPr>
              <a:t>Not digesting as fast also leads to a slow but steady release of glucose, preventing spikes</a:t>
            </a:r>
            <a:r>
              <a:rPr lang="en-US" sz="2400" dirty="0">
                <a:solidFill>
                  <a:srgbClr val="FF0000"/>
                </a:solidFill>
                <a:latin typeface="Verdana" panose="020B0604030504040204" pitchFamily="34" charset="0"/>
              </a:rPr>
              <a:t>​</a:t>
            </a:r>
            <a:endParaRPr lang="en-US" sz="2400" dirty="0">
              <a:solidFill>
                <a:srgbClr val="FF0000"/>
              </a:solidFill>
              <a:latin typeface="Segoe UI" panose="020B0502040204020203" pitchFamily="34" charset="0"/>
            </a:endParaRPr>
          </a:p>
          <a:p>
            <a:pPr fontAlgn="base"/>
            <a:r>
              <a:rPr lang="en-IN" sz="2400" dirty="0">
                <a:solidFill>
                  <a:srgbClr val="FF0000"/>
                </a:solidFill>
                <a:latin typeface="Verdana" panose="020B0604030504040204" pitchFamily="34" charset="0"/>
              </a:rPr>
              <a:t> in blood sugar.</a:t>
            </a:r>
            <a:endParaRPr lang="en-IN" sz="2400" b="0" i="0" dirty="0">
              <a:solidFill>
                <a:srgbClr val="FF0000"/>
              </a:solidFill>
              <a:effectLst/>
              <a:latin typeface="Segoe UI" panose="020B0502040204020203" pitchFamily="34" charset="0"/>
            </a:endParaRPr>
          </a:p>
        </p:txBody>
      </p:sp>
      <p:sp>
        <p:nvSpPr>
          <p:cNvPr id="7" name="Rectangle 6"/>
          <p:cNvSpPr/>
          <p:nvPr/>
        </p:nvSpPr>
        <p:spPr>
          <a:xfrm>
            <a:off x="93784" y="4079439"/>
            <a:ext cx="12013224" cy="2677656"/>
          </a:xfrm>
          <a:prstGeom prst="rect">
            <a:avLst/>
          </a:prstGeom>
        </p:spPr>
        <p:txBody>
          <a:bodyPr wrap="square">
            <a:spAutoFit/>
          </a:bodyPr>
          <a:lstStyle/>
          <a:p>
            <a:pPr fontAlgn="base"/>
            <a:r>
              <a:rPr lang="en-IN" sz="2400" b="1" dirty="0">
                <a:solidFill>
                  <a:srgbClr val="00B050"/>
                </a:solidFill>
                <a:latin typeface="Verdana" panose="020B0604030504040204" pitchFamily="34" charset="0"/>
              </a:rPr>
              <a:t>Opting for complex carbs provides two major benefits. </a:t>
            </a:r>
            <a:r>
              <a:rPr lang="en-US" sz="2400" b="1" dirty="0">
                <a:solidFill>
                  <a:srgbClr val="00B050"/>
                </a:solidFill>
                <a:latin typeface="Verdana" panose="020B0604030504040204" pitchFamily="34" charset="0"/>
              </a:rPr>
              <a:t>​</a:t>
            </a:r>
            <a:endParaRPr lang="en-US" sz="2400" b="1" dirty="0">
              <a:solidFill>
                <a:srgbClr val="00B050"/>
              </a:solidFill>
              <a:latin typeface="Segoe UI" panose="020B0502040204020203" pitchFamily="34" charset="0"/>
            </a:endParaRPr>
          </a:p>
          <a:p>
            <a:pPr fontAlgn="base"/>
            <a:r>
              <a:rPr lang="en-IN" sz="2400" b="1" dirty="0">
                <a:solidFill>
                  <a:srgbClr val="00B050"/>
                </a:solidFill>
                <a:latin typeface="Verdana" panose="020B0604030504040204" pitchFamily="34" charset="0"/>
              </a:rPr>
              <a:t>​</a:t>
            </a:r>
            <a:endParaRPr lang="en-IN" sz="2400" b="1" dirty="0">
              <a:solidFill>
                <a:srgbClr val="00B050"/>
              </a:solidFill>
              <a:latin typeface="Segoe UI" panose="020B0502040204020203" pitchFamily="34" charset="0"/>
            </a:endParaRPr>
          </a:p>
          <a:p>
            <a:pPr fontAlgn="base"/>
            <a:r>
              <a:rPr lang="en-IN" sz="2400" b="1" dirty="0">
                <a:solidFill>
                  <a:srgbClr val="00B050"/>
                </a:solidFill>
                <a:latin typeface="Verdana" panose="020B0604030504040204" pitchFamily="34" charset="0"/>
              </a:rPr>
              <a:t>First, you get the same food but as a complex carb and with all the benefits that accompany it.</a:t>
            </a:r>
            <a:r>
              <a:rPr lang="en-US" sz="2400" b="1" dirty="0">
                <a:solidFill>
                  <a:srgbClr val="00B050"/>
                </a:solidFill>
                <a:latin typeface="Verdana" panose="020B0604030504040204" pitchFamily="34" charset="0"/>
              </a:rPr>
              <a:t>​</a:t>
            </a:r>
            <a:endParaRPr lang="en-US" sz="2400" b="1" dirty="0">
              <a:solidFill>
                <a:srgbClr val="00B050"/>
              </a:solidFill>
              <a:latin typeface="Segoe UI" panose="020B0502040204020203" pitchFamily="34" charset="0"/>
            </a:endParaRPr>
          </a:p>
          <a:p>
            <a:pPr fontAlgn="base"/>
            <a:r>
              <a:rPr lang="en-IN" sz="2400" b="1" dirty="0">
                <a:solidFill>
                  <a:srgbClr val="00B050"/>
                </a:solidFill>
                <a:latin typeface="Verdana" panose="020B0604030504040204" pitchFamily="34" charset="0"/>
              </a:rPr>
              <a:t>​</a:t>
            </a:r>
            <a:endParaRPr lang="en-IN" sz="2400" b="1" dirty="0">
              <a:solidFill>
                <a:srgbClr val="00B050"/>
              </a:solidFill>
              <a:latin typeface="Segoe UI" panose="020B0502040204020203" pitchFamily="34" charset="0"/>
            </a:endParaRPr>
          </a:p>
          <a:p>
            <a:pPr fontAlgn="base"/>
            <a:r>
              <a:rPr lang="en-IN" sz="2400" b="1" dirty="0" smtClean="0">
                <a:solidFill>
                  <a:srgbClr val="00B050"/>
                </a:solidFill>
                <a:latin typeface="Verdana" panose="020B0604030504040204" pitchFamily="34" charset="0"/>
              </a:rPr>
              <a:t>Second</a:t>
            </a:r>
            <a:r>
              <a:rPr lang="en-IN" sz="2400" b="1" dirty="0">
                <a:solidFill>
                  <a:srgbClr val="00B050"/>
                </a:solidFill>
                <a:latin typeface="Verdana" panose="020B0604030504040204" pitchFamily="34" charset="0"/>
              </a:rPr>
              <a:t>, you are less likely to eat something processed that has a lot of added sugars.​</a:t>
            </a:r>
            <a:endParaRPr lang="en-IN" sz="2400" b="1" i="0" dirty="0">
              <a:solidFill>
                <a:srgbClr val="00B050"/>
              </a:solidFill>
              <a:effectLst/>
              <a:latin typeface="Segoe UI" panose="020B0502040204020203" pitchFamily="34" charset="0"/>
            </a:endParaRPr>
          </a:p>
        </p:txBody>
      </p:sp>
    </p:spTree>
    <p:extLst>
      <p:ext uri="{BB962C8B-B14F-4D97-AF65-F5344CB8AC3E}">
        <p14:creationId xmlns:p14="http://schemas.microsoft.com/office/powerpoint/2010/main" val="53961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91" y="78737"/>
            <a:ext cx="12004431" cy="6740307"/>
          </a:xfrm>
          <a:prstGeom prst="rect">
            <a:avLst/>
          </a:prstGeom>
        </p:spPr>
        <p:txBody>
          <a:bodyPr wrap="square">
            <a:spAutoFit/>
          </a:bodyPr>
          <a:lstStyle/>
          <a:p>
            <a:pPr fontAlgn="base"/>
            <a:r>
              <a:rPr lang="en-IN" sz="2400" b="1" dirty="0">
                <a:solidFill>
                  <a:srgbClr val="00B0F0"/>
                </a:solidFill>
                <a:latin typeface="Verdana" panose="020B0604030504040204" pitchFamily="34" charset="0"/>
              </a:rPr>
              <a:t>Benefits of Healthy Carbs</a:t>
            </a:r>
            <a:r>
              <a:rPr lang="en-IN" sz="2400" dirty="0">
                <a:solidFill>
                  <a:srgbClr val="00B0F0"/>
                </a:solidFill>
                <a:latin typeface="Verdana" panose="020B0604030504040204" pitchFamily="34" charset="0"/>
              </a:rPr>
              <a:t>​</a:t>
            </a:r>
            <a:endParaRPr lang="en-IN" sz="2400" dirty="0">
              <a:solidFill>
                <a:srgbClr val="000000"/>
              </a:solidFill>
              <a:latin typeface="Arial" panose="020B0604020202020204" pitchFamily="34" charset="0"/>
            </a:endParaRPr>
          </a:p>
          <a:p>
            <a:pPr fontAlgn="base"/>
            <a:r>
              <a:rPr lang="en-IN" sz="2400" dirty="0">
                <a:solidFill>
                  <a:srgbClr val="00B0F0"/>
                </a:solidFill>
                <a:latin typeface="Verdana" panose="020B0604030504040204" pitchFamily="34" charset="0"/>
              </a:rPr>
              <a:t>Because carbs are fuel for our body, a lack of healthy carbs can have negative effects.​</a:t>
            </a:r>
            <a:endParaRPr lang="en-IN" sz="2400" dirty="0">
              <a:solidFill>
                <a:srgbClr val="000000"/>
              </a:solidFill>
              <a:latin typeface="Arial" panose="020B0604020202020204" pitchFamily="34" charset="0"/>
            </a:endParaRPr>
          </a:p>
          <a:p>
            <a:pPr fontAlgn="base"/>
            <a:r>
              <a:rPr lang="en-IN" sz="2400" dirty="0">
                <a:solidFill>
                  <a:srgbClr val="00B0F0"/>
                </a:solidFill>
                <a:latin typeface="Verdana" panose="020B0604030504040204" pitchFamily="34" charset="0"/>
              </a:rPr>
              <a:t>Carbs fuel several organs and systems, such as our:​</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Brain​</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Kidneys​</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Heart muscles​</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Central nervous system​</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Digestive system </a:t>
            </a:r>
            <a:r>
              <a:rPr lang="en-US" sz="2400" dirty="0">
                <a:solidFill>
                  <a:srgbClr val="00B0F0"/>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Calibri" panose="020F0502020204030204" pitchFamily="34" charset="0"/>
              </a:rPr>
              <a:t>​</a:t>
            </a:r>
            <a:endParaRPr lang="en-IN" sz="2400" dirty="0">
              <a:solidFill>
                <a:srgbClr val="000000"/>
              </a:solidFill>
              <a:latin typeface="Arial" panose="020B0604020202020204" pitchFamily="34" charset="0"/>
            </a:endParaRPr>
          </a:p>
          <a:p>
            <a:pPr fontAlgn="base"/>
            <a:r>
              <a:rPr lang="en-IN" sz="2400" dirty="0">
                <a:solidFill>
                  <a:srgbClr val="00B0F0"/>
                </a:solidFill>
                <a:latin typeface="Verdana" panose="020B0604030504040204" pitchFamily="34" charset="0"/>
              </a:rPr>
              <a:t>A diet without enough carbs can lead to:​</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Headaches​</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Fatigue​</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Weakness​</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Lack of focus and difficulty concentrating​</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Nausea​</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Constipation​</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Vitamin and mineral deficiencies ​</a:t>
            </a:r>
            <a:endParaRPr lang="en-IN"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2081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 y="181958"/>
            <a:ext cx="12121662" cy="6001643"/>
          </a:xfrm>
          <a:prstGeom prst="rect">
            <a:avLst/>
          </a:prstGeom>
        </p:spPr>
        <p:txBody>
          <a:bodyPr wrap="square">
            <a:spAutoFit/>
          </a:bodyPr>
          <a:lstStyle/>
          <a:p>
            <a:pPr fontAlgn="base"/>
            <a:r>
              <a:rPr lang="en-IN" sz="2400" b="1" dirty="0">
                <a:solidFill>
                  <a:srgbClr val="0070C0"/>
                </a:solidFill>
                <a:latin typeface="Verdana" panose="020B0604030504040204" pitchFamily="34" charset="0"/>
              </a:rPr>
              <a:t>Choosing Healthy Carbs</a:t>
            </a:r>
            <a:r>
              <a:rPr lang="en-IN" sz="2400" dirty="0">
                <a:solidFill>
                  <a:srgbClr val="0070C0"/>
                </a:solidFill>
                <a:latin typeface="Verdana" panose="020B0604030504040204" pitchFamily="34" charset="0"/>
              </a:rPr>
              <a:t>​</a:t>
            </a:r>
            <a:endParaRPr lang="en-IN" sz="2400" dirty="0">
              <a:solidFill>
                <a:srgbClr val="000000"/>
              </a:solidFill>
              <a:latin typeface="Arial" panose="020B0604020202020204" pitchFamily="34" charset="0"/>
            </a:endParaRPr>
          </a:p>
          <a:p>
            <a:pPr fontAlgn="base"/>
            <a:r>
              <a:rPr lang="en-IN" sz="2400" dirty="0">
                <a:solidFill>
                  <a:srgbClr val="4D4D4D"/>
                </a:solidFill>
                <a:latin typeface="Verdana" panose="020B0604030504040204" pitchFamily="34" charset="0"/>
              </a:rPr>
              <a:t>You don’t have to be a nutritionist or </a:t>
            </a:r>
            <a:r>
              <a:rPr lang="en-IN" sz="2400" b="1" dirty="0">
                <a:solidFill>
                  <a:srgbClr val="0000FF"/>
                </a:solidFill>
                <a:latin typeface="Verdana" panose="020B0604030504040204" pitchFamily="34" charset="0"/>
              </a:rPr>
              <a:t>counting carbs</a:t>
            </a:r>
            <a:r>
              <a:rPr lang="en-IN" sz="2400" dirty="0">
                <a:solidFill>
                  <a:srgbClr val="4D4D4D"/>
                </a:solidFill>
                <a:latin typeface="Verdana" panose="020B0604030504040204" pitchFamily="34" charset="0"/>
              </a:rPr>
              <a:t> to benefit from a diet of healthy carbs</a:t>
            </a:r>
            <a:r>
              <a:rPr lang="en-US" sz="2400" dirty="0">
                <a:solidFill>
                  <a:srgbClr val="4D4D4D"/>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r>
              <a:rPr lang="en-IN" sz="2400" dirty="0">
                <a:solidFill>
                  <a:srgbClr val="000000"/>
                </a:solidFill>
                <a:latin typeface="Calibri" panose="020F0502020204030204" pitchFamily="34" charset="0"/>
              </a:rPr>
              <a:t>​</a:t>
            </a:r>
            <a:endParaRPr lang="en-IN" sz="2400" dirty="0">
              <a:solidFill>
                <a:srgbClr val="000000"/>
              </a:solidFill>
              <a:latin typeface="Arial" panose="020B0604020202020204" pitchFamily="34" charset="0"/>
            </a:endParaRPr>
          </a:p>
          <a:p>
            <a:pPr fontAlgn="base"/>
            <a:r>
              <a:rPr lang="en-IN" sz="2400" b="1" dirty="0">
                <a:solidFill>
                  <a:srgbClr val="C00000"/>
                </a:solidFill>
                <a:latin typeface="Verdana" panose="020B0604030504040204" pitchFamily="34" charset="0"/>
              </a:rPr>
              <a:t>The Plate Method is a powerful way to focus on healthy carbs.</a:t>
            </a:r>
            <a:r>
              <a:rPr lang="en-IN" sz="2400" dirty="0">
                <a:solidFill>
                  <a:srgbClr val="C00000"/>
                </a:solidFill>
                <a:latin typeface="Verdana" panose="020B0604030504040204" pitchFamily="34" charset="0"/>
              </a:rPr>
              <a:t> </a:t>
            </a:r>
            <a:r>
              <a:rPr lang="en-US" sz="2400" dirty="0">
                <a:solidFill>
                  <a:srgbClr val="C00000"/>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7030A0"/>
                </a:solidFill>
                <a:latin typeface="Verdana" panose="020B0604030504040204" pitchFamily="34" charset="0"/>
              </a:rPr>
              <a:t>Half of your plate should be </a:t>
            </a:r>
            <a:r>
              <a:rPr lang="en-IN" sz="2400" dirty="0" err="1">
                <a:solidFill>
                  <a:srgbClr val="7030A0"/>
                </a:solidFill>
                <a:latin typeface="Verdana" panose="020B0604030504040204" pitchFamily="34" charset="0"/>
              </a:rPr>
              <a:t>fiber</a:t>
            </a:r>
            <a:r>
              <a:rPr lang="en-IN" sz="2400" dirty="0">
                <a:solidFill>
                  <a:srgbClr val="7030A0"/>
                </a:solidFill>
                <a:latin typeface="Verdana" panose="020B0604030504040204" pitchFamily="34" charset="0"/>
              </a:rPr>
              <a:t>-rich and starch-free vegetables. </a:t>
            </a:r>
            <a:r>
              <a:rPr lang="en-US" sz="2400" dirty="0">
                <a:solidFill>
                  <a:srgbClr val="7030A0"/>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7030A0"/>
                </a:solidFill>
                <a:latin typeface="Verdana" panose="020B0604030504040204" pitchFamily="34" charset="0"/>
              </a:rPr>
              <a:t>A quarter of the plate should be starchy foods, whether that’s vegetables like potatoes or a fruity dessert. </a:t>
            </a:r>
            <a:r>
              <a:rPr lang="en-US" sz="2400" dirty="0">
                <a:solidFill>
                  <a:srgbClr val="7030A0"/>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7030A0"/>
                </a:solidFill>
                <a:latin typeface="Verdana" panose="020B0604030504040204" pitchFamily="34" charset="0"/>
              </a:rPr>
              <a:t>The last quarter of the plate should be lean protein. </a:t>
            </a:r>
            <a:r>
              <a:rPr lang="en-US" sz="2400" dirty="0">
                <a:solidFill>
                  <a:srgbClr val="7030A0"/>
                </a:solidFill>
                <a:latin typeface="Verdana" panose="020B0604030504040204" pitchFamily="34" charset="0"/>
              </a:rPr>
              <a:t>​</a:t>
            </a:r>
            <a:endParaRPr lang="en-US" sz="2400" dirty="0">
              <a:solidFill>
                <a:srgbClr val="000000"/>
              </a:solidFill>
              <a:latin typeface="Arial" panose="020B0604020202020204" pitchFamily="34" charset="0"/>
            </a:endParaRPr>
          </a:p>
          <a:p>
            <a:pPr algn="ctr" fontAlgn="base"/>
            <a:r>
              <a:rPr lang="en-US" sz="2400" dirty="0">
                <a:solidFill>
                  <a:srgbClr val="4D4D4D"/>
                </a:solidFill>
                <a:latin typeface="Verdana" panose="020B0604030504040204" pitchFamily="34" charset="0"/>
              </a:rPr>
              <a:t>​</a:t>
            </a:r>
            <a:endParaRPr lang="en-US" sz="2400" dirty="0">
              <a:solidFill>
                <a:srgbClr val="000000"/>
              </a:solidFill>
              <a:latin typeface="Arial" panose="020B0604020202020204" pitchFamily="34" charset="0"/>
            </a:endParaRPr>
          </a:p>
          <a:p>
            <a:pPr algn="ctr" fontAlgn="base"/>
            <a:r>
              <a:rPr lang="en-IN" sz="2400" b="1" dirty="0">
                <a:solidFill>
                  <a:srgbClr val="FF0000"/>
                </a:solidFill>
                <a:latin typeface="Verdana" panose="020B0604030504040204" pitchFamily="34" charset="0"/>
              </a:rPr>
              <a:t>It can be difficult quitting bad carbs!!!!</a:t>
            </a:r>
            <a:r>
              <a:rPr lang="en-US" sz="2400" dirty="0">
                <a:solidFill>
                  <a:srgbClr val="FF0000"/>
                </a:solidFill>
                <a:latin typeface="Verdana" panose="020B0604030504040204" pitchFamily="34" charset="0"/>
              </a:rPr>
              <a:t>​</a:t>
            </a:r>
            <a:endParaRPr lang="en-US" sz="2400" dirty="0">
              <a:solidFill>
                <a:srgbClr val="000000"/>
              </a:solidFill>
              <a:latin typeface="Arial" panose="020B0604020202020204" pitchFamily="34" charset="0"/>
            </a:endParaRPr>
          </a:p>
          <a:p>
            <a:pPr algn="ctr" fontAlgn="base"/>
            <a:r>
              <a:rPr lang="en-IN" sz="2400" dirty="0">
                <a:solidFill>
                  <a:srgbClr val="FF0000"/>
                </a:solidFill>
                <a:latin typeface="Verdana" panose="020B0604030504040204" pitchFamily="34" charset="0"/>
              </a:rPr>
              <a:t>​</a:t>
            </a:r>
            <a:endParaRPr lang="en-IN"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Rather than cutting away pieces of your diet, find replacements for them. </a:t>
            </a:r>
            <a:r>
              <a:rPr lang="en-US" sz="2400" dirty="0">
                <a:solidFill>
                  <a:srgbClr val="00B0F0"/>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Instead </a:t>
            </a:r>
            <a:r>
              <a:rPr lang="en-IN" sz="2400">
                <a:solidFill>
                  <a:srgbClr val="00B0F0"/>
                </a:solidFill>
                <a:latin typeface="Verdana" panose="020B0604030504040204" pitchFamily="34" charset="0"/>
              </a:rPr>
              <a:t>of </a:t>
            </a:r>
            <a:r>
              <a:rPr lang="en-IN" sz="2400" smtClean="0">
                <a:solidFill>
                  <a:srgbClr val="00B0F0"/>
                </a:solidFill>
                <a:latin typeface="Verdana" panose="020B0604030504040204" pitchFamily="34" charset="0"/>
              </a:rPr>
              <a:t>colas, </a:t>
            </a:r>
            <a:r>
              <a:rPr lang="en-IN" sz="2400" dirty="0">
                <a:solidFill>
                  <a:srgbClr val="00B0F0"/>
                </a:solidFill>
                <a:latin typeface="Verdana" panose="020B0604030504040204" pitchFamily="34" charset="0"/>
              </a:rPr>
              <a:t>try </a:t>
            </a:r>
            <a:r>
              <a:rPr lang="en-IN" sz="2400" dirty="0" smtClean="0">
                <a:solidFill>
                  <a:srgbClr val="00B0F0"/>
                </a:solidFill>
                <a:latin typeface="Verdana" panose="020B0604030504040204" pitchFamily="34" charset="0"/>
              </a:rPr>
              <a:t>sparkling water. </a:t>
            </a:r>
            <a:r>
              <a:rPr lang="en-IN" sz="2400" dirty="0">
                <a:solidFill>
                  <a:srgbClr val="00B0F0"/>
                </a:solidFill>
                <a:latin typeface="Verdana" panose="020B0604030504040204" pitchFamily="34" charset="0"/>
              </a:rPr>
              <a:t>In place of white bread, opt for whole-grain bread. </a:t>
            </a:r>
            <a:r>
              <a:rPr lang="en-US" sz="2400" dirty="0">
                <a:solidFill>
                  <a:srgbClr val="00B0F0"/>
                </a:solidFill>
                <a:latin typeface="Verdana" panose="020B0604030504040204" pitchFamily="34" charset="0"/>
              </a:rPr>
              <a:t>​</a:t>
            </a:r>
            <a:endParaRPr lang="en-US" sz="2400" dirty="0">
              <a:solidFill>
                <a:srgbClr val="000000"/>
              </a:solidFill>
              <a:latin typeface="Arial" panose="020B0604020202020204" pitchFamily="34" charset="0"/>
            </a:endParaRPr>
          </a:p>
          <a:p>
            <a:pPr fontAlgn="base">
              <a:buFont typeface="Arial" panose="020B0604020202020204" pitchFamily="34" charset="0"/>
              <a:buChar char="•"/>
            </a:pPr>
            <a:r>
              <a:rPr lang="en-IN" sz="2400" dirty="0">
                <a:solidFill>
                  <a:srgbClr val="00B0F0"/>
                </a:solidFill>
                <a:latin typeface="Verdana" panose="020B0604030504040204" pitchFamily="34" charset="0"/>
              </a:rPr>
              <a:t>With a little bit of work, you can replace bad carbs with good carbs. ​</a:t>
            </a:r>
            <a:endParaRPr lang="en-IN"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9958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Chemical Elements Make up the Human Bo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83" y="378924"/>
            <a:ext cx="11430000" cy="598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9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117"/>
            <a:ext cx="12192000" cy="2677656"/>
          </a:xfrm>
          <a:prstGeom prst="rect">
            <a:avLst/>
          </a:prstGeom>
        </p:spPr>
        <p:txBody>
          <a:bodyPr wrap="square">
            <a:spAutoFit/>
          </a:bodyPr>
          <a:lstStyle/>
          <a:p>
            <a:pPr>
              <a:lnSpc>
                <a:spcPct val="150000"/>
              </a:lnSpc>
            </a:pPr>
            <a:r>
              <a:rPr lang="en-IN" sz="2800" b="1" spc="5" dirty="0" smtClean="0">
                <a:solidFill>
                  <a:srgbClr val="222222"/>
                </a:solidFill>
                <a:latin typeface="Arial" panose="020B0604020202020204" pitchFamily="34" charset="0"/>
                <a:ea typeface="Times New Roman" panose="02020603050405020304" pitchFamily="18" charset="0"/>
              </a:rPr>
              <a:t>Protein (Chain of amino acids)</a:t>
            </a:r>
          </a:p>
          <a:p>
            <a:pPr marL="457200" indent="-457200">
              <a:lnSpc>
                <a:spcPct val="150000"/>
              </a:lnSpc>
              <a:buFont typeface="Arial" panose="020B0604020202020204" pitchFamily="34" charset="0"/>
              <a:buChar char="•"/>
            </a:pPr>
            <a:r>
              <a:rPr lang="en-US" sz="2800" dirty="0"/>
              <a:t>Proteins are large biomolecules and macromolecules that comprise one or more long chains of amino acid residues that are </a:t>
            </a:r>
            <a:r>
              <a:rPr lang="en-IN" sz="2800" dirty="0" smtClean="0"/>
              <a:t>peptide-bonded.</a:t>
            </a:r>
            <a:endParaRPr lang="en-US" sz="2800" dirty="0"/>
          </a:p>
          <a:p>
            <a:pPr>
              <a:lnSpc>
                <a:spcPct val="150000"/>
              </a:lnSpc>
            </a:pPr>
            <a:endParaRPr lang="en-IN" sz="2800" b="1" dirty="0">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5261" y="2057548"/>
            <a:ext cx="5138145" cy="2458063"/>
          </a:xfrm>
          <a:prstGeom prst="rect">
            <a:avLst/>
          </a:prstGeom>
        </p:spPr>
      </p:pic>
      <p:sp>
        <p:nvSpPr>
          <p:cNvPr id="3" name="Rectangle 2"/>
          <p:cNvSpPr/>
          <p:nvPr/>
        </p:nvSpPr>
        <p:spPr>
          <a:xfrm>
            <a:off x="5117123" y="2202442"/>
            <a:ext cx="7074876" cy="1384995"/>
          </a:xfrm>
          <a:prstGeom prst="rect">
            <a:avLst/>
          </a:prstGeom>
        </p:spPr>
        <p:txBody>
          <a:bodyPr wrap="square">
            <a:spAutoFit/>
          </a:bodyPr>
          <a:lstStyle/>
          <a:p>
            <a:pPr marL="457200" indent="-457200">
              <a:buFont typeface="Arial" panose="020B0604020202020204" pitchFamily="34" charset="0"/>
              <a:buChar char="•"/>
            </a:pPr>
            <a:r>
              <a:rPr lang="en-US" sz="2800" dirty="0"/>
              <a:t>Protein is </a:t>
            </a:r>
            <a:r>
              <a:rPr lang="en-US" sz="2800" b="1" dirty="0"/>
              <a:t>found throughout the body—in muscle, bone, skin, hair, and virtually every other body part or tissue</a:t>
            </a:r>
            <a:r>
              <a:rPr lang="en-US" sz="2800" dirty="0"/>
              <a:t>.</a:t>
            </a:r>
          </a:p>
        </p:txBody>
      </p:sp>
      <p:sp>
        <p:nvSpPr>
          <p:cNvPr id="5" name="Rectangle 4"/>
          <p:cNvSpPr/>
          <p:nvPr/>
        </p:nvSpPr>
        <p:spPr>
          <a:xfrm>
            <a:off x="4275994" y="3759214"/>
            <a:ext cx="7916006" cy="168777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400" b="1"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10</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 to </a:t>
            </a:r>
            <a:r>
              <a:rPr lang="en-IN" sz="2400" b="1"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35 percent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of </a:t>
            </a:r>
            <a:r>
              <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rPr>
              <a:t>our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daily calories should come from lean protein sources such as low-fat meat, dairy, beans or eggs.</a:t>
            </a:r>
            <a:endParaRPr lang="en-IN" sz="2400" dirty="0">
              <a:latin typeface="Times New Roman" panose="02020603050405020304" pitchFamily="18" charset="0"/>
              <a:ea typeface="Times New Roman" panose="02020603050405020304" pitchFamily="18" charset="0"/>
            </a:endParaRPr>
          </a:p>
        </p:txBody>
      </p:sp>
      <p:sp>
        <p:nvSpPr>
          <p:cNvPr id="6" name="Rectangle 5"/>
          <p:cNvSpPr/>
          <p:nvPr/>
        </p:nvSpPr>
        <p:spPr>
          <a:xfrm>
            <a:off x="265235" y="5618762"/>
            <a:ext cx="11661530" cy="1077218"/>
          </a:xfrm>
          <a:prstGeom prst="rect">
            <a:avLst/>
          </a:prstGeom>
        </p:spPr>
        <p:txBody>
          <a:bodyPr wrap="square">
            <a:spAutoFit/>
          </a:bodyPr>
          <a:lstStyle/>
          <a:p>
            <a:pPr marL="457200" indent="-457200">
              <a:buFont typeface="Arial" panose="020B0604020202020204" pitchFamily="34" charset="0"/>
              <a:buChar char="•"/>
            </a:pPr>
            <a:r>
              <a:rPr lang="en-US" sz="3200" dirty="0"/>
              <a:t>The average person needs about </a:t>
            </a:r>
            <a:r>
              <a:rPr lang="en-US" sz="3200" dirty="0">
                <a:solidFill>
                  <a:srgbClr val="00B050"/>
                </a:solidFill>
              </a:rPr>
              <a:t>7 grams of protein every day for every 20 pounds</a:t>
            </a:r>
            <a:r>
              <a:rPr lang="en-US" sz="3200" dirty="0"/>
              <a:t> of body weight. </a:t>
            </a:r>
          </a:p>
        </p:txBody>
      </p:sp>
    </p:spTree>
    <p:extLst>
      <p:ext uri="{BB962C8B-B14F-4D97-AF65-F5344CB8AC3E}">
        <p14:creationId xmlns:p14="http://schemas.microsoft.com/office/powerpoint/2010/main" val="2188318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0466"/>
            <a:ext cx="11910645" cy="1754326"/>
          </a:xfrm>
          <a:prstGeom prst="rect">
            <a:avLst/>
          </a:prstGeom>
        </p:spPr>
        <p:txBody>
          <a:bodyPr wrap="square">
            <a:spAutoFit/>
          </a:bodyPr>
          <a:lstStyle/>
          <a:p>
            <a:pPr algn="just">
              <a:lnSpc>
                <a:spcPct val="150000"/>
              </a:lnSpc>
            </a:pPr>
            <a:r>
              <a:rPr lang="en-IN"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Protein is the </a:t>
            </a:r>
            <a:r>
              <a:rPr lang="en-IN" b="1"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major structural component of cells </a:t>
            </a:r>
            <a:r>
              <a:rPr lang="en-IN"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and is responsible for the </a:t>
            </a:r>
            <a:r>
              <a:rPr lang="en-IN" b="1"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building and repair of body </a:t>
            </a:r>
            <a:r>
              <a:rPr lang="en-IN"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tissues. Protein is </a:t>
            </a:r>
            <a:r>
              <a:rPr lang="en-IN"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broken down into amino acids</a:t>
            </a:r>
            <a:r>
              <a:rPr lang="en-IN"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 which are building blocks of protein. </a:t>
            </a:r>
            <a:r>
              <a:rPr lang="en-US"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You need protein in your diet to help your body repair cells and make new ones. </a:t>
            </a:r>
            <a:r>
              <a:rPr lang="en-IN" b="1"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Nine of the 20 amino acids</a:t>
            </a:r>
            <a:r>
              <a:rPr lang="en-IN" b="1"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 known as essential amino acids, must be provided in the diet as they cannot be synthesized in the body.</a:t>
            </a:r>
            <a:r>
              <a:rPr lang="en-IN"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 </a:t>
            </a:r>
          </a:p>
        </p:txBody>
      </p:sp>
      <p:sp>
        <p:nvSpPr>
          <p:cNvPr id="5" name="TextBox 4"/>
          <p:cNvSpPr txBox="1"/>
          <p:nvPr/>
        </p:nvSpPr>
        <p:spPr>
          <a:xfrm>
            <a:off x="0" y="0"/>
            <a:ext cx="3273397" cy="707886"/>
          </a:xfrm>
          <a:prstGeom prst="rect">
            <a:avLst/>
          </a:prstGeom>
          <a:noFill/>
        </p:spPr>
        <p:txBody>
          <a:bodyPr wrap="none" rtlCol="0">
            <a:spAutoFit/>
          </a:bodyPr>
          <a:lstStyle/>
          <a:p>
            <a:r>
              <a:rPr lang="en-US" sz="4000" dirty="0" smtClean="0"/>
              <a:t>Role of protein</a:t>
            </a:r>
            <a:endParaRPr lang="en-IN" sz="4000" dirty="0"/>
          </a:p>
        </p:txBody>
      </p:sp>
      <p:pic>
        <p:nvPicPr>
          <p:cNvPr id="3076" name="Picture 4" descr="Why can't the body make essential amino acids?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967" y="2294792"/>
            <a:ext cx="7848356" cy="45499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50985" y="2701389"/>
            <a:ext cx="2429608" cy="3539430"/>
          </a:xfrm>
          <a:prstGeom prst="rect">
            <a:avLst/>
          </a:prstGeom>
        </p:spPr>
        <p:txBody>
          <a:bodyPr wrap="square">
            <a:spAutoFit/>
          </a:bodyPr>
          <a:lstStyle/>
          <a:p>
            <a:r>
              <a:rPr lang="en-US" sz="2800" dirty="0">
                <a:solidFill>
                  <a:srgbClr val="FF0000"/>
                </a:solidFill>
                <a:latin typeface="Google Sans"/>
              </a:rPr>
              <a:t>human body lacks </a:t>
            </a:r>
            <a:r>
              <a:rPr lang="en-US" sz="2800" dirty="0">
                <a:solidFill>
                  <a:srgbClr val="040C28"/>
                </a:solidFill>
                <a:latin typeface="Google Sans"/>
              </a:rPr>
              <a:t>the metabolic pathways required to synthesize these amino acids</a:t>
            </a:r>
            <a:r>
              <a:rPr lang="en-US" sz="2800" dirty="0">
                <a:solidFill>
                  <a:srgbClr val="4D5156"/>
                </a:solidFill>
                <a:latin typeface="Google Sans"/>
              </a:rPr>
              <a:t>.</a:t>
            </a:r>
            <a:endParaRPr lang="en-IN" sz="2800" dirty="0"/>
          </a:p>
        </p:txBody>
      </p:sp>
    </p:spTree>
    <p:extLst>
      <p:ext uri="{BB962C8B-B14F-4D97-AF65-F5344CB8AC3E}">
        <p14:creationId xmlns:p14="http://schemas.microsoft.com/office/powerpoint/2010/main" val="4211797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46" y="3675738"/>
            <a:ext cx="11218677" cy="2923877"/>
          </a:xfrm>
          <a:prstGeom prst="rect">
            <a:avLst/>
          </a:prstGeom>
        </p:spPr>
        <p:txBody>
          <a:bodyPr wrap="square">
            <a:spAutoFit/>
          </a:bodyPr>
          <a:lstStyle/>
          <a:p>
            <a:pPr marL="342900" marR="139700" lvl="0" indent="-342900" algn="just">
              <a:lnSpc>
                <a:spcPct val="115000"/>
              </a:lnSpc>
              <a:spcAft>
                <a:spcPts val="0"/>
              </a:spcAft>
              <a:buSzPts val="1200"/>
              <a:buFont typeface="Times New Roman" panose="02020603050405020304" pitchFamily="18" charset="0"/>
              <a:buAutoNum type="arabicPeriod"/>
              <a:tabLst>
                <a:tab pos="407035" algn="l"/>
              </a:tabLst>
            </a:pPr>
            <a:r>
              <a:rPr lang="en-US" sz="3200" b="1" spc="-125" dirty="0" smtClean="0">
                <a:latin typeface="Times New Roman" panose="02020603050405020304" pitchFamily="18" charset="0"/>
                <a:ea typeface="Times New Roman" panose="02020603050405020304" pitchFamily="18" charset="0"/>
              </a:rPr>
              <a:t>Structural </a:t>
            </a:r>
            <a:r>
              <a:rPr lang="en-US" sz="3200" b="1" spc="-125" dirty="0">
                <a:latin typeface="Times New Roman" panose="02020603050405020304" pitchFamily="18" charset="0"/>
                <a:ea typeface="Times New Roman" panose="02020603050405020304" pitchFamily="18" charset="0"/>
              </a:rPr>
              <a:t>Proteins: </a:t>
            </a:r>
            <a:r>
              <a:rPr lang="en-US" sz="3200" spc="-125" dirty="0">
                <a:latin typeface="Times New Roman" panose="02020603050405020304" pitchFamily="18" charset="0"/>
                <a:ea typeface="Times New Roman" panose="02020603050405020304" pitchFamily="18" charset="0"/>
              </a:rPr>
              <a:t>Many proteins serve as building material of cells and tissues</a:t>
            </a:r>
            <a:r>
              <a:rPr lang="en-US" sz="3200" spc="-125" dirty="0" smtClean="0">
                <a:latin typeface="Times New Roman" panose="02020603050405020304" pitchFamily="18" charset="0"/>
                <a:ea typeface="Times New Roman" panose="02020603050405020304" pitchFamily="18" charset="0"/>
              </a:rPr>
              <a:t>. </a:t>
            </a:r>
            <a:r>
              <a:rPr lang="en-US" sz="3200" spc="-125" dirty="0">
                <a:latin typeface="Times New Roman" panose="02020603050405020304" pitchFamily="18" charset="0"/>
                <a:ea typeface="Times New Roman" panose="02020603050405020304" pitchFamily="18" charset="0"/>
              </a:rPr>
              <a:t>Some proteins form supporting structures, </a:t>
            </a:r>
            <a:r>
              <a:rPr lang="en-US" sz="3200" i="1" spc="-125" dirty="0">
                <a:latin typeface="Times New Roman" panose="02020603050405020304" pitchFamily="18" charset="0"/>
                <a:ea typeface="Times New Roman" panose="02020603050405020304" pitchFamily="18" charset="0"/>
              </a:rPr>
              <a:t>e.g., </a:t>
            </a:r>
            <a:r>
              <a:rPr lang="en-US" sz="3200" spc="-125" dirty="0">
                <a:latin typeface="Times New Roman" panose="02020603050405020304" pitchFamily="18" charset="0"/>
                <a:ea typeface="Times New Roman" panose="02020603050405020304" pitchFamily="18" charset="0"/>
              </a:rPr>
              <a:t>elastin of ligaments, collagen of tendons, cartilages, bone and connective tissue. Keratin is the major constituent of external protective structure of animals like hair, feathers, </a:t>
            </a:r>
            <a:r>
              <a:rPr lang="en-US" sz="3200" spc="-125" dirty="0" smtClean="0">
                <a:latin typeface="Times New Roman" panose="02020603050405020304" pitchFamily="18" charset="0"/>
                <a:ea typeface="Times New Roman" panose="02020603050405020304" pitchFamily="18" charset="0"/>
              </a:rPr>
              <a:t>layer </a:t>
            </a:r>
            <a:r>
              <a:rPr lang="en-US" sz="3200" spc="-125" dirty="0">
                <a:latin typeface="Times New Roman" panose="02020603050405020304" pitchFamily="18" charset="0"/>
                <a:ea typeface="Times New Roman" panose="02020603050405020304" pitchFamily="18" charset="0"/>
              </a:rPr>
              <a:t>of skin, nails, claws, hoofs</a:t>
            </a:r>
            <a:r>
              <a:rPr lang="en-US" sz="3200" spc="-40" dirty="0">
                <a:latin typeface="Times New Roman" panose="02020603050405020304" pitchFamily="18" charset="0"/>
                <a:ea typeface="Times New Roman" panose="02020603050405020304" pitchFamily="18" charset="0"/>
              </a:rPr>
              <a:t> </a:t>
            </a:r>
            <a:r>
              <a:rPr lang="en-US" sz="3200" spc="-125" dirty="0">
                <a:latin typeface="Times New Roman" panose="02020603050405020304" pitchFamily="18" charset="0"/>
                <a:ea typeface="Times New Roman" panose="02020603050405020304" pitchFamily="18" charset="0"/>
              </a:rPr>
              <a:t>etc</a:t>
            </a:r>
            <a:r>
              <a:rPr lang="en-US" sz="3200" spc="-125" dirty="0" smtClean="0">
                <a:latin typeface="Times New Roman" panose="02020603050405020304" pitchFamily="18" charset="0"/>
                <a:ea typeface="Times New Roman" panose="02020603050405020304" pitchFamily="18" charset="0"/>
              </a:rPr>
              <a:t>.</a:t>
            </a:r>
            <a:endParaRPr lang="en-IN" sz="3200" spc="-125"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301557" y="62101"/>
            <a:ext cx="6680944" cy="3613637"/>
          </a:xfrm>
          <a:prstGeom prst="rect">
            <a:avLst/>
          </a:prstGeom>
        </p:spPr>
      </p:pic>
      <p:sp>
        <p:nvSpPr>
          <p:cNvPr id="4" name="Rectangle 3"/>
          <p:cNvSpPr/>
          <p:nvPr/>
        </p:nvSpPr>
        <p:spPr>
          <a:xfrm>
            <a:off x="0" y="96715"/>
            <a:ext cx="5389685" cy="2677656"/>
          </a:xfrm>
          <a:prstGeom prst="rect">
            <a:avLst/>
          </a:prstGeom>
        </p:spPr>
        <p:txBody>
          <a:bodyPr wrap="square">
            <a:spAutoFit/>
          </a:bodyPr>
          <a:lstStyle/>
          <a:p>
            <a:pPr marL="63500">
              <a:spcAft>
                <a:spcPts val="0"/>
              </a:spcAft>
            </a:pPr>
            <a:r>
              <a:rPr lang="en-US" sz="2800" b="1" kern="0" dirty="0">
                <a:latin typeface="Times New Roman" panose="02020603050405020304" pitchFamily="18" charset="0"/>
                <a:ea typeface="Times New Roman" panose="02020603050405020304" pitchFamily="18" charset="0"/>
              </a:rPr>
              <a:t>Classification on the basis of biological Functions of proteins:</a:t>
            </a:r>
            <a:endParaRPr lang="en-IN" sz="2800" b="1" kern="0" dirty="0">
              <a:latin typeface="Times New Roman" panose="02020603050405020304" pitchFamily="18" charset="0"/>
              <a:ea typeface="Times New Roman" panose="02020603050405020304" pitchFamily="18" charset="0"/>
            </a:endParaRPr>
          </a:p>
          <a:p>
            <a:pPr marL="63500">
              <a:spcAft>
                <a:spcPts val="0"/>
              </a:spcAft>
            </a:pPr>
            <a:r>
              <a:rPr lang="en-US" sz="2800" dirty="0">
                <a:latin typeface="Times New Roman" panose="02020603050405020304" pitchFamily="18" charset="0"/>
                <a:ea typeface="Times New Roman" panose="02020603050405020304" pitchFamily="18" charset="0"/>
              </a:rPr>
              <a:t>Proteins perform a numerous functions in the organisms. The main functions of proteins are as follows:</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219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717" y="0"/>
            <a:ext cx="12095283" cy="4375044"/>
          </a:xfrm>
          <a:prstGeom prst="rect">
            <a:avLst/>
          </a:prstGeom>
        </p:spPr>
        <p:txBody>
          <a:bodyPr wrap="square">
            <a:spAutoFit/>
          </a:bodyPr>
          <a:lstStyle/>
          <a:p>
            <a:pPr marR="135255" lvl="0" algn="just">
              <a:lnSpc>
                <a:spcPct val="115000"/>
              </a:lnSpc>
              <a:spcBef>
                <a:spcPts val="5"/>
              </a:spcBef>
              <a:spcAft>
                <a:spcPts val="0"/>
              </a:spcAft>
              <a:buSzPts val="1200"/>
              <a:tabLst>
                <a:tab pos="407035" algn="l"/>
              </a:tabLst>
            </a:pPr>
            <a:r>
              <a:rPr lang="en-US" sz="3200" b="1" spc="-125" dirty="0" smtClean="0">
                <a:latin typeface="Times New Roman" panose="02020603050405020304" pitchFamily="18" charset="0"/>
                <a:ea typeface="Times New Roman" panose="02020603050405020304" pitchFamily="18" charset="0"/>
              </a:rPr>
              <a:t>2. Enzymes</a:t>
            </a:r>
            <a:r>
              <a:rPr lang="en-US" sz="3200" b="1" spc="-125" dirty="0">
                <a:latin typeface="Times New Roman" panose="02020603050405020304" pitchFamily="18" charset="0"/>
                <a:ea typeface="Times New Roman" panose="02020603050405020304" pitchFamily="18" charset="0"/>
              </a:rPr>
              <a:t>: </a:t>
            </a:r>
            <a:r>
              <a:rPr lang="en-US" sz="3200" spc="-125" dirty="0">
                <a:latin typeface="Times New Roman" panose="02020603050405020304" pitchFamily="18" charset="0"/>
                <a:ea typeface="Times New Roman" panose="02020603050405020304" pitchFamily="18" charset="0"/>
              </a:rPr>
              <a:t>Many proteins function as enzymes to catalyze biochemical reactions that occur in the living world. Enzymes play a key role in the metabolism. </a:t>
            </a:r>
            <a:endParaRPr lang="en-US" sz="3200" spc="-125" dirty="0" smtClean="0">
              <a:latin typeface="Times New Roman" panose="02020603050405020304" pitchFamily="18" charset="0"/>
              <a:ea typeface="Times New Roman" panose="02020603050405020304" pitchFamily="18" charset="0"/>
            </a:endParaRPr>
          </a:p>
          <a:p>
            <a:pPr marL="457200" marR="135255" lvl="0" indent="-457200" algn="just">
              <a:lnSpc>
                <a:spcPct val="115000"/>
              </a:lnSpc>
              <a:spcBef>
                <a:spcPts val="5"/>
              </a:spcBef>
              <a:spcAft>
                <a:spcPts val="0"/>
              </a:spcAft>
              <a:buSzPts val="1200"/>
              <a:buFont typeface="Arial" panose="020B0604020202020204" pitchFamily="34" charset="0"/>
              <a:buChar char="•"/>
              <a:tabLst>
                <a:tab pos="407035" algn="l"/>
              </a:tabLst>
            </a:pPr>
            <a:r>
              <a:rPr lang="en-US" sz="3200" spc="-125" dirty="0" smtClean="0">
                <a:latin typeface="Times New Roman" panose="02020603050405020304" pitchFamily="18" charset="0"/>
                <a:ea typeface="Times New Roman" panose="02020603050405020304" pitchFamily="18" charset="0"/>
              </a:rPr>
              <a:t>Every </a:t>
            </a:r>
            <a:r>
              <a:rPr lang="en-US" sz="3200" spc="-125" dirty="0">
                <a:latin typeface="Times New Roman" panose="02020603050405020304" pitchFamily="18" charset="0"/>
                <a:ea typeface="Times New Roman" panose="02020603050405020304" pitchFamily="18" charset="0"/>
              </a:rPr>
              <a:t>enzyme is specific in action. E.g., Amylase, protease, RUBISCO etc. </a:t>
            </a:r>
            <a:endParaRPr lang="en-US" sz="3200" spc="-125" dirty="0" smtClean="0">
              <a:latin typeface="Times New Roman" panose="02020603050405020304" pitchFamily="18" charset="0"/>
              <a:ea typeface="Times New Roman" panose="02020603050405020304" pitchFamily="18" charset="0"/>
            </a:endParaRPr>
          </a:p>
          <a:p>
            <a:pPr marL="457200" marR="135255" lvl="0" indent="-457200" algn="just">
              <a:lnSpc>
                <a:spcPct val="115000"/>
              </a:lnSpc>
              <a:spcBef>
                <a:spcPts val="5"/>
              </a:spcBef>
              <a:spcAft>
                <a:spcPts val="0"/>
              </a:spcAft>
              <a:buSzPts val="1200"/>
              <a:buFont typeface="Arial" panose="020B0604020202020204" pitchFamily="34" charset="0"/>
              <a:buChar char="•"/>
              <a:tabLst>
                <a:tab pos="407035" algn="l"/>
              </a:tabLst>
            </a:pPr>
            <a:r>
              <a:rPr lang="en-US" sz="3200" spc="-125" dirty="0">
                <a:latin typeface="Times New Roman" panose="02020603050405020304" pitchFamily="18" charset="0"/>
                <a:ea typeface="Times New Roman" panose="02020603050405020304" pitchFamily="18" charset="0"/>
              </a:rPr>
              <a:t>Amylase is necessary for breaking down the bonds in starches, polysaccharides, and complex carbohydrates into simpler simple sugars.</a:t>
            </a:r>
          </a:p>
          <a:p>
            <a:pPr marR="135255" lvl="0" algn="just">
              <a:lnSpc>
                <a:spcPct val="115000"/>
              </a:lnSpc>
              <a:spcBef>
                <a:spcPts val="5"/>
              </a:spcBef>
              <a:spcAft>
                <a:spcPts val="0"/>
              </a:spcAft>
              <a:buSzPts val="1200"/>
              <a:tabLst>
                <a:tab pos="407035" algn="l"/>
              </a:tabLst>
            </a:pPr>
            <a:endParaRPr lang="en-US" sz="3200" spc="-125" dirty="0">
              <a:latin typeface="Times New Roman" panose="02020603050405020304" pitchFamily="18" charset="0"/>
              <a:ea typeface="Times New Roman" panose="02020603050405020304" pitchFamily="18" charset="0"/>
            </a:endParaRPr>
          </a:p>
          <a:p>
            <a:pPr marR="135255" algn="just">
              <a:lnSpc>
                <a:spcPct val="115000"/>
              </a:lnSpc>
              <a:spcBef>
                <a:spcPts val="5"/>
              </a:spcBef>
              <a:buSzPts val="1200"/>
              <a:tabLst>
                <a:tab pos="407035" algn="l"/>
              </a:tabLst>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362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08" y="533592"/>
            <a:ext cx="11852030" cy="6321731"/>
          </a:xfrm>
          <a:prstGeom prst="rect">
            <a:avLst/>
          </a:prstGeom>
        </p:spPr>
        <p:txBody>
          <a:bodyPr wrap="square">
            <a:spAutoFit/>
          </a:bodyPr>
          <a:lstStyle/>
          <a:p>
            <a:pPr marR="135255" algn="just">
              <a:lnSpc>
                <a:spcPct val="115000"/>
              </a:lnSpc>
              <a:spcBef>
                <a:spcPts val="5"/>
              </a:spcBef>
              <a:buSzPts val="1200"/>
              <a:tabLst>
                <a:tab pos="407035" algn="l"/>
              </a:tabLst>
            </a:pPr>
            <a:r>
              <a:rPr lang="en-US" sz="3200" spc="-125" dirty="0" smtClean="0">
                <a:latin typeface="Times New Roman" panose="02020603050405020304" pitchFamily="18" charset="0"/>
                <a:ea typeface="Times New Roman" panose="02020603050405020304" pitchFamily="18" charset="0"/>
              </a:rPr>
              <a:t>3. Carrier </a:t>
            </a:r>
            <a:r>
              <a:rPr lang="en-US" sz="3200" spc="-125" dirty="0">
                <a:latin typeface="Times New Roman" panose="02020603050405020304" pitchFamily="18" charset="0"/>
                <a:ea typeface="Times New Roman" panose="02020603050405020304" pitchFamily="18" charset="0"/>
              </a:rPr>
              <a:t>Proteins (Transport proteins): A carrier protein is a membrane protein which bind and transport specific molecules across a membrane or in a body fluid. </a:t>
            </a:r>
          </a:p>
          <a:p>
            <a:pPr marL="457200" marR="135255" lvl="0" indent="-457200" algn="just">
              <a:lnSpc>
                <a:spcPct val="115000"/>
              </a:lnSpc>
              <a:spcBef>
                <a:spcPts val="5"/>
              </a:spcBef>
              <a:spcAft>
                <a:spcPts val="0"/>
              </a:spcAft>
              <a:buSzPts val="1200"/>
              <a:buFont typeface="Arial" panose="020B0604020202020204" pitchFamily="34" charset="0"/>
              <a:buChar char="•"/>
              <a:tabLst>
                <a:tab pos="407035" algn="l"/>
              </a:tabLst>
            </a:pPr>
            <a:r>
              <a:rPr lang="en-US" sz="3200" spc="-125" dirty="0">
                <a:solidFill>
                  <a:srgbClr val="0070C0"/>
                </a:solidFill>
                <a:latin typeface="Times New Roman" panose="02020603050405020304" pitchFamily="18" charset="0"/>
                <a:ea typeface="Times New Roman" panose="02020603050405020304" pitchFamily="18" charset="0"/>
              </a:rPr>
              <a:t>Eg. Haemoglobin of RBCs transports oxygen in the body. RBCs contain </a:t>
            </a:r>
            <a:r>
              <a:rPr lang="en-US" sz="3200" spc="-125" dirty="0" err="1">
                <a:solidFill>
                  <a:srgbClr val="0070C0"/>
                </a:solidFill>
                <a:latin typeface="Times New Roman" panose="02020603050405020304" pitchFamily="18" charset="0"/>
                <a:ea typeface="Times New Roman" panose="02020603050405020304" pitchFamily="18" charset="0"/>
              </a:rPr>
              <a:t>haemoglobin</a:t>
            </a:r>
            <a:r>
              <a:rPr lang="en-US" sz="3200" spc="-125" dirty="0">
                <a:solidFill>
                  <a:srgbClr val="0070C0"/>
                </a:solidFill>
                <a:latin typeface="Times New Roman" panose="02020603050405020304" pitchFamily="18" charset="0"/>
                <a:ea typeface="Times New Roman" panose="02020603050405020304" pitchFamily="18" charset="0"/>
              </a:rPr>
              <a:t> (</a:t>
            </a:r>
            <a:r>
              <a:rPr lang="en-US" sz="3200" spc="-125" dirty="0" err="1">
                <a:solidFill>
                  <a:srgbClr val="0070C0"/>
                </a:solidFill>
                <a:latin typeface="Times New Roman" panose="02020603050405020304" pitchFamily="18" charset="0"/>
                <a:ea typeface="Times New Roman" panose="02020603050405020304" pitchFamily="18" charset="0"/>
              </a:rPr>
              <a:t>Hb</a:t>
            </a:r>
            <a:r>
              <a:rPr lang="en-US" sz="3200" spc="-125" dirty="0">
                <a:solidFill>
                  <a:srgbClr val="0070C0"/>
                </a:solidFill>
                <a:latin typeface="Times New Roman" panose="02020603050405020304" pitchFamily="18" charset="0"/>
                <a:ea typeface="Times New Roman" panose="02020603050405020304" pitchFamily="18" charset="0"/>
              </a:rPr>
              <a:t>) which is made up of 4 polypeptide chains and contains an iron ion. Iron has strong affinity for oxygen. In lungs, oxygen combines with </a:t>
            </a:r>
            <a:r>
              <a:rPr lang="en-US" sz="3200" spc="-125" dirty="0" err="1">
                <a:solidFill>
                  <a:srgbClr val="0070C0"/>
                </a:solidFill>
                <a:latin typeface="Times New Roman" panose="02020603050405020304" pitchFamily="18" charset="0"/>
                <a:ea typeface="Times New Roman" panose="02020603050405020304" pitchFamily="18" charset="0"/>
              </a:rPr>
              <a:t>haemoglobin</a:t>
            </a:r>
            <a:r>
              <a:rPr lang="en-US" sz="3200" spc="-125" dirty="0">
                <a:solidFill>
                  <a:srgbClr val="0070C0"/>
                </a:solidFill>
                <a:latin typeface="Times New Roman" panose="02020603050405020304" pitchFamily="18" charset="0"/>
                <a:ea typeface="Times New Roman" panose="02020603050405020304" pitchFamily="18" charset="0"/>
              </a:rPr>
              <a:t> to produce oxyhaemoglobin. In body cell, oxygen is released and is able to diffuse into body </a:t>
            </a:r>
            <a:r>
              <a:rPr lang="en-US" sz="3200" spc="-125" dirty="0" smtClean="0">
                <a:solidFill>
                  <a:srgbClr val="0070C0"/>
                </a:solidFill>
                <a:latin typeface="Times New Roman" panose="02020603050405020304" pitchFamily="18" charset="0"/>
                <a:ea typeface="Times New Roman" panose="02020603050405020304" pitchFamily="18" charset="0"/>
              </a:rPr>
              <a:t>cell.</a:t>
            </a:r>
          </a:p>
          <a:p>
            <a:pPr marL="457200" marR="135255" lvl="0" indent="-457200" algn="just">
              <a:lnSpc>
                <a:spcPct val="115000"/>
              </a:lnSpc>
              <a:spcBef>
                <a:spcPts val="5"/>
              </a:spcBef>
              <a:spcAft>
                <a:spcPts val="0"/>
              </a:spcAft>
              <a:buSzPts val="1200"/>
              <a:buFont typeface="Arial" panose="020B0604020202020204" pitchFamily="34" charset="0"/>
              <a:buChar char="•"/>
              <a:tabLst>
                <a:tab pos="407035" algn="l"/>
              </a:tabLst>
            </a:pPr>
            <a:r>
              <a:rPr lang="en-US" sz="3200" spc="-125" dirty="0" smtClean="0">
                <a:solidFill>
                  <a:srgbClr val="0070C0"/>
                </a:solidFill>
                <a:latin typeface="Times New Roman" panose="02020603050405020304" pitchFamily="18" charset="0"/>
                <a:ea typeface="Times New Roman" panose="02020603050405020304" pitchFamily="18" charset="0"/>
              </a:rPr>
              <a:t>Other </a:t>
            </a:r>
            <a:r>
              <a:rPr lang="en-US" sz="3200" spc="-125" dirty="0">
                <a:solidFill>
                  <a:srgbClr val="0070C0"/>
                </a:solidFill>
                <a:latin typeface="Times New Roman" panose="02020603050405020304" pitchFamily="18" charset="0"/>
                <a:ea typeface="Times New Roman" panose="02020603050405020304" pitchFamily="18" charset="0"/>
              </a:rPr>
              <a:t>examples include proteins such as myoglobin of muscles store oxygen. α-globulin of blood carries thyroxine and bilirubin, β-globulin transport vitamins A, D and K, cholesterol and ions in the blood.</a:t>
            </a:r>
            <a:endParaRPr lang="en-IN" sz="3200" spc="-125" dirty="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8247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2" y="291304"/>
            <a:ext cx="10335126" cy="4552015"/>
          </a:xfrm>
          <a:prstGeom prst="rect">
            <a:avLst/>
          </a:prstGeom>
        </p:spPr>
        <p:txBody>
          <a:bodyPr wrap="square">
            <a:spAutoFit/>
          </a:bodyPr>
          <a:lstStyle/>
          <a:p>
            <a:pPr marR="135890" lvl="0" algn="just">
              <a:lnSpc>
                <a:spcPct val="115000"/>
              </a:lnSpc>
              <a:spcAft>
                <a:spcPts val="0"/>
              </a:spcAft>
              <a:buSzPts val="1200"/>
              <a:tabLst>
                <a:tab pos="407035" algn="l"/>
              </a:tabLst>
            </a:pPr>
            <a:r>
              <a:rPr lang="en-US" sz="2800" spc="-125" dirty="0" smtClean="0">
                <a:latin typeface="Times New Roman" panose="02020603050405020304" pitchFamily="18" charset="0"/>
                <a:ea typeface="Times New Roman" panose="02020603050405020304" pitchFamily="18" charset="0"/>
              </a:rPr>
              <a:t>4. Receptor </a:t>
            </a:r>
            <a:r>
              <a:rPr lang="en-US" sz="2800" spc="-125" dirty="0">
                <a:latin typeface="Times New Roman" panose="02020603050405020304" pitchFamily="18" charset="0"/>
                <a:ea typeface="Times New Roman" panose="02020603050405020304" pitchFamily="18" charset="0"/>
              </a:rPr>
              <a:t>Proteins: A number of proteins present on the external surface of cell membrane act as receptor molecules</a:t>
            </a:r>
            <a:r>
              <a:rPr lang="en-US" spc="-125" dirty="0">
                <a:latin typeface="Times New Roman" panose="02020603050405020304" pitchFamily="18" charset="0"/>
                <a:ea typeface="Times New Roman" panose="02020603050405020304" pitchFamily="18" charset="0"/>
              </a:rPr>
              <a:t>. </a:t>
            </a:r>
            <a:endParaRPr lang="en-US" spc="-125" dirty="0" smtClean="0">
              <a:latin typeface="Times New Roman" panose="02020603050405020304" pitchFamily="18" charset="0"/>
              <a:ea typeface="Times New Roman" panose="02020603050405020304" pitchFamily="18" charset="0"/>
            </a:endParaRPr>
          </a:p>
          <a:p>
            <a:pPr marR="135890" lvl="0" algn="just">
              <a:lnSpc>
                <a:spcPct val="115000"/>
              </a:lnSpc>
              <a:spcAft>
                <a:spcPts val="0"/>
              </a:spcAft>
              <a:buSzPts val="1200"/>
              <a:tabLst>
                <a:tab pos="407035" algn="l"/>
              </a:tabLst>
            </a:pPr>
            <a:r>
              <a:rPr lang="en-US" sz="2800" spc="-125" dirty="0">
                <a:latin typeface="Times New Roman" panose="02020603050405020304" pitchFamily="18" charset="0"/>
                <a:ea typeface="Times New Roman" panose="02020603050405020304" pitchFamily="18" charset="0"/>
              </a:rPr>
              <a:t>A receptor protein molecule receives chemical signals from outside a cell. When such chemical signals bind to a receptor, they cause some form of cellular/tissue response. </a:t>
            </a:r>
          </a:p>
          <a:p>
            <a:pPr marR="135890" lvl="0" algn="just">
              <a:lnSpc>
                <a:spcPct val="115000"/>
              </a:lnSpc>
              <a:spcAft>
                <a:spcPts val="0"/>
              </a:spcAft>
              <a:buSzPts val="1200"/>
              <a:tabLst>
                <a:tab pos="407035" algn="l"/>
              </a:tabLst>
            </a:pPr>
            <a:r>
              <a:rPr lang="en-US" sz="2800" spc="-125" dirty="0">
                <a:solidFill>
                  <a:srgbClr val="0070C0"/>
                </a:solidFill>
                <a:latin typeface="Times New Roman" panose="02020603050405020304" pitchFamily="18" charset="0"/>
                <a:ea typeface="Times New Roman" panose="02020603050405020304" pitchFamily="18" charset="0"/>
              </a:rPr>
              <a:t>For example, </a:t>
            </a:r>
            <a:r>
              <a:rPr lang="en-US" sz="2800" spc="-125" dirty="0" smtClean="0">
                <a:solidFill>
                  <a:srgbClr val="0070C0"/>
                </a:solidFill>
                <a:latin typeface="Times New Roman" panose="02020603050405020304" pitchFamily="18" charset="0"/>
                <a:ea typeface="Times New Roman" panose="02020603050405020304" pitchFamily="18" charset="0"/>
              </a:rPr>
              <a:t>insulin receptor protein:</a:t>
            </a:r>
          </a:p>
          <a:p>
            <a:pPr marR="135890" lvl="0" algn="just">
              <a:lnSpc>
                <a:spcPct val="115000"/>
              </a:lnSpc>
              <a:spcAft>
                <a:spcPts val="0"/>
              </a:spcAft>
              <a:buSzPts val="1200"/>
              <a:tabLst>
                <a:tab pos="407035" algn="l"/>
              </a:tabLst>
            </a:pPr>
            <a:r>
              <a:rPr lang="en-US" sz="2800" spc="-125" dirty="0" smtClean="0">
                <a:solidFill>
                  <a:srgbClr val="0070C0"/>
                </a:solidFill>
                <a:latin typeface="Times New Roman" panose="02020603050405020304" pitchFamily="18" charset="0"/>
                <a:ea typeface="Times New Roman" panose="02020603050405020304" pitchFamily="18" charset="0"/>
              </a:rPr>
              <a:t>when </a:t>
            </a:r>
            <a:r>
              <a:rPr lang="en-US" sz="2800" spc="-125" dirty="0">
                <a:solidFill>
                  <a:srgbClr val="0070C0"/>
                </a:solidFill>
                <a:latin typeface="Times New Roman" panose="02020603050405020304" pitchFamily="18" charset="0"/>
                <a:ea typeface="Times New Roman" panose="02020603050405020304" pitchFamily="18" charset="0"/>
              </a:rPr>
              <a:t>insulin is released in blood, the receptor proteins present on cell membrane binds with this insulin. This binding changes the permeability of cell membrane and glucose can enter the cell through glucose channels.</a:t>
            </a:r>
            <a:endParaRPr lang="en-IN" sz="2800" spc="-125" dirty="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2331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123" y="888023"/>
            <a:ext cx="12027877" cy="5335820"/>
          </a:xfrm>
          <a:prstGeom prst="rect">
            <a:avLst/>
          </a:prstGeom>
        </p:spPr>
        <p:txBody>
          <a:bodyPr wrap="square">
            <a:spAutoFit/>
          </a:bodyPr>
          <a:lstStyle/>
          <a:p>
            <a:pPr marR="135890" lvl="0" algn="just">
              <a:lnSpc>
                <a:spcPct val="115000"/>
              </a:lnSpc>
              <a:spcAft>
                <a:spcPts val="0"/>
              </a:spcAft>
              <a:buSzPts val="1200"/>
              <a:tabLst>
                <a:tab pos="407035" algn="l"/>
              </a:tabLst>
            </a:pPr>
            <a:r>
              <a:rPr lang="en-US" sz="2800" b="1" spc="-125" dirty="0" smtClean="0">
                <a:latin typeface="Times New Roman" panose="02020603050405020304" pitchFamily="18" charset="0"/>
                <a:ea typeface="Times New Roman" panose="02020603050405020304" pitchFamily="18" charset="0"/>
              </a:rPr>
              <a:t>5. Hormones</a:t>
            </a:r>
            <a:r>
              <a:rPr lang="en-US" sz="2800" b="1" spc="-125" dirty="0">
                <a:latin typeface="Times New Roman" panose="02020603050405020304" pitchFamily="18" charset="0"/>
                <a:ea typeface="Times New Roman" panose="02020603050405020304" pitchFamily="18" charset="0"/>
              </a:rPr>
              <a:t>: </a:t>
            </a:r>
            <a:r>
              <a:rPr lang="en-US" sz="2800" spc="-125" dirty="0">
                <a:latin typeface="Times New Roman" panose="02020603050405020304" pitchFamily="18" charset="0"/>
                <a:ea typeface="Times New Roman" panose="02020603050405020304" pitchFamily="18" charset="0"/>
              </a:rPr>
              <a:t>Some hormones are proteinaceous, </a:t>
            </a:r>
            <a:r>
              <a:rPr lang="en-US" sz="2800" i="1" spc="-125" dirty="0">
                <a:latin typeface="Times New Roman" panose="02020603050405020304" pitchFamily="18" charset="0"/>
                <a:ea typeface="Times New Roman" panose="02020603050405020304" pitchFamily="18" charset="0"/>
              </a:rPr>
              <a:t>e.g., </a:t>
            </a:r>
            <a:r>
              <a:rPr lang="en-US" sz="2800" spc="-125" dirty="0">
                <a:solidFill>
                  <a:srgbClr val="0070C0"/>
                </a:solidFill>
                <a:latin typeface="Times New Roman" panose="02020603050405020304" pitchFamily="18" charset="0"/>
                <a:ea typeface="Times New Roman" panose="02020603050405020304" pitchFamily="18" charset="0"/>
              </a:rPr>
              <a:t>insulin</a:t>
            </a:r>
            <a:r>
              <a:rPr lang="en-US" sz="2800" spc="-125" dirty="0">
                <a:latin typeface="Times New Roman" panose="02020603050405020304" pitchFamily="18" charset="0"/>
                <a:ea typeface="Times New Roman" panose="02020603050405020304" pitchFamily="18" charset="0"/>
              </a:rPr>
              <a:t> (sugar metabolism regulating hormone} parathyroid (calcium and phosphate transport</a:t>
            </a:r>
            <a:r>
              <a:rPr lang="en-US" sz="2800" spc="5" dirty="0">
                <a:latin typeface="Times New Roman" panose="02020603050405020304" pitchFamily="18" charset="0"/>
                <a:ea typeface="Times New Roman" panose="02020603050405020304" pitchFamily="18" charset="0"/>
              </a:rPr>
              <a:t> </a:t>
            </a:r>
            <a:r>
              <a:rPr lang="en-US" sz="2800" spc="-125" dirty="0">
                <a:latin typeface="Times New Roman" panose="02020603050405020304" pitchFamily="18" charset="0"/>
                <a:ea typeface="Times New Roman" panose="02020603050405020304" pitchFamily="18" charset="0"/>
              </a:rPr>
              <a:t>regulating </a:t>
            </a:r>
            <a:r>
              <a:rPr lang="en-US" sz="2800" dirty="0">
                <a:latin typeface="Times New Roman" panose="02020603050405020304" pitchFamily="18" charset="0"/>
                <a:ea typeface="Times New Roman" panose="02020603050405020304" pitchFamily="18" charset="0"/>
              </a:rPr>
              <a:t>hormones). Hormones play a key role in the regulation of metabolism.</a:t>
            </a:r>
          </a:p>
          <a:p>
            <a:pPr marR="140335" lvl="0" algn="just">
              <a:lnSpc>
                <a:spcPct val="115000"/>
              </a:lnSpc>
              <a:spcBef>
                <a:spcPts val="205"/>
              </a:spcBef>
              <a:spcAft>
                <a:spcPts val="0"/>
              </a:spcAft>
              <a:buSzPts val="1200"/>
              <a:tabLst>
                <a:tab pos="407035" algn="l"/>
              </a:tabLst>
            </a:pPr>
            <a:r>
              <a:rPr lang="en-IN" sz="2800" dirty="0">
                <a:latin typeface="Times New Roman" panose="02020603050405020304" pitchFamily="18" charset="0"/>
                <a:ea typeface="Times New Roman" panose="02020603050405020304" pitchFamily="18" charset="0"/>
              </a:rPr>
              <a:t>6. </a:t>
            </a:r>
            <a:r>
              <a:rPr lang="en-US" sz="2800" b="1" spc="-125" dirty="0">
                <a:latin typeface="Times New Roman" panose="02020603050405020304" pitchFamily="18" charset="0"/>
                <a:ea typeface="Times New Roman" panose="02020603050405020304" pitchFamily="18" charset="0"/>
              </a:rPr>
              <a:t>Contractile Proteins: </a:t>
            </a:r>
            <a:r>
              <a:rPr lang="en-US" sz="2800" spc="-125" dirty="0">
                <a:solidFill>
                  <a:srgbClr val="0070C0"/>
                </a:solidFill>
                <a:latin typeface="Times New Roman" panose="02020603050405020304" pitchFamily="18" charset="0"/>
                <a:ea typeface="Times New Roman" panose="02020603050405020304" pitchFamily="18" charset="0"/>
              </a:rPr>
              <a:t>Actin and myosin </a:t>
            </a:r>
            <a:r>
              <a:rPr lang="en-US" sz="2800" spc="-125" dirty="0">
                <a:latin typeface="Times New Roman" panose="02020603050405020304" pitchFamily="18" charset="0"/>
                <a:ea typeface="Times New Roman" panose="02020603050405020304" pitchFamily="18" charset="0"/>
              </a:rPr>
              <a:t>are two protein molecules in muscles and are mainly involved in </a:t>
            </a:r>
            <a:r>
              <a:rPr lang="en-US" sz="2800" b="1" spc="-125" dirty="0">
                <a:solidFill>
                  <a:srgbClr val="00B050"/>
                </a:solidFill>
                <a:latin typeface="Times New Roman" panose="02020603050405020304" pitchFamily="18" charset="0"/>
                <a:ea typeface="Times New Roman" panose="02020603050405020304" pitchFamily="18" charset="0"/>
              </a:rPr>
              <a:t>muscle contraction </a:t>
            </a:r>
            <a:r>
              <a:rPr lang="en-US" sz="2800" spc="-125" dirty="0">
                <a:latin typeface="Times New Roman" panose="02020603050405020304" pitchFamily="18" charset="0"/>
                <a:ea typeface="Times New Roman" panose="02020603050405020304" pitchFamily="18" charset="0"/>
              </a:rPr>
              <a:t>in humans and animals. </a:t>
            </a:r>
            <a:endParaRPr lang="en-US" sz="2800" spc="-125" dirty="0" smtClean="0">
              <a:latin typeface="Times New Roman" panose="02020603050405020304" pitchFamily="18" charset="0"/>
              <a:ea typeface="Times New Roman" panose="02020603050405020304" pitchFamily="18" charset="0"/>
            </a:endParaRPr>
          </a:p>
          <a:p>
            <a:pPr marR="140335" lvl="0" algn="just">
              <a:lnSpc>
                <a:spcPct val="115000"/>
              </a:lnSpc>
              <a:spcBef>
                <a:spcPts val="205"/>
              </a:spcBef>
              <a:spcAft>
                <a:spcPts val="0"/>
              </a:spcAft>
              <a:buSzPts val="1200"/>
              <a:tabLst>
                <a:tab pos="407035" algn="l"/>
              </a:tabLst>
            </a:pPr>
            <a:r>
              <a:rPr lang="en-US" sz="2800" b="1" spc="-125" dirty="0" smtClean="0">
                <a:latin typeface="Times New Roman" panose="02020603050405020304" pitchFamily="18" charset="0"/>
                <a:ea typeface="Times New Roman" panose="02020603050405020304" pitchFamily="18" charset="0"/>
              </a:rPr>
              <a:t>7</a:t>
            </a:r>
            <a:r>
              <a:rPr lang="en-US" sz="2800" b="1" spc="-125" dirty="0">
                <a:latin typeface="Times New Roman" panose="02020603050405020304" pitchFamily="18" charset="0"/>
                <a:ea typeface="Times New Roman" panose="02020603050405020304" pitchFamily="18" charset="0"/>
              </a:rPr>
              <a:t>. Defensive proteins: </a:t>
            </a:r>
            <a:r>
              <a:rPr lang="en-US" sz="2800" spc="-125" dirty="0">
                <a:latin typeface="Times New Roman" panose="02020603050405020304" pitchFamily="18" charset="0"/>
                <a:ea typeface="Times New Roman" panose="02020603050405020304" pitchFamily="18" charset="0"/>
              </a:rPr>
              <a:t>Some proteins act as antibodies (</a:t>
            </a:r>
            <a:r>
              <a:rPr lang="en-US" sz="2800" spc="-125" dirty="0">
                <a:solidFill>
                  <a:srgbClr val="0070C0"/>
                </a:solidFill>
                <a:latin typeface="Times New Roman" panose="02020603050405020304" pitchFamily="18" charset="0"/>
                <a:ea typeface="Times New Roman" panose="02020603050405020304" pitchFamily="18" charset="0"/>
              </a:rPr>
              <a:t>immunoglobulins</a:t>
            </a:r>
            <a:r>
              <a:rPr lang="en-US" sz="2800" spc="-125" dirty="0">
                <a:latin typeface="Times New Roman" panose="02020603050405020304" pitchFamily="18" charset="0"/>
                <a:ea typeface="Times New Roman" panose="02020603050405020304" pitchFamily="18" charset="0"/>
              </a:rPr>
              <a:t>) that participate in the defence mechanism of the</a:t>
            </a:r>
            <a:r>
              <a:rPr lang="en-US" sz="2800" spc="-15" dirty="0">
                <a:latin typeface="Times New Roman" panose="02020603050405020304" pitchFamily="18" charset="0"/>
                <a:ea typeface="Times New Roman" panose="02020603050405020304" pitchFamily="18" charset="0"/>
              </a:rPr>
              <a:t> </a:t>
            </a:r>
            <a:r>
              <a:rPr lang="en-US" sz="2800" spc="-125" dirty="0">
                <a:latin typeface="Times New Roman" panose="02020603050405020304" pitchFamily="18" charset="0"/>
                <a:ea typeface="Times New Roman" panose="02020603050405020304" pitchFamily="18" charset="0"/>
              </a:rPr>
              <a:t>body.</a:t>
            </a:r>
            <a:endParaRPr lang="en-IN" sz="2800" spc="-125" dirty="0">
              <a:latin typeface="Times New Roman" panose="02020603050405020304" pitchFamily="18" charset="0"/>
              <a:ea typeface="Times New Roman" panose="02020603050405020304" pitchFamily="18" charset="0"/>
            </a:endParaRPr>
          </a:p>
          <a:p>
            <a:pPr algn="just"/>
            <a:r>
              <a:rPr lang="en-US" sz="2800" b="1" dirty="0">
                <a:latin typeface="Times New Roman" panose="02020603050405020304" pitchFamily="18" charset="0"/>
                <a:ea typeface="Times New Roman" panose="02020603050405020304" pitchFamily="18" charset="0"/>
              </a:rPr>
              <a:t>8. Storage Proteins: </a:t>
            </a:r>
            <a:r>
              <a:rPr lang="en-US" sz="2800" dirty="0">
                <a:latin typeface="Times New Roman" panose="02020603050405020304" pitchFamily="18" charset="0"/>
                <a:ea typeface="Times New Roman" panose="02020603050405020304" pitchFamily="18" charset="0"/>
              </a:rPr>
              <a:t>Storage proteins serve as biological reserves of metal ions and amino acids, used by organisms. </a:t>
            </a:r>
            <a:r>
              <a:rPr lang="en-US" dirty="0"/>
              <a:t> </a:t>
            </a:r>
            <a:r>
              <a:rPr lang="en-US" sz="2800" dirty="0" smtClean="0">
                <a:latin typeface="Times New Roman" panose="02020603050405020304" pitchFamily="18" charset="0"/>
                <a:ea typeface="Times New Roman" panose="02020603050405020304" pitchFamily="18" charset="0"/>
              </a:rPr>
              <a:t>These </a:t>
            </a:r>
            <a:r>
              <a:rPr lang="en-US" sz="2800" dirty="0">
                <a:latin typeface="Times New Roman" panose="02020603050405020304" pitchFamily="18" charset="0"/>
                <a:ea typeface="Times New Roman" panose="02020603050405020304" pitchFamily="18" charset="0"/>
              </a:rPr>
              <a:t>occur in milk, eggs and seeds to nourish the young ones. </a:t>
            </a:r>
            <a:endParaRPr lang="en-US" sz="2800" dirty="0" smtClean="0">
              <a:latin typeface="Times New Roman" panose="02020603050405020304" pitchFamily="18" charset="0"/>
              <a:ea typeface="Times New Roman" panose="02020603050405020304" pitchFamily="18" charset="0"/>
            </a:endParaRPr>
          </a:p>
          <a:p>
            <a:pPr algn="just"/>
            <a:r>
              <a:rPr lang="en-US" sz="2800" dirty="0" smtClean="0">
                <a:solidFill>
                  <a:srgbClr val="0070C0"/>
                </a:solidFill>
                <a:latin typeface="Times New Roman" panose="02020603050405020304" pitchFamily="18" charset="0"/>
                <a:ea typeface="Times New Roman" panose="02020603050405020304" pitchFamily="18" charset="0"/>
              </a:rPr>
              <a:t>Eg. They </a:t>
            </a:r>
            <a:r>
              <a:rPr lang="en-US" sz="2800" dirty="0">
                <a:solidFill>
                  <a:srgbClr val="0070C0"/>
                </a:solidFill>
                <a:latin typeface="Times New Roman" panose="02020603050405020304" pitchFamily="18" charset="0"/>
                <a:ea typeface="Times New Roman" panose="02020603050405020304" pitchFamily="18" charset="0"/>
              </a:rPr>
              <a:t>include casein of milk, albumin of egg white and glutelin in</a:t>
            </a:r>
            <a:r>
              <a:rPr lang="en-US" sz="2800" spc="-40" dirty="0">
                <a:solidFill>
                  <a:srgbClr val="0070C0"/>
                </a:solidFill>
                <a:latin typeface="Times New Roman" panose="02020603050405020304" pitchFamily="18" charset="0"/>
                <a:ea typeface="Times New Roman" panose="02020603050405020304" pitchFamily="18" charset="0"/>
              </a:rPr>
              <a:t> </a:t>
            </a:r>
            <a:r>
              <a:rPr lang="en-US" sz="2800" dirty="0">
                <a:solidFill>
                  <a:srgbClr val="0070C0"/>
                </a:solidFill>
                <a:latin typeface="Times New Roman" panose="02020603050405020304" pitchFamily="18" charset="0"/>
                <a:ea typeface="Times New Roman" panose="02020603050405020304" pitchFamily="18" charset="0"/>
              </a:rPr>
              <a:t>cereals.</a:t>
            </a:r>
            <a:endParaRPr lang="en-IN" sz="2800" dirty="0">
              <a:solidFill>
                <a:srgbClr val="0070C0"/>
              </a:solidFill>
            </a:endParaRPr>
          </a:p>
        </p:txBody>
      </p:sp>
    </p:spTree>
    <p:extLst>
      <p:ext uri="{BB962C8B-B14F-4D97-AF65-F5344CB8AC3E}">
        <p14:creationId xmlns:p14="http://schemas.microsoft.com/office/powerpoint/2010/main" val="2528178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47" y="367697"/>
            <a:ext cx="11486148" cy="3877985"/>
          </a:xfrm>
          <a:prstGeom prst="rect">
            <a:avLst/>
          </a:prstGeom>
        </p:spPr>
        <p:txBody>
          <a:bodyPr wrap="square">
            <a:spAutoFit/>
          </a:bodyPr>
          <a:lstStyle/>
          <a:p>
            <a:r>
              <a:rPr lang="en-US" sz="3200" b="1" dirty="0" smtClean="0">
                <a:latin typeface="proxima-nova"/>
              </a:rPr>
              <a:t>Sources of protein: </a:t>
            </a:r>
          </a:p>
          <a:p>
            <a:pPr algn="just"/>
            <a:r>
              <a:rPr lang="en-US" sz="2800" dirty="0" smtClean="0">
                <a:latin typeface="proxima-nova"/>
              </a:rPr>
              <a:t>Animal-based </a:t>
            </a:r>
            <a:r>
              <a:rPr lang="en-US" sz="2800" dirty="0">
                <a:latin typeface="proxima-nova"/>
              </a:rPr>
              <a:t>foods (meat, poultry, fish, eggs, and dairy foods) tend to be good sources of complete protein, while plant-based foods (fruits, vegetables, grains, nuts, and seeds) often lack one or more essential amino acid. Those who abstain from eating animal-based foods can eat a variety of protein-containing plant foods each day in order to get all the amino acids needed to make new protein, and also choose to incorporate complete plant </a:t>
            </a:r>
            <a:r>
              <a:rPr lang="en-US" sz="2800" dirty="0" smtClean="0">
                <a:latin typeface="proxima-nova"/>
              </a:rPr>
              <a:t>proteins</a:t>
            </a:r>
          </a:p>
          <a:p>
            <a:endParaRPr lang="en-US" dirty="0">
              <a:latin typeface="proxima-nova"/>
            </a:endParaRPr>
          </a:p>
        </p:txBody>
      </p:sp>
    </p:spTree>
    <p:extLst>
      <p:ext uri="{BB962C8B-B14F-4D97-AF65-F5344CB8AC3E}">
        <p14:creationId xmlns:p14="http://schemas.microsoft.com/office/powerpoint/2010/main" val="177914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07" y="190897"/>
            <a:ext cx="11913577" cy="5693866"/>
          </a:xfrm>
          <a:prstGeom prst="rect">
            <a:avLst/>
          </a:prstGeom>
        </p:spPr>
        <p:txBody>
          <a:bodyPr wrap="square">
            <a:spAutoFit/>
          </a:bodyPr>
          <a:lstStyle/>
          <a:p>
            <a:pPr algn="just"/>
            <a:r>
              <a:rPr lang="en-US" sz="2800" dirty="0"/>
              <a:t>Like other dietary supplements, protein powders are not regulated by the U.S. Food and Drug Administration for safety. They can often contain non-protein ingredients, including vitamins and minerals, thickeners, added sugars, non-caloric sweeteners, and artificial flavoring. If you choose to consume protein powder, it is </a:t>
            </a:r>
            <a:r>
              <a:rPr lang="en-US" sz="2800" dirty="0">
                <a:solidFill>
                  <a:srgbClr val="FF0000"/>
                </a:solidFill>
              </a:rPr>
              <a:t>important to read the nutrition and ingredient labels beforehand,</a:t>
            </a:r>
            <a:r>
              <a:rPr lang="en-US" sz="2800" dirty="0"/>
              <a:t> as products may contain unexpected ingredients and large amounts of added sugars and calories.</a:t>
            </a:r>
          </a:p>
          <a:p>
            <a:pPr algn="just"/>
            <a:endParaRPr lang="en-US" sz="2800" dirty="0"/>
          </a:p>
          <a:p>
            <a:pPr algn="just"/>
            <a:r>
              <a:rPr lang="en-US" sz="2800" dirty="0"/>
              <a:t>Available evidence indicates that it’s the source of protein (or, the protein “package”), rather than the amount of protein, that likely makes a difference for our health. The evidence-based takeaway: eating healthy protein sources like beans, nuts, fish, or poultry in place of red meat and processed meat can lower the risk of several diseases and premature death.</a:t>
            </a:r>
            <a:endParaRPr lang="en-IN" sz="2800" dirty="0"/>
          </a:p>
        </p:txBody>
      </p:sp>
    </p:spTree>
    <p:extLst>
      <p:ext uri="{BB962C8B-B14F-4D97-AF65-F5344CB8AC3E}">
        <p14:creationId xmlns:p14="http://schemas.microsoft.com/office/powerpoint/2010/main" val="264641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737" y="396145"/>
            <a:ext cx="10968789" cy="646331"/>
          </a:xfrm>
          <a:prstGeom prst="rect">
            <a:avLst/>
          </a:prstGeom>
        </p:spPr>
        <p:txBody>
          <a:bodyPr wrap="square">
            <a:spAutoFit/>
          </a:bodyPr>
          <a:lstStyle/>
          <a:p>
            <a:r>
              <a:rPr lang="en-US" dirty="0">
                <a:solidFill>
                  <a:srgbClr val="202124"/>
                </a:solidFill>
                <a:latin typeface="arial" panose="020B0604020202020204" pitchFamily="34" charset="0"/>
              </a:rPr>
              <a:t>L</a:t>
            </a:r>
            <a:r>
              <a:rPr lang="en-US" dirty="0" smtClean="0">
                <a:solidFill>
                  <a:srgbClr val="202124"/>
                </a:solidFill>
                <a:latin typeface="arial" panose="020B0604020202020204" pitchFamily="34" charset="0"/>
              </a:rPr>
              <a:t>ack </a:t>
            </a:r>
            <a:r>
              <a:rPr lang="en-US" dirty="0">
                <a:solidFill>
                  <a:srgbClr val="202124"/>
                </a:solidFill>
                <a:latin typeface="arial" panose="020B0604020202020204" pitchFamily="34" charset="0"/>
              </a:rPr>
              <a:t>of protein can make you </a:t>
            </a:r>
            <a:r>
              <a:rPr lang="en-US" b="1" dirty="0">
                <a:solidFill>
                  <a:srgbClr val="202124"/>
                </a:solidFill>
                <a:latin typeface="arial" panose="020B0604020202020204" pitchFamily="34" charset="0"/>
              </a:rPr>
              <a:t>lose muscle mass, which in turn cuts your strength, makes it harder to keep your balance, and slows your metabolism</a:t>
            </a:r>
            <a:r>
              <a:rPr lang="en-US" dirty="0">
                <a:solidFill>
                  <a:srgbClr val="202124"/>
                </a:solidFill>
                <a:latin typeface="arial" panose="020B0604020202020204" pitchFamily="34" charset="0"/>
              </a:rPr>
              <a:t>.</a:t>
            </a:r>
            <a:endParaRPr lang="en-IN" dirty="0"/>
          </a:p>
        </p:txBody>
      </p:sp>
      <p:sp>
        <p:nvSpPr>
          <p:cNvPr id="3" name="Rectangle 2"/>
          <p:cNvSpPr/>
          <p:nvPr/>
        </p:nvSpPr>
        <p:spPr>
          <a:xfrm>
            <a:off x="280737" y="1156174"/>
            <a:ext cx="11534274" cy="1477328"/>
          </a:xfrm>
          <a:prstGeom prst="rect">
            <a:avLst/>
          </a:prstGeom>
        </p:spPr>
        <p:txBody>
          <a:bodyPr wrap="square">
            <a:spAutoFit/>
          </a:bodyPr>
          <a:lstStyle/>
          <a:p>
            <a:r>
              <a:rPr lang="en-US" dirty="0">
                <a:solidFill>
                  <a:srgbClr val="231F20"/>
                </a:solidFill>
                <a:latin typeface="Proxima Nova"/>
              </a:rPr>
              <a:t>Serious protein deficiency can cause swelling, fatty </a:t>
            </a:r>
            <a:r>
              <a:rPr lang="en-US" dirty="0">
                <a:solidFill>
                  <a:srgbClr val="FF0000"/>
                </a:solidFill>
                <a:latin typeface="Proxima Nova"/>
              </a:rPr>
              <a:t>liver, skin degeneration, increase the severity of infections and </a:t>
            </a:r>
            <a:r>
              <a:rPr lang="en-US" dirty="0" smtClean="0">
                <a:solidFill>
                  <a:srgbClr val="FF0000"/>
                </a:solidFill>
                <a:latin typeface="Proxima Nova"/>
              </a:rPr>
              <a:t>stunt </a:t>
            </a:r>
            <a:r>
              <a:rPr lang="en-US" dirty="0">
                <a:solidFill>
                  <a:srgbClr val="FF0000"/>
                </a:solidFill>
                <a:latin typeface="Proxima Nova"/>
              </a:rPr>
              <a:t>growth in children</a:t>
            </a:r>
            <a:r>
              <a:rPr lang="en-US" dirty="0" smtClean="0">
                <a:solidFill>
                  <a:srgbClr val="FF0000"/>
                </a:solidFill>
                <a:latin typeface="Proxima Nova"/>
              </a:rPr>
              <a:t>.</a:t>
            </a:r>
          </a:p>
          <a:p>
            <a:endParaRPr lang="en-US" dirty="0">
              <a:solidFill>
                <a:srgbClr val="231F20"/>
              </a:solidFill>
              <a:latin typeface="Proxima Nova"/>
            </a:endParaRPr>
          </a:p>
          <a:p>
            <a:r>
              <a:rPr lang="en-US" dirty="0">
                <a:solidFill>
                  <a:srgbClr val="231F20"/>
                </a:solidFill>
                <a:latin typeface="Proxima Nova"/>
              </a:rPr>
              <a:t>While true deficiency is rare in developed countries, low intake may cause muscle wasting and increase the risk of bone fractures.</a:t>
            </a:r>
            <a:endParaRPr lang="en-US" b="0" i="0" dirty="0">
              <a:solidFill>
                <a:srgbClr val="231F20"/>
              </a:solidFill>
              <a:effectLst/>
              <a:latin typeface="Proxima Nova"/>
            </a:endParaRPr>
          </a:p>
        </p:txBody>
      </p:sp>
      <p:sp>
        <p:nvSpPr>
          <p:cNvPr id="4" name="Rectangle 3"/>
          <p:cNvSpPr/>
          <p:nvPr/>
        </p:nvSpPr>
        <p:spPr>
          <a:xfrm>
            <a:off x="280737" y="2645149"/>
            <a:ext cx="11137233" cy="1477328"/>
          </a:xfrm>
          <a:prstGeom prst="rect">
            <a:avLst/>
          </a:prstGeom>
        </p:spPr>
        <p:txBody>
          <a:bodyPr wrap="square">
            <a:spAutoFit/>
          </a:bodyPr>
          <a:lstStyle/>
          <a:p>
            <a:r>
              <a:rPr lang="en-US" b="1" dirty="0">
                <a:solidFill>
                  <a:srgbClr val="FF0000"/>
                </a:solidFill>
                <a:latin typeface="Proxima Nova"/>
              </a:rPr>
              <a:t>However, too much protein </a:t>
            </a:r>
            <a:r>
              <a:rPr lang="en-US" dirty="0">
                <a:solidFill>
                  <a:srgbClr val="231F20"/>
                </a:solidFill>
                <a:latin typeface="Proxima Nova"/>
              </a:rPr>
              <a:t>— </a:t>
            </a:r>
            <a:r>
              <a:rPr lang="en-US" b="1" dirty="0">
                <a:solidFill>
                  <a:srgbClr val="0070C0"/>
                </a:solidFill>
                <a:latin typeface="Proxima Nova"/>
              </a:rPr>
              <a:t>especially with no fat or carbs — can be harmful. This is something to be aware of considering the prevalence of many high-protein diets.</a:t>
            </a:r>
          </a:p>
          <a:p>
            <a:endParaRPr lang="en-US" dirty="0" smtClean="0">
              <a:solidFill>
                <a:srgbClr val="231F20"/>
              </a:solidFill>
              <a:latin typeface="Proxima Nova"/>
            </a:endParaRPr>
          </a:p>
          <a:p>
            <a:r>
              <a:rPr lang="en-US" dirty="0" smtClean="0">
                <a:solidFill>
                  <a:srgbClr val="FF0000"/>
                </a:solidFill>
                <a:latin typeface="Proxima Nova"/>
              </a:rPr>
              <a:t>Protein </a:t>
            </a:r>
            <a:r>
              <a:rPr lang="en-US" dirty="0">
                <a:solidFill>
                  <a:srgbClr val="FF0000"/>
                </a:solidFill>
                <a:latin typeface="Proxima Nova"/>
              </a:rPr>
              <a:t>poisoning </a:t>
            </a:r>
            <a:r>
              <a:rPr lang="en-US" dirty="0">
                <a:solidFill>
                  <a:srgbClr val="231F20"/>
                </a:solidFill>
                <a:latin typeface="Proxima Nova"/>
              </a:rPr>
              <a:t>is when the body takes in too much protein with not enough fat and carbohydrate for a long period of time.</a:t>
            </a:r>
            <a:endParaRPr lang="en-US" b="0" i="0" dirty="0">
              <a:solidFill>
                <a:srgbClr val="231F20"/>
              </a:solidFill>
              <a:effectLst/>
              <a:latin typeface="Proxima Nova"/>
            </a:endParaRPr>
          </a:p>
        </p:txBody>
      </p:sp>
      <p:sp>
        <p:nvSpPr>
          <p:cNvPr id="5" name="Rectangle 4"/>
          <p:cNvSpPr/>
          <p:nvPr/>
        </p:nvSpPr>
        <p:spPr>
          <a:xfrm>
            <a:off x="214560" y="4233944"/>
            <a:ext cx="11317707" cy="923330"/>
          </a:xfrm>
          <a:prstGeom prst="rect">
            <a:avLst/>
          </a:prstGeom>
        </p:spPr>
        <p:txBody>
          <a:bodyPr wrap="square">
            <a:spAutoFit/>
          </a:bodyPr>
          <a:lstStyle/>
          <a:p>
            <a:r>
              <a:rPr lang="en-US" dirty="0">
                <a:solidFill>
                  <a:srgbClr val="231F20"/>
                </a:solidFill>
                <a:latin typeface="Proxima Nova"/>
              </a:rPr>
              <a:t>The liver and kidneys play key roles in the metabolism of proteins. When excessive amounts are consumed, it can put the body at risk for increased levels of </a:t>
            </a:r>
            <a:r>
              <a:rPr lang="en-US" b="1" dirty="0">
                <a:solidFill>
                  <a:srgbClr val="FF0000"/>
                </a:solidFill>
                <a:latin typeface="Proxima Nova"/>
              </a:rPr>
              <a:t>ammonia, urea, and amino acids </a:t>
            </a:r>
            <a:r>
              <a:rPr lang="en-US" dirty="0">
                <a:solidFill>
                  <a:srgbClr val="231F20"/>
                </a:solidFill>
                <a:latin typeface="Proxima Nova"/>
              </a:rPr>
              <a:t>in the blood. Although very rare, protein poisoning can be fatal because of these increased levels.</a:t>
            </a:r>
            <a:endParaRPr lang="en-IN" dirty="0"/>
          </a:p>
        </p:txBody>
      </p:sp>
      <p:sp>
        <p:nvSpPr>
          <p:cNvPr id="6" name="Rectangle 5"/>
          <p:cNvSpPr/>
          <p:nvPr/>
        </p:nvSpPr>
        <p:spPr>
          <a:xfrm>
            <a:off x="196514" y="5358895"/>
            <a:ext cx="11137234" cy="1200329"/>
          </a:xfrm>
          <a:prstGeom prst="rect">
            <a:avLst/>
          </a:prstGeom>
        </p:spPr>
        <p:txBody>
          <a:bodyPr wrap="square">
            <a:spAutoFit/>
          </a:bodyPr>
          <a:lstStyle/>
          <a:p>
            <a:r>
              <a:rPr lang="en-US" dirty="0">
                <a:solidFill>
                  <a:srgbClr val="231F20"/>
                </a:solidFill>
                <a:latin typeface="Proxima Nova"/>
              </a:rPr>
              <a:t>The current AMDR according to the </a:t>
            </a:r>
            <a:r>
              <a:rPr lang="en-US" dirty="0">
                <a:solidFill>
                  <a:srgbClr val="02838D"/>
                </a:solidFill>
                <a:latin typeface="Proxima Nova"/>
              </a:rPr>
              <a:t>Institute of </a:t>
            </a:r>
            <a:r>
              <a:rPr lang="en-US" dirty="0" smtClean="0">
                <a:solidFill>
                  <a:srgbClr val="02838D"/>
                </a:solidFill>
                <a:latin typeface="Proxima Nova"/>
              </a:rPr>
              <a:t>Medicine</a:t>
            </a:r>
            <a:r>
              <a:rPr lang="en-US" dirty="0">
                <a:solidFill>
                  <a:srgbClr val="231F20"/>
                </a:solidFill>
                <a:latin typeface="Proxima Nova"/>
              </a:rPr>
              <a:t> recommends the following:</a:t>
            </a:r>
          </a:p>
          <a:p>
            <a:pPr>
              <a:buFont typeface="Arial" panose="020B0604020202020204" pitchFamily="34" charset="0"/>
              <a:buChar char="•"/>
            </a:pPr>
            <a:r>
              <a:rPr lang="en-US" b="1" dirty="0">
                <a:solidFill>
                  <a:srgbClr val="231F20"/>
                </a:solidFill>
                <a:latin typeface="Proxima Nova"/>
              </a:rPr>
              <a:t>Protein intake:</a:t>
            </a:r>
            <a:r>
              <a:rPr lang="en-US" dirty="0">
                <a:solidFill>
                  <a:srgbClr val="231F20"/>
                </a:solidFill>
                <a:latin typeface="Proxima Nova"/>
              </a:rPr>
              <a:t> 10 to 35 percent of total calories</a:t>
            </a:r>
          </a:p>
          <a:p>
            <a:pPr>
              <a:buFont typeface="Arial" panose="020B0604020202020204" pitchFamily="34" charset="0"/>
              <a:buChar char="•"/>
            </a:pPr>
            <a:r>
              <a:rPr lang="en-US" b="1" dirty="0">
                <a:solidFill>
                  <a:srgbClr val="231F20"/>
                </a:solidFill>
                <a:latin typeface="Proxima Nova"/>
              </a:rPr>
              <a:t>Carbohydrate intake:</a:t>
            </a:r>
            <a:r>
              <a:rPr lang="en-US" dirty="0">
                <a:solidFill>
                  <a:srgbClr val="231F20"/>
                </a:solidFill>
                <a:latin typeface="Proxima Nova"/>
              </a:rPr>
              <a:t> 45 to 65 percent of total calories</a:t>
            </a:r>
          </a:p>
          <a:p>
            <a:pPr>
              <a:buFont typeface="Arial" panose="020B0604020202020204" pitchFamily="34" charset="0"/>
              <a:buChar char="•"/>
            </a:pPr>
            <a:r>
              <a:rPr lang="en-US" b="1" dirty="0">
                <a:solidFill>
                  <a:srgbClr val="231F20"/>
                </a:solidFill>
                <a:latin typeface="Proxima Nova"/>
              </a:rPr>
              <a:t>Fat intake:</a:t>
            </a:r>
            <a:r>
              <a:rPr lang="en-US" dirty="0">
                <a:solidFill>
                  <a:srgbClr val="231F20"/>
                </a:solidFill>
                <a:latin typeface="Proxima Nova"/>
              </a:rPr>
              <a:t> 20 to 35 percent of total calories</a:t>
            </a:r>
            <a:endParaRPr lang="en-US" b="0" i="0" dirty="0">
              <a:solidFill>
                <a:srgbClr val="231F20"/>
              </a:solidFill>
              <a:effectLst/>
              <a:latin typeface="Proxima Nova"/>
            </a:endParaRPr>
          </a:p>
        </p:txBody>
      </p:sp>
    </p:spTree>
    <p:extLst>
      <p:ext uri="{BB962C8B-B14F-4D97-AF65-F5344CB8AC3E}">
        <p14:creationId xmlns:p14="http://schemas.microsoft.com/office/powerpoint/2010/main" val="189890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058" y="712733"/>
            <a:ext cx="5822354" cy="5078313"/>
          </a:xfrm>
          <a:prstGeom prst="rect">
            <a:avLst/>
          </a:prstGeom>
        </p:spPr>
        <p:txBody>
          <a:bodyPr wrap="square">
            <a:spAutoFit/>
          </a:bodyPr>
          <a:lstStyle/>
          <a:p>
            <a:pPr algn="just">
              <a:lnSpc>
                <a:spcPct val="150000"/>
              </a:lnSpc>
            </a:pPr>
            <a:r>
              <a:rPr lang="en-IN" sz="2400" spc="10" dirty="0">
                <a:solidFill>
                  <a:srgbClr val="222222"/>
                </a:solidFill>
                <a:latin typeface="Georgia" panose="02040502050405020303" pitchFamily="18" charset="0"/>
                <a:ea typeface="Calibri" panose="020F0502020204030204" pitchFamily="34" charset="0"/>
                <a:cs typeface="Times New Roman" panose="02020603050405020304" pitchFamily="18" charset="0"/>
              </a:rPr>
              <a:t>An essential nutrient is a nutrient that the body cannot synthesize on its own </a:t>
            </a:r>
            <a:r>
              <a:rPr lang="en-IN" sz="2400" spc="10" dirty="0" smtClean="0">
                <a:solidFill>
                  <a:srgbClr val="222222"/>
                </a:solidFill>
                <a:latin typeface="Georgia" panose="02040502050405020303" pitchFamily="18" charset="0"/>
                <a:ea typeface="Calibri" panose="020F0502020204030204" pitchFamily="34" charset="0"/>
                <a:cs typeface="Times New Roman" panose="02020603050405020304" pitchFamily="18" charset="0"/>
              </a:rPr>
              <a:t>or </a:t>
            </a:r>
            <a:r>
              <a:rPr lang="en-IN" sz="2400" spc="10" dirty="0">
                <a:solidFill>
                  <a:srgbClr val="222222"/>
                </a:solidFill>
                <a:latin typeface="Georgia" panose="02040502050405020303" pitchFamily="18" charset="0"/>
                <a:ea typeface="Calibri" panose="020F0502020204030204" pitchFamily="34" charset="0"/>
                <a:cs typeface="Times New Roman" panose="02020603050405020304" pitchFamily="18" charset="0"/>
              </a:rPr>
              <a:t>not to an adequate amount </a:t>
            </a:r>
            <a:r>
              <a:rPr lang="en-IN" sz="2400" spc="10" dirty="0" smtClean="0">
                <a:solidFill>
                  <a:srgbClr val="222222"/>
                </a:solidFill>
                <a:latin typeface="Georgia" panose="02040502050405020303" pitchFamily="18" charset="0"/>
                <a:ea typeface="Calibri" panose="020F0502020204030204" pitchFamily="34" charset="0"/>
                <a:cs typeface="Times New Roman" panose="02020603050405020304" pitchFamily="18" charset="0"/>
              </a:rPr>
              <a:t>and </a:t>
            </a:r>
            <a:r>
              <a:rPr lang="en-IN" sz="2400" spc="10" dirty="0">
                <a:solidFill>
                  <a:srgbClr val="222222"/>
                </a:solidFill>
                <a:latin typeface="Georgia" panose="02040502050405020303" pitchFamily="18" charset="0"/>
                <a:ea typeface="Calibri" panose="020F0502020204030204" pitchFamily="34" charset="0"/>
                <a:cs typeface="Times New Roman" panose="02020603050405020304" pitchFamily="18" charset="0"/>
              </a:rPr>
              <a:t>must be provided by the </a:t>
            </a:r>
            <a:r>
              <a:rPr lang="en-IN" sz="2400" spc="10" dirty="0" smtClean="0">
                <a:solidFill>
                  <a:srgbClr val="222222"/>
                </a:solidFill>
                <a:latin typeface="Georgia" panose="02040502050405020303" pitchFamily="18" charset="0"/>
                <a:ea typeface="Calibri" panose="020F0502020204030204" pitchFamily="34" charset="0"/>
                <a:cs typeface="Times New Roman" panose="02020603050405020304" pitchFamily="18" charset="0"/>
              </a:rPr>
              <a:t>diet/ food consumed. </a:t>
            </a:r>
          </a:p>
          <a:p>
            <a:pPr algn="just">
              <a:lnSpc>
                <a:spcPct val="150000"/>
              </a:lnSpc>
            </a:pPr>
            <a:r>
              <a:rPr lang="en-IN" sz="2400" spc="10" dirty="0" smtClean="0">
                <a:solidFill>
                  <a:srgbClr val="222222"/>
                </a:solidFill>
                <a:latin typeface="Georgia" panose="02040502050405020303" pitchFamily="18" charset="0"/>
                <a:ea typeface="Calibri" panose="020F0502020204030204" pitchFamily="34" charset="0"/>
                <a:cs typeface="Times New Roman" panose="02020603050405020304" pitchFamily="18" charset="0"/>
              </a:rPr>
              <a:t>These </a:t>
            </a:r>
            <a:r>
              <a:rPr lang="en-IN" sz="2400" spc="10" dirty="0">
                <a:solidFill>
                  <a:srgbClr val="222222"/>
                </a:solidFill>
                <a:latin typeface="Georgia" panose="02040502050405020303" pitchFamily="18" charset="0"/>
                <a:ea typeface="Calibri" panose="020F0502020204030204" pitchFamily="34" charset="0"/>
                <a:cs typeface="Times New Roman" panose="02020603050405020304" pitchFamily="18" charset="0"/>
              </a:rPr>
              <a:t>nutrients are necessary for the body to function properly. The six essential nutrients include </a:t>
            </a:r>
            <a:r>
              <a:rPr lang="en-IN" sz="2400" b="1" spc="10" dirty="0">
                <a:solidFill>
                  <a:srgbClr val="222222"/>
                </a:solidFill>
                <a:latin typeface="Georgia" panose="02040502050405020303" pitchFamily="18" charset="0"/>
                <a:ea typeface="Calibri" panose="020F0502020204030204" pitchFamily="34" charset="0"/>
                <a:cs typeface="Times New Roman" panose="02020603050405020304" pitchFamily="18" charset="0"/>
              </a:rPr>
              <a:t>carbohydrates, protein, fat, vitamins, minerals and water.</a:t>
            </a:r>
            <a:endParaRPr lang="en-IN"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492978" y="101600"/>
            <a:ext cx="2525371" cy="461665"/>
          </a:xfrm>
          <a:prstGeom prst="rect">
            <a:avLst/>
          </a:prstGeom>
          <a:noFill/>
        </p:spPr>
        <p:txBody>
          <a:bodyPr wrap="none" rtlCol="0">
            <a:spAutoFit/>
          </a:bodyPr>
          <a:lstStyle/>
          <a:p>
            <a:r>
              <a:rPr lang="en-US" sz="2400" b="1" dirty="0" smtClean="0"/>
              <a:t>Types of Nutrients</a:t>
            </a:r>
            <a:endParaRPr lang="en-IN" sz="2400" b="1" dirty="0"/>
          </a:p>
        </p:txBody>
      </p:sp>
      <p:pic>
        <p:nvPicPr>
          <p:cNvPr id="3074" name="Picture 2" descr="Why do we Need Nutrients in Food? Food for Mental, Physical, and Spiritual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331" y="703384"/>
            <a:ext cx="5864469" cy="586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17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23491" y="164251"/>
            <a:ext cx="4818186" cy="4549085"/>
          </a:xfrm>
          <a:prstGeom prst="rect">
            <a:avLst/>
          </a:prstGeom>
        </p:spPr>
      </p:pic>
      <p:sp>
        <p:nvSpPr>
          <p:cNvPr id="4" name="TextBox 3"/>
          <p:cNvSpPr txBox="1"/>
          <p:nvPr/>
        </p:nvSpPr>
        <p:spPr>
          <a:xfrm>
            <a:off x="2268415" y="4835769"/>
            <a:ext cx="6479931" cy="1323439"/>
          </a:xfrm>
          <a:prstGeom prst="rect">
            <a:avLst/>
          </a:prstGeom>
          <a:noFill/>
        </p:spPr>
        <p:txBody>
          <a:bodyPr wrap="square" rtlCol="0">
            <a:spAutoFit/>
          </a:bodyPr>
          <a:lstStyle/>
          <a:p>
            <a:r>
              <a:rPr lang="en-US" sz="4000" b="1" dirty="0" smtClean="0">
                <a:solidFill>
                  <a:srgbClr val="FF0000"/>
                </a:solidFill>
              </a:rPr>
              <a:t>Protein deficiency: Body is missing its building blocks !!!! </a:t>
            </a:r>
            <a:endParaRPr lang="en-IN" sz="4000" b="1" dirty="0">
              <a:solidFill>
                <a:srgbClr val="FF0000"/>
              </a:solidFill>
            </a:endParaRPr>
          </a:p>
        </p:txBody>
      </p:sp>
    </p:spTree>
    <p:extLst>
      <p:ext uri="{BB962C8B-B14F-4D97-AF65-F5344CB8AC3E}">
        <p14:creationId xmlns:p14="http://schemas.microsoft.com/office/powerpoint/2010/main" val="82074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945" y="-99798"/>
            <a:ext cx="4971248" cy="6278642"/>
          </a:xfrm>
          <a:prstGeom prst="rect">
            <a:avLst/>
          </a:prstGeom>
        </p:spPr>
        <p:txBody>
          <a:bodyPr wrap="square">
            <a:spAutoFit/>
          </a:bodyPr>
          <a:lstStyle/>
          <a:p>
            <a:pPr>
              <a:lnSpc>
                <a:spcPct val="150000"/>
              </a:lnSpc>
            </a:pPr>
            <a:r>
              <a:rPr lang="en-IN" sz="2800" b="1" spc="5" dirty="0" smtClean="0">
                <a:solidFill>
                  <a:srgbClr val="222222"/>
                </a:solidFill>
                <a:latin typeface="Arial" panose="020B0604020202020204" pitchFamily="34" charset="0"/>
                <a:ea typeface="Times New Roman" panose="02020603050405020304" pitchFamily="18" charset="0"/>
              </a:rPr>
              <a:t>Dietary Lipids</a:t>
            </a:r>
            <a:endParaRPr lang="en-IN" sz="2800" b="1" dirty="0">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373D3F"/>
                </a:solidFill>
                <a:latin typeface="Times New Roman" panose="02020603050405020304" pitchFamily="18" charset="0"/>
              </a:rPr>
              <a:t>Dietary lipids </a:t>
            </a:r>
            <a:r>
              <a:rPr lang="en-US" sz="2400" dirty="0">
                <a:solidFill>
                  <a:srgbClr val="373D3F"/>
                </a:solidFill>
                <a:latin typeface="Times New Roman" panose="02020603050405020304" pitchFamily="18" charset="0"/>
              </a:rPr>
              <a:t>are primarily oils (liquid) and fats (solid).  </a:t>
            </a:r>
            <a:r>
              <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rPr>
              <a:t>It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is an energy </a:t>
            </a:r>
            <a:r>
              <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rPr>
              <a:t>source and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when consumed, increases the absorption of fat-soluble vitamins including vitamins A, D, E and K. </a:t>
            </a:r>
            <a:r>
              <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rPr>
              <a:t>They are also vital part of cell membrane. </a:t>
            </a:r>
            <a:r>
              <a:rPr lang="en-IN" sz="2400" b="1" spc="10" dirty="0" smtClean="0">
                <a:solidFill>
                  <a:srgbClr val="00B050"/>
                </a:solidFill>
                <a:latin typeface="Georgia" panose="02040502050405020303" pitchFamily="18" charset="0"/>
                <a:ea typeface="Times New Roman" panose="02020603050405020304" pitchFamily="18" charset="0"/>
                <a:cs typeface="Arial" panose="020B0604020202020204" pitchFamily="34" charset="0"/>
              </a:rPr>
              <a:t>20 </a:t>
            </a:r>
            <a:r>
              <a:rPr lang="en-IN" sz="2400" b="1" spc="10" dirty="0">
                <a:solidFill>
                  <a:srgbClr val="00B050"/>
                </a:solidFill>
                <a:latin typeface="Georgia" panose="02040502050405020303" pitchFamily="18" charset="0"/>
                <a:ea typeface="Times New Roman" panose="02020603050405020304" pitchFamily="18" charset="0"/>
                <a:cs typeface="Arial" panose="020B0604020202020204" pitchFamily="34" charset="0"/>
              </a:rPr>
              <a:t>to 35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percent of your daily intake should come from fat. </a:t>
            </a:r>
            <a:endParaRPr lang="en-IN" sz="2400" dirty="0">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211689" y="478581"/>
            <a:ext cx="6867955" cy="5847573"/>
          </a:xfrm>
          <a:prstGeom prst="rect">
            <a:avLst/>
          </a:prstGeom>
        </p:spPr>
      </p:pic>
    </p:spTree>
    <p:extLst>
      <p:ext uri="{BB962C8B-B14F-4D97-AF65-F5344CB8AC3E}">
        <p14:creationId xmlns:p14="http://schemas.microsoft.com/office/powerpoint/2010/main" val="2786802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708" y="158261"/>
            <a:ext cx="7423637" cy="6309420"/>
          </a:xfrm>
          <a:prstGeom prst="rect">
            <a:avLst/>
          </a:prstGeom>
        </p:spPr>
        <p:txBody>
          <a:bodyPr wrap="square">
            <a:spAutoFit/>
          </a:bodyPr>
          <a:lstStyle/>
          <a:p>
            <a:r>
              <a:rPr lang="en-US" sz="2800" b="1" dirty="0" smtClean="0">
                <a:solidFill>
                  <a:srgbClr val="0070C0"/>
                </a:solidFill>
                <a:latin typeface="Times New Roman" panose="02020603050405020304" pitchFamily="18" charset="0"/>
              </a:rPr>
              <a:t>Lipids </a:t>
            </a:r>
            <a:r>
              <a:rPr lang="en-US" sz="2800" b="1" dirty="0">
                <a:solidFill>
                  <a:srgbClr val="0070C0"/>
                </a:solidFill>
                <a:latin typeface="Times New Roman" panose="02020603050405020304" pitchFamily="18" charset="0"/>
              </a:rPr>
              <a:t>make up 18-25% of adult body mass, and contain carbon, hydrogen and </a:t>
            </a:r>
            <a:r>
              <a:rPr lang="en-US" sz="2800" b="1" dirty="0" smtClean="0">
                <a:solidFill>
                  <a:srgbClr val="0070C0"/>
                </a:solidFill>
                <a:latin typeface="Times New Roman" panose="02020603050405020304" pitchFamily="18" charset="0"/>
              </a:rPr>
              <a:t>oxygen</a:t>
            </a:r>
          </a:p>
          <a:p>
            <a:endParaRPr lang="en-US" b="1" dirty="0" smtClean="0"/>
          </a:p>
          <a:p>
            <a:r>
              <a:rPr lang="en-US" sz="2000" b="1" dirty="0" smtClean="0"/>
              <a:t>Saturated </a:t>
            </a:r>
            <a:r>
              <a:rPr lang="en-US" sz="2000" b="1" dirty="0"/>
              <a:t>vs. Unsaturated </a:t>
            </a:r>
            <a:r>
              <a:rPr lang="en-US" sz="2000" b="1" dirty="0" smtClean="0"/>
              <a:t>lipids and Trans Lipids (generally called as trans fat)</a:t>
            </a:r>
            <a:endParaRPr lang="en-US" sz="2000" b="1" dirty="0"/>
          </a:p>
          <a:p>
            <a:r>
              <a:rPr lang="en-US" sz="2000" dirty="0"/>
              <a:t>The difference between dietary </a:t>
            </a:r>
            <a:r>
              <a:rPr lang="en-US" sz="2000" dirty="0" smtClean="0"/>
              <a:t>lipids </a:t>
            </a:r>
            <a:r>
              <a:rPr lang="en-US" sz="2000" dirty="0"/>
              <a:t>lies in their </a:t>
            </a:r>
            <a:r>
              <a:rPr lang="en-US" sz="2000" b="1" dirty="0">
                <a:solidFill>
                  <a:srgbClr val="0070C0"/>
                </a:solidFill>
              </a:rPr>
              <a:t>chemical structure</a:t>
            </a:r>
            <a:r>
              <a:rPr lang="en-US" sz="2000" b="1" dirty="0" smtClean="0">
                <a:solidFill>
                  <a:srgbClr val="0070C0"/>
                </a:solidFill>
              </a:rPr>
              <a:t>.</a:t>
            </a:r>
          </a:p>
          <a:p>
            <a:endParaRPr lang="en-US" sz="2000" dirty="0" smtClean="0"/>
          </a:p>
          <a:p>
            <a:pPr algn="just"/>
            <a:r>
              <a:rPr lang="en-US" sz="2000" dirty="0" smtClean="0"/>
              <a:t>In</a:t>
            </a:r>
            <a:r>
              <a:rPr lang="en-US" sz="2000" dirty="0"/>
              <a:t> </a:t>
            </a:r>
            <a:r>
              <a:rPr lang="en-US" sz="2000" b="1" dirty="0">
                <a:solidFill>
                  <a:schemeClr val="accent2">
                    <a:lumMod val="50000"/>
                  </a:schemeClr>
                </a:solidFill>
              </a:rPr>
              <a:t>saturated </a:t>
            </a:r>
            <a:r>
              <a:rPr lang="en-US" sz="2000" b="1" dirty="0" smtClean="0">
                <a:solidFill>
                  <a:schemeClr val="accent2">
                    <a:lumMod val="50000"/>
                  </a:schemeClr>
                </a:solidFill>
              </a:rPr>
              <a:t>lipid</a:t>
            </a:r>
            <a:r>
              <a:rPr lang="en-US" sz="2000" dirty="0" smtClean="0"/>
              <a:t>, single covalent bond between carbon and hydrogen. </a:t>
            </a:r>
            <a:r>
              <a:rPr lang="en-US" sz="2000" dirty="0"/>
              <a:t>This makes them solid at room </a:t>
            </a:r>
            <a:r>
              <a:rPr lang="en-US" sz="2000" dirty="0" smtClean="0"/>
              <a:t>temperature. They are found in </a:t>
            </a:r>
            <a:r>
              <a:rPr lang="en-US" sz="2000" dirty="0" smtClean="0">
                <a:solidFill>
                  <a:srgbClr val="7030A0"/>
                </a:solidFill>
              </a:rPr>
              <a:t>Red meat, poultry, Whole-milk </a:t>
            </a:r>
            <a:r>
              <a:rPr lang="en-US" sz="2000" dirty="0">
                <a:solidFill>
                  <a:srgbClr val="7030A0"/>
                </a:solidFill>
              </a:rPr>
              <a:t>dairy products like milk, cheese, and ice </a:t>
            </a:r>
            <a:r>
              <a:rPr lang="en-US" sz="2000" dirty="0" smtClean="0">
                <a:solidFill>
                  <a:srgbClr val="7030A0"/>
                </a:solidFill>
              </a:rPr>
              <a:t>cream, Butter, Eggs, Palm </a:t>
            </a:r>
            <a:r>
              <a:rPr lang="en-US" sz="2000" dirty="0">
                <a:solidFill>
                  <a:srgbClr val="7030A0"/>
                </a:solidFill>
              </a:rPr>
              <a:t>and coconut </a:t>
            </a:r>
            <a:r>
              <a:rPr lang="en-US" sz="2000" dirty="0" smtClean="0">
                <a:solidFill>
                  <a:srgbClr val="7030A0"/>
                </a:solidFill>
              </a:rPr>
              <a:t>oil.</a:t>
            </a:r>
            <a:endParaRPr lang="en-US" sz="2000" dirty="0">
              <a:solidFill>
                <a:srgbClr val="7030A0"/>
              </a:solidFill>
            </a:endParaRPr>
          </a:p>
          <a:p>
            <a:pPr algn="just"/>
            <a:endParaRPr lang="en-US" sz="2000" dirty="0"/>
          </a:p>
          <a:p>
            <a:pPr algn="just"/>
            <a:r>
              <a:rPr lang="en-US" sz="2000" dirty="0" smtClean="0"/>
              <a:t>In</a:t>
            </a:r>
            <a:r>
              <a:rPr lang="en-US" sz="2000" dirty="0"/>
              <a:t> </a:t>
            </a:r>
            <a:r>
              <a:rPr lang="en-US" sz="2000" b="1" dirty="0">
                <a:solidFill>
                  <a:srgbClr val="00B050"/>
                </a:solidFill>
              </a:rPr>
              <a:t>unsaturated </a:t>
            </a:r>
            <a:r>
              <a:rPr lang="en-US" sz="2000" b="1" dirty="0" smtClean="0">
                <a:solidFill>
                  <a:srgbClr val="00B050"/>
                </a:solidFill>
              </a:rPr>
              <a:t>lipid</a:t>
            </a:r>
            <a:r>
              <a:rPr lang="en-US" sz="2000" dirty="0" smtClean="0"/>
              <a:t>, double bond between </a:t>
            </a:r>
            <a:r>
              <a:rPr lang="en-US" sz="2000" dirty="0"/>
              <a:t>carbon </a:t>
            </a:r>
            <a:r>
              <a:rPr lang="en-US" sz="2000" dirty="0" smtClean="0"/>
              <a:t> and hydrogen. </a:t>
            </a:r>
            <a:r>
              <a:rPr lang="en-US" sz="2000" dirty="0"/>
              <a:t>These fats are liquid at room </a:t>
            </a:r>
            <a:r>
              <a:rPr lang="en-US" sz="2000" dirty="0" smtClean="0"/>
              <a:t>temperature. They </a:t>
            </a:r>
            <a:r>
              <a:rPr lang="en-US" sz="2000" dirty="0"/>
              <a:t>come mainly from </a:t>
            </a:r>
            <a:r>
              <a:rPr lang="en-US" sz="2000" dirty="0">
                <a:solidFill>
                  <a:srgbClr val="7030A0"/>
                </a:solidFill>
              </a:rPr>
              <a:t>vegetables, nuts, and </a:t>
            </a:r>
            <a:r>
              <a:rPr lang="en-US" sz="2000" dirty="0" smtClean="0">
                <a:solidFill>
                  <a:srgbClr val="7030A0"/>
                </a:solidFill>
              </a:rPr>
              <a:t>fish.</a:t>
            </a:r>
            <a:endParaRPr lang="en-US" sz="2000" dirty="0">
              <a:solidFill>
                <a:srgbClr val="7030A0"/>
              </a:solidFill>
            </a:endParaRPr>
          </a:p>
          <a:p>
            <a:pPr algn="just"/>
            <a:endParaRPr lang="en-US" dirty="0"/>
          </a:p>
          <a:p>
            <a:pPr algn="just"/>
            <a:endParaRPr lang="en-US" dirty="0" smtClean="0"/>
          </a:p>
          <a:p>
            <a:pPr algn="just"/>
            <a:endParaRPr lang="en-US" dirty="0"/>
          </a:p>
          <a:p>
            <a:pPr algn="just"/>
            <a:endParaRPr lang="en-US" dirty="0" smtClean="0"/>
          </a:p>
          <a:p>
            <a:pPr algn="just"/>
            <a:endParaRPr lang="en-US" dirty="0"/>
          </a:p>
        </p:txBody>
      </p:sp>
      <p:pic>
        <p:nvPicPr>
          <p:cNvPr id="3074" name="Picture 2" descr="What are trans fats?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493" y="321214"/>
            <a:ext cx="4071082" cy="61066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819" y="5288340"/>
            <a:ext cx="8759828" cy="1569660"/>
          </a:xfrm>
          <a:prstGeom prst="rect">
            <a:avLst/>
          </a:prstGeom>
        </p:spPr>
        <p:txBody>
          <a:bodyPr wrap="square">
            <a:spAutoFit/>
          </a:bodyPr>
          <a:lstStyle/>
          <a:p>
            <a:pPr algn="just"/>
            <a:r>
              <a:rPr lang="en-US" sz="3200" b="1" dirty="0">
                <a:solidFill>
                  <a:srgbClr val="FF0000"/>
                </a:solidFill>
              </a:rPr>
              <a:t>Trans fats are unsaturated fats </a:t>
            </a:r>
            <a:r>
              <a:rPr lang="en-US" sz="3200" dirty="0"/>
              <a:t>they are bad for body as they increase low density cholesterol causing damage to arteries.</a:t>
            </a:r>
            <a:endParaRPr lang="en-IN" sz="3200" dirty="0"/>
          </a:p>
        </p:txBody>
      </p:sp>
    </p:spTree>
    <p:extLst>
      <p:ext uri="{BB962C8B-B14F-4D97-AF65-F5344CB8AC3E}">
        <p14:creationId xmlns:p14="http://schemas.microsoft.com/office/powerpoint/2010/main" val="2851097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10243"/>
            <a:ext cx="9551377" cy="1754326"/>
          </a:xfrm>
          <a:prstGeom prst="rect">
            <a:avLst/>
          </a:prstGeom>
        </p:spPr>
        <p:txBody>
          <a:bodyPr wrap="square">
            <a:spAutoFit/>
          </a:bodyPr>
          <a:lstStyle/>
          <a:p>
            <a:pPr algn="just" fontAlgn="base"/>
            <a:r>
              <a:rPr lang="en-US" dirty="0" smtClean="0">
                <a:solidFill>
                  <a:srgbClr val="000000"/>
                </a:solidFill>
                <a:latin typeface="Times New Roman" panose="02020603050405020304" pitchFamily="18" charset="0"/>
              </a:rPr>
              <a:t>Types of EFA</a:t>
            </a:r>
            <a:endParaRPr lang="en-US" dirty="0">
              <a:solidFill>
                <a:srgbClr val="000000"/>
              </a:solidFill>
              <a:latin typeface="Times New Roman" panose="02020603050405020304" pitchFamily="18" charset="0"/>
            </a:endParaRPr>
          </a:p>
          <a:p>
            <a:pPr fontAlgn="base">
              <a:buFont typeface="+mj-lt"/>
              <a:buAutoNum type="arabicPeriod"/>
            </a:pPr>
            <a:r>
              <a:rPr lang="en-US" dirty="0">
                <a:solidFill>
                  <a:srgbClr val="000000"/>
                </a:solidFill>
                <a:latin typeface="Times New Roman" panose="02020603050405020304" pitchFamily="18" charset="0"/>
              </a:rPr>
              <a:t> Triglyceride (fats and oils) </a:t>
            </a:r>
          </a:p>
          <a:p>
            <a:pPr algn="just" fontAlgn="base">
              <a:buFont typeface="+mj-lt"/>
              <a:buAutoNum type="arabicPeriod" startAt="2"/>
            </a:pPr>
            <a:r>
              <a:rPr lang="en-US" dirty="0">
                <a:solidFill>
                  <a:srgbClr val="000000"/>
                </a:solidFill>
                <a:latin typeface="Times New Roman" panose="02020603050405020304" pitchFamily="18" charset="0"/>
              </a:rPr>
              <a:t>Phospholipids: It is a major lipid component of cell membranes. </a:t>
            </a:r>
          </a:p>
          <a:p>
            <a:pPr algn="just" fontAlgn="base">
              <a:buFont typeface="+mj-lt"/>
              <a:buAutoNum type="arabicPeriod" startAt="3"/>
            </a:pPr>
            <a:r>
              <a:rPr lang="en-US" dirty="0">
                <a:solidFill>
                  <a:srgbClr val="000000"/>
                </a:solidFill>
                <a:latin typeface="Times New Roman" panose="02020603050405020304" pitchFamily="18" charset="0"/>
              </a:rPr>
              <a:t>Sphingolipids: Major component of cell membranes </a:t>
            </a:r>
          </a:p>
          <a:p>
            <a:pPr algn="just" fontAlgn="base">
              <a:buFont typeface="+mj-lt"/>
              <a:buAutoNum type="arabicPeriod" startAt="4"/>
            </a:pPr>
            <a:r>
              <a:rPr lang="en-US" dirty="0">
                <a:solidFill>
                  <a:srgbClr val="000000"/>
                </a:solidFill>
                <a:latin typeface="Times New Roman" panose="02020603050405020304" pitchFamily="18" charset="0"/>
              </a:rPr>
              <a:t>Steroids: These are compounds that have four rings of carbon atoms.  </a:t>
            </a:r>
          </a:p>
          <a:p>
            <a:pPr algn="just" fontAlgn="base">
              <a:buFont typeface="+mj-lt"/>
              <a:buAutoNum type="arabicPeriod" startAt="5"/>
            </a:pPr>
            <a:r>
              <a:rPr lang="en-US" dirty="0">
                <a:solidFill>
                  <a:srgbClr val="000000"/>
                </a:solidFill>
                <a:latin typeface="Times New Roman" panose="02020603050405020304" pitchFamily="18" charset="0"/>
              </a:rPr>
              <a:t>Waxes: They are esters of long-chain fatty acids and long-chain alcohols. </a:t>
            </a:r>
          </a:p>
        </p:txBody>
      </p:sp>
      <p:sp>
        <p:nvSpPr>
          <p:cNvPr id="3" name="Rectangle 2"/>
          <p:cNvSpPr/>
          <p:nvPr/>
        </p:nvSpPr>
        <p:spPr>
          <a:xfrm>
            <a:off x="184638" y="100796"/>
            <a:ext cx="7825154" cy="5124480"/>
          </a:xfrm>
          <a:prstGeom prst="rect">
            <a:avLst/>
          </a:prstGeom>
        </p:spPr>
        <p:txBody>
          <a:bodyPr wrap="square">
            <a:spAutoFit/>
          </a:bodyPr>
          <a:lstStyle/>
          <a:p>
            <a:r>
              <a:rPr lang="en-US" sz="2400" b="1" dirty="0"/>
              <a:t>Fatty acids</a:t>
            </a:r>
            <a:endParaRPr lang="en-US" sz="2400" b="1" dirty="0" smtClean="0"/>
          </a:p>
          <a:p>
            <a:r>
              <a:rPr lang="en-US" sz="2400" dirty="0" smtClean="0"/>
              <a:t>Fatty </a:t>
            </a:r>
            <a:r>
              <a:rPr lang="en-US" sz="2400" dirty="0"/>
              <a:t>acids are the simplest </a:t>
            </a:r>
            <a:r>
              <a:rPr lang="en-US" sz="2400" dirty="0" smtClean="0"/>
              <a:t>monomer unit (</a:t>
            </a:r>
            <a:r>
              <a:rPr lang="en-US" sz="2400" dirty="0"/>
              <a:t>eg. stearic acid, palmitic acid). </a:t>
            </a:r>
            <a:r>
              <a:rPr lang="en-US" sz="2400" dirty="0" smtClean="0"/>
              <a:t> They can be saturated or unsaturated</a:t>
            </a:r>
            <a:endParaRPr lang="en-IN" sz="2400" dirty="0"/>
          </a:p>
          <a:p>
            <a:endParaRPr lang="en-US" sz="1400" dirty="0" smtClean="0"/>
          </a:p>
          <a:p>
            <a:r>
              <a:rPr lang="en-US" sz="2800" b="1" dirty="0" smtClean="0"/>
              <a:t>Essential </a:t>
            </a:r>
            <a:r>
              <a:rPr lang="en-US" sz="2800" b="1" dirty="0"/>
              <a:t>and Non-Essential Fatty Acids  </a:t>
            </a:r>
            <a:endParaRPr lang="en-US" sz="2800" b="1" dirty="0" smtClean="0"/>
          </a:p>
          <a:p>
            <a:endParaRPr lang="en-US" sz="1200" dirty="0"/>
          </a:p>
          <a:p>
            <a:pPr algn="just"/>
            <a:r>
              <a:rPr lang="en-IN" sz="2400" dirty="0" smtClean="0"/>
              <a:t>A </a:t>
            </a:r>
            <a:r>
              <a:rPr lang="en-IN" sz="2400" dirty="0"/>
              <a:t>group of fatty acids called the </a:t>
            </a:r>
            <a:r>
              <a:rPr lang="en-IN" sz="2400" b="1" dirty="0"/>
              <a:t>essential fatty acids (EFAs) </a:t>
            </a:r>
            <a:r>
              <a:rPr lang="en-IN" sz="2400" dirty="0"/>
              <a:t>is important for human health. However, they cannot be synthesized by the human body and must be obtained from foods or supplements. </a:t>
            </a:r>
          </a:p>
          <a:p>
            <a:pPr algn="just"/>
            <a:endParaRPr lang="en-IN" sz="1100" dirty="0"/>
          </a:p>
          <a:p>
            <a:pPr algn="just"/>
            <a:r>
              <a:rPr lang="en-IN" sz="2400" dirty="0"/>
              <a:t>The more important EFAs are </a:t>
            </a:r>
            <a:r>
              <a:rPr lang="en-IN" sz="2400" b="1" dirty="0"/>
              <a:t>omega-3 fatty acids, omega-6 fatty acids and </a:t>
            </a:r>
            <a:endParaRPr lang="en-IN" sz="2400" b="1" dirty="0" smtClean="0"/>
          </a:p>
          <a:p>
            <a:pPr algn="just"/>
            <a:r>
              <a:rPr lang="en-IN" sz="2400" b="1" dirty="0" smtClean="0"/>
              <a:t>cis-fatty </a:t>
            </a:r>
            <a:r>
              <a:rPr lang="en-IN" sz="2400" b="1" dirty="0"/>
              <a:t>acids</a:t>
            </a:r>
            <a:r>
              <a:rPr lang="en-US" sz="2400" b="1" dirty="0"/>
              <a:t> </a:t>
            </a:r>
          </a:p>
          <a:p>
            <a:r>
              <a:rPr lang="en-US" dirty="0">
                <a:solidFill>
                  <a:srgbClr val="000000"/>
                </a:solidFill>
                <a:latin typeface="Times New Roman" panose="02020603050405020304" pitchFamily="18" charset="0"/>
              </a:rPr>
              <a:t>  </a:t>
            </a:r>
            <a:endParaRPr lang="en-IN" dirty="0"/>
          </a:p>
        </p:txBody>
      </p:sp>
      <p:pic>
        <p:nvPicPr>
          <p:cNvPr id="2054" name="Picture 6" descr="Top 10 Foods Highest in Omega 3 Fatty Acids"/>
          <p:cNvPicPr>
            <a:picLocks noChangeAspect="1" noChangeArrowheads="1"/>
          </p:cNvPicPr>
          <p:nvPr/>
        </p:nvPicPr>
        <p:blipFill rotWithShape="1">
          <a:blip r:embed="rId2">
            <a:extLst>
              <a:ext uri="{28A0092B-C50C-407E-A947-70E740481C1C}">
                <a14:useLocalDpi xmlns:a14="http://schemas.microsoft.com/office/drawing/2010/main" val="0"/>
              </a:ext>
            </a:extLst>
          </a:blip>
          <a:srcRect l="4627" t="10535" r="4368" b="1297"/>
          <a:stretch/>
        </p:blipFill>
        <p:spPr bwMode="auto">
          <a:xfrm>
            <a:off x="8009792" y="442261"/>
            <a:ext cx="4097216" cy="56420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94531" y="100796"/>
            <a:ext cx="1569340" cy="369332"/>
          </a:xfrm>
          <a:prstGeom prst="rect">
            <a:avLst/>
          </a:prstGeom>
          <a:noFill/>
        </p:spPr>
        <p:txBody>
          <a:bodyPr wrap="none" rtlCol="0">
            <a:spAutoFit/>
          </a:bodyPr>
          <a:lstStyle/>
          <a:p>
            <a:r>
              <a:rPr lang="en-US" b="1" dirty="0" smtClean="0"/>
              <a:t>Sources of EFA</a:t>
            </a:r>
            <a:endParaRPr lang="en-IN" b="1" dirty="0"/>
          </a:p>
        </p:txBody>
      </p:sp>
    </p:spTree>
    <p:extLst>
      <p:ext uri="{BB962C8B-B14F-4D97-AF65-F5344CB8AC3E}">
        <p14:creationId xmlns:p14="http://schemas.microsoft.com/office/powerpoint/2010/main" val="3433726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724644"/>
          </a:xfrm>
          <a:prstGeom prst="rect">
            <a:avLst/>
          </a:prstGeom>
        </p:spPr>
        <p:txBody>
          <a:bodyPr wrap="square">
            <a:spAutoFit/>
          </a:bodyPr>
          <a:lstStyle/>
          <a:p>
            <a:r>
              <a:rPr lang="en-IN" b="1" dirty="0" smtClean="0">
                <a:solidFill>
                  <a:srgbClr val="0372A6"/>
                </a:solidFill>
                <a:latin typeface="Times New Roman" panose="02020603050405020304" pitchFamily="18" charset="0"/>
              </a:rPr>
              <a:t>The major functions of fats are:</a:t>
            </a:r>
          </a:p>
          <a:p>
            <a:endParaRPr lang="en-IN" b="1" dirty="0">
              <a:solidFill>
                <a:srgbClr val="0372A6"/>
              </a:solidFill>
              <a:latin typeface="Times New Roman" panose="02020603050405020304" pitchFamily="18" charset="0"/>
            </a:endParaRPr>
          </a:p>
          <a:p>
            <a:r>
              <a:rPr lang="en-IN" b="1" dirty="0" smtClean="0">
                <a:solidFill>
                  <a:srgbClr val="0372A6"/>
                </a:solidFill>
                <a:latin typeface="Times New Roman" panose="02020603050405020304" pitchFamily="18" charset="0"/>
              </a:rPr>
              <a:t>Energy </a:t>
            </a:r>
            <a:r>
              <a:rPr lang="en-IN" b="1" dirty="0">
                <a:solidFill>
                  <a:srgbClr val="0372A6"/>
                </a:solidFill>
                <a:latin typeface="Times New Roman" panose="02020603050405020304" pitchFamily="18" charset="0"/>
              </a:rPr>
              <a:t>Storage</a:t>
            </a:r>
            <a:r>
              <a:rPr lang="en-IN" dirty="0">
                <a:solidFill>
                  <a:srgbClr val="0372A6"/>
                </a:solidFill>
                <a:latin typeface="Times New Roman" panose="02020603050405020304" pitchFamily="18" charset="0"/>
              </a:rPr>
              <a:t> </a:t>
            </a:r>
            <a:r>
              <a:rPr lang="en-IN" dirty="0" smtClean="0">
                <a:solidFill>
                  <a:srgbClr val="0372A6"/>
                </a:solidFill>
                <a:latin typeface="Times New Roman" panose="02020603050405020304" pitchFamily="18" charset="0"/>
              </a:rPr>
              <a:t>: </a:t>
            </a:r>
            <a:r>
              <a:rPr lang="en-US" sz="2400" dirty="0" smtClean="0"/>
              <a:t>Fats </a:t>
            </a:r>
            <a:r>
              <a:rPr lang="en-US" sz="2400" dirty="0"/>
              <a:t>primarily function as an energy reserve. </a:t>
            </a:r>
            <a:endParaRPr lang="en-US" sz="2400" dirty="0" smtClean="0"/>
          </a:p>
          <a:p>
            <a:endParaRPr lang="en-US" dirty="0"/>
          </a:p>
          <a:p>
            <a:r>
              <a:rPr lang="en-US" dirty="0" smtClean="0"/>
              <a:t>Fats </a:t>
            </a:r>
            <a:r>
              <a:rPr lang="en-US" dirty="0"/>
              <a:t>are packed together tightly without water and store far greater amounts of energy in a reduced space. </a:t>
            </a:r>
            <a:endParaRPr lang="en-US" dirty="0" smtClean="0"/>
          </a:p>
          <a:p>
            <a:endParaRPr lang="en-US" dirty="0" smtClean="0"/>
          </a:p>
          <a:p>
            <a:r>
              <a:rPr lang="en-US" dirty="0" smtClean="0"/>
              <a:t>A gram of fat  </a:t>
            </a:r>
            <a:r>
              <a:rPr lang="en-US" dirty="0"/>
              <a:t>is densely concentrated with energy—it contains more than double the amount of energy than a gram of carbohydrate</a:t>
            </a:r>
            <a:r>
              <a:rPr lang="en-US" dirty="0" smtClean="0"/>
              <a:t>.</a:t>
            </a:r>
          </a:p>
          <a:p>
            <a:endParaRPr lang="en-US" dirty="0"/>
          </a:p>
          <a:p>
            <a:r>
              <a:rPr lang="en-IN" b="1" dirty="0">
                <a:solidFill>
                  <a:srgbClr val="0372A6"/>
                </a:solidFill>
                <a:latin typeface="Times New Roman" panose="02020603050405020304" pitchFamily="18" charset="0"/>
              </a:rPr>
              <a:t>Regulating and </a:t>
            </a:r>
            <a:r>
              <a:rPr lang="en-IN" b="1" dirty="0" smtClean="0">
                <a:solidFill>
                  <a:srgbClr val="0372A6"/>
                </a:solidFill>
                <a:latin typeface="Times New Roman" panose="02020603050405020304" pitchFamily="18" charset="0"/>
              </a:rPr>
              <a:t>Signalling:</a:t>
            </a:r>
          </a:p>
          <a:p>
            <a:endParaRPr lang="en-IN" b="1" dirty="0" smtClean="0">
              <a:solidFill>
                <a:srgbClr val="0372A6"/>
              </a:solidFill>
              <a:latin typeface="Times New Roman" panose="02020603050405020304" pitchFamily="18" charset="0"/>
            </a:endParaRPr>
          </a:p>
          <a:p>
            <a:r>
              <a:rPr lang="en-US" dirty="0"/>
              <a:t>example, adipose tissue secretes the hormone leptin, which regulates appetite </a:t>
            </a:r>
            <a:r>
              <a:rPr lang="en-IN" b="1" dirty="0">
                <a:solidFill>
                  <a:srgbClr val="0372A6"/>
                </a:solidFill>
                <a:latin typeface="Times New Roman" panose="02020603050405020304" pitchFamily="18" charset="0"/>
              </a:rPr>
              <a:t> </a:t>
            </a:r>
            <a:r>
              <a:rPr lang="en-US" b="1" dirty="0">
                <a:solidFill>
                  <a:srgbClr val="0372A6"/>
                </a:solidFill>
                <a:latin typeface="Times New Roman" panose="02020603050405020304" pitchFamily="18" charset="0"/>
              </a:rPr>
              <a:t> </a:t>
            </a:r>
            <a:endParaRPr lang="en-US" b="1" dirty="0" smtClean="0">
              <a:solidFill>
                <a:srgbClr val="0372A6"/>
              </a:solidFill>
              <a:latin typeface="Times New Roman" panose="02020603050405020304" pitchFamily="18" charset="0"/>
            </a:endParaRPr>
          </a:p>
          <a:p>
            <a:endParaRPr lang="en-US" b="1" dirty="0">
              <a:solidFill>
                <a:srgbClr val="0372A6"/>
              </a:solidFill>
              <a:latin typeface="Times New Roman" panose="02020603050405020304" pitchFamily="18" charset="0"/>
            </a:endParaRPr>
          </a:p>
          <a:p>
            <a:r>
              <a:rPr lang="en-IN" b="1" dirty="0">
                <a:solidFill>
                  <a:srgbClr val="0372A6"/>
                </a:solidFill>
                <a:latin typeface="Times New Roman" panose="02020603050405020304" pitchFamily="18" charset="0"/>
              </a:rPr>
              <a:t>Insulating and Protecting </a:t>
            </a:r>
            <a:r>
              <a:rPr lang="en-IN" b="1" dirty="0" smtClean="0">
                <a:solidFill>
                  <a:srgbClr val="0372A6"/>
                </a:solidFill>
                <a:latin typeface="Times New Roman" panose="02020603050405020304" pitchFamily="18" charset="0"/>
              </a:rPr>
              <a:t>: </a:t>
            </a:r>
            <a:r>
              <a:rPr lang="en-US" dirty="0"/>
              <a:t> Lipids help insulate and protect our organs by forming a layer of adipose tissue around them. This layer helps to regulate body temperature and provides cushioning. For example: The layer of fat under the skin helps keep our bodies warm in cold temperatures</a:t>
            </a:r>
            <a:endParaRPr lang="en-IN" b="1" dirty="0" smtClean="0">
              <a:solidFill>
                <a:srgbClr val="0372A6"/>
              </a:solidFill>
              <a:latin typeface="Times New Roman" panose="02020603050405020304" pitchFamily="18" charset="0"/>
            </a:endParaRPr>
          </a:p>
          <a:p>
            <a:endParaRPr lang="en-US" b="1" dirty="0">
              <a:solidFill>
                <a:srgbClr val="0372A6"/>
              </a:solidFill>
              <a:latin typeface="Times New Roman" panose="02020603050405020304" pitchFamily="18" charset="0"/>
            </a:endParaRPr>
          </a:p>
          <a:p>
            <a:r>
              <a:rPr lang="en-IN" b="1" dirty="0" smtClean="0">
                <a:solidFill>
                  <a:srgbClr val="0372A6"/>
                </a:solidFill>
                <a:latin typeface="Times New Roman" panose="02020603050405020304" pitchFamily="18" charset="0"/>
              </a:rPr>
              <a:t>Transporting: </a:t>
            </a:r>
            <a:r>
              <a:rPr lang="en-US" dirty="0"/>
              <a:t>Fat-soluble nutrients require fat for effective absorption</a:t>
            </a:r>
            <a:r>
              <a:rPr lang="en-US" dirty="0" smtClean="0"/>
              <a:t>. They </a:t>
            </a:r>
            <a:r>
              <a:rPr lang="en-IN" dirty="0" smtClean="0"/>
              <a:t>are </a:t>
            </a:r>
            <a:r>
              <a:rPr lang="en-IN" dirty="0"/>
              <a:t>best absorbed when combined </a:t>
            </a:r>
            <a:endParaRPr lang="en-IN" dirty="0" smtClean="0"/>
          </a:p>
          <a:p>
            <a:r>
              <a:rPr lang="en-IN" dirty="0"/>
              <a:t> </a:t>
            </a:r>
            <a:r>
              <a:rPr lang="en-IN" dirty="0" smtClean="0"/>
              <a:t>               with </a:t>
            </a:r>
            <a:r>
              <a:rPr lang="en-IN" dirty="0"/>
              <a:t>foods containing </a:t>
            </a:r>
            <a:r>
              <a:rPr lang="en-IN" dirty="0" smtClean="0"/>
              <a:t>fat. Example- </a:t>
            </a:r>
            <a:r>
              <a:rPr lang="en-US" dirty="0"/>
              <a:t>eating tomatoes with olive oil or salad dressing will facilitate lycopene absorption.  </a:t>
            </a:r>
            <a:r>
              <a:rPr lang="en-IN" b="1" dirty="0">
                <a:solidFill>
                  <a:srgbClr val="0372A6"/>
                </a:solidFill>
                <a:latin typeface="Times New Roman" panose="02020603050405020304" pitchFamily="18" charset="0"/>
              </a:rPr>
              <a:t> </a:t>
            </a:r>
          </a:p>
          <a:p>
            <a:endParaRPr lang="en-IN" dirty="0"/>
          </a:p>
        </p:txBody>
      </p:sp>
      <p:sp>
        <p:nvSpPr>
          <p:cNvPr id="3" name="Rectangle 2"/>
          <p:cNvSpPr/>
          <p:nvPr/>
        </p:nvSpPr>
        <p:spPr>
          <a:xfrm>
            <a:off x="0" y="5591659"/>
            <a:ext cx="12027877" cy="923330"/>
          </a:xfrm>
          <a:prstGeom prst="rect">
            <a:avLst/>
          </a:prstGeom>
        </p:spPr>
        <p:txBody>
          <a:bodyPr wrap="square">
            <a:spAutoFit/>
          </a:bodyPr>
          <a:lstStyle/>
          <a:p>
            <a:r>
              <a:rPr lang="en-US" b="1" dirty="0" smtClean="0">
                <a:solidFill>
                  <a:srgbClr val="7030A0"/>
                </a:solidFill>
                <a:latin typeface="Times New Roman" panose="02020603050405020304" pitchFamily="18" charset="0"/>
              </a:rPr>
              <a:t>Commonly </a:t>
            </a:r>
            <a:r>
              <a:rPr lang="en-US" b="1" dirty="0">
                <a:solidFill>
                  <a:srgbClr val="7030A0"/>
                </a:solidFill>
                <a:latin typeface="Times New Roman" panose="02020603050405020304" pitchFamily="18" charset="0"/>
              </a:rPr>
              <a:t>consumed oils are canola, corn, olive, peanut, safflower, soy, and sunflower oil.  Foods rich in oils include salad dressing, olives, avocados, peanut butter, nuts, seeds, and some fish.  Fats are found in animal meat, dairy products, and cocoa butter. Ghee, butter. </a:t>
            </a:r>
            <a:endParaRPr lang="en-IN" b="1" dirty="0">
              <a:solidFill>
                <a:srgbClr val="7030A0"/>
              </a:solidFill>
            </a:endParaRPr>
          </a:p>
        </p:txBody>
      </p:sp>
    </p:spTree>
    <p:extLst>
      <p:ext uri="{BB962C8B-B14F-4D97-AF65-F5344CB8AC3E}">
        <p14:creationId xmlns:p14="http://schemas.microsoft.com/office/powerpoint/2010/main" val="3682741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at Deficiency May Lead to Other Dis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59" y="531690"/>
            <a:ext cx="4286250" cy="6000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ssets.telegraphindia.com/telegraph/2021/Mar/1615417868_11f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89" y="2209250"/>
            <a:ext cx="4707594" cy="26456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545253" y="1345289"/>
            <a:ext cx="4089774" cy="523220"/>
          </a:xfrm>
          <a:prstGeom prst="rect">
            <a:avLst/>
          </a:prstGeom>
          <a:noFill/>
        </p:spPr>
        <p:txBody>
          <a:bodyPr wrap="none" rtlCol="0">
            <a:spAutoFit/>
          </a:bodyPr>
          <a:lstStyle/>
          <a:p>
            <a:r>
              <a:rPr lang="en-US" sz="2800" b="1" dirty="0" smtClean="0">
                <a:solidFill>
                  <a:srgbClr val="FF0000"/>
                </a:solidFill>
              </a:rPr>
              <a:t>Excessive fat consumption</a:t>
            </a:r>
            <a:endParaRPr lang="en-IN" sz="2800" b="1" dirty="0">
              <a:solidFill>
                <a:srgbClr val="FF0000"/>
              </a:solidFill>
            </a:endParaRPr>
          </a:p>
        </p:txBody>
      </p:sp>
      <p:sp>
        <p:nvSpPr>
          <p:cNvPr id="3" name="Rectangle 2"/>
          <p:cNvSpPr/>
          <p:nvPr/>
        </p:nvSpPr>
        <p:spPr>
          <a:xfrm>
            <a:off x="6297689" y="5013142"/>
            <a:ext cx="1864613" cy="369332"/>
          </a:xfrm>
          <a:prstGeom prst="rect">
            <a:avLst/>
          </a:prstGeom>
        </p:spPr>
        <p:txBody>
          <a:bodyPr wrap="none">
            <a:spAutoFit/>
          </a:bodyPr>
          <a:lstStyle/>
          <a:p>
            <a:r>
              <a:rPr lang="en-IN" b="1" dirty="0">
                <a:solidFill>
                  <a:srgbClr val="111111"/>
                </a:solidFill>
                <a:latin typeface="PT Serif"/>
              </a:rPr>
              <a:t>Bloating or gas</a:t>
            </a:r>
            <a:endParaRPr lang="en-IN" dirty="0"/>
          </a:p>
        </p:txBody>
      </p:sp>
      <p:sp>
        <p:nvSpPr>
          <p:cNvPr id="4" name="Rectangle 3"/>
          <p:cNvSpPr/>
          <p:nvPr/>
        </p:nvSpPr>
        <p:spPr>
          <a:xfrm>
            <a:off x="8177627" y="5013142"/>
            <a:ext cx="1261884" cy="369332"/>
          </a:xfrm>
          <a:prstGeom prst="rect">
            <a:avLst/>
          </a:prstGeom>
        </p:spPr>
        <p:txBody>
          <a:bodyPr wrap="none">
            <a:spAutoFit/>
          </a:bodyPr>
          <a:lstStyle/>
          <a:p>
            <a:r>
              <a:rPr lang="en-IN" b="1" dirty="0">
                <a:solidFill>
                  <a:srgbClr val="111111"/>
                </a:solidFill>
                <a:latin typeface="PT Serif"/>
              </a:rPr>
              <a:t>Diarrhoea</a:t>
            </a:r>
            <a:endParaRPr lang="en-IN" dirty="0"/>
          </a:p>
        </p:txBody>
      </p:sp>
      <p:sp>
        <p:nvSpPr>
          <p:cNvPr id="5" name="Rectangle 4"/>
          <p:cNvSpPr/>
          <p:nvPr/>
        </p:nvSpPr>
        <p:spPr>
          <a:xfrm>
            <a:off x="9454836" y="5013142"/>
            <a:ext cx="2005677" cy="369332"/>
          </a:xfrm>
          <a:prstGeom prst="rect">
            <a:avLst/>
          </a:prstGeom>
        </p:spPr>
        <p:txBody>
          <a:bodyPr wrap="none">
            <a:spAutoFit/>
          </a:bodyPr>
          <a:lstStyle/>
          <a:p>
            <a:r>
              <a:rPr lang="en-IN" b="1" dirty="0">
                <a:solidFill>
                  <a:srgbClr val="111111"/>
                </a:solidFill>
                <a:latin typeface="PT Serif"/>
              </a:rPr>
              <a:t>Feeling sluggish</a:t>
            </a:r>
            <a:endParaRPr lang="en-IN" dirty="0"/>
          </a:p>
        </p:txBody>
      </p:sp>
      <p:sp>
        <p:nvSpPr>
          <p:cNvPr id="6" name="Rectangle 5"/>
          <p:cNvSpPr/>
          <p:nvPr/>
        </p:nvSpPr>
        <p:spPr>
          <a:xfrm>
            <a:off x="7162937" y="5652288"/>
            <a:ext cx="1488549" cy="369332"/>
          </a:xfrm>
          <a:prstGeom prst="rect">
            <a:avLst/>
          </a:prstGeom>
        </p:spPr>
        <p:txBody>
          <a:bodyPr wrap="none">
            <a:spAutoFit/>
          </a:bodyPr>
          <a:lstStyle/>
          <a:p>
            <a:r>
              <a:rPr lang="en-IN" b="1" dirty="0">
                <a:solidFill>
                  <a:srgbClr val="111111"/>
                </a:solidFill>
                <a:latin typeface="PT Serif"/>
              </a:rPr>
              <a:t>Weight gain</a:t>
            </a:r>
            <a:endParaRPr lang="en-IN" dirty="0"/>
          </a:p>
        </p:txBody>
      </p:sp>
      <p:sp>
        <p:nvSpPr>
          <p:cNvPr id="7" name="Rectangle 6"/>
          <p:cNvSpPr/>
          <p:nvPr/>
        </p:nvSpPr>
        <p:spPr>
          <a:xfrm>
            <a:off x="8808569" y="5652288"/>
            <a:ext cx="1787669" cy="369332"/>
          </a:xfrm>
          <a:prstGeom prst="rect">
            <a:avLst/>
          </a:prstGeom>
        </p:spPr>
        <p:txBody>
          <a:bodyPr wrap="none">
            <a:spAutoFit/>
          </a:bodyPr>
          <a:lstStyle/>
          <a:p>
            <a:r>
              <a:rPr lang="en-IN" b="1" dirty="0">
                <a:solidFill>
                  <a:srgbClr val="111111"/>
                </a:solidFill>
                <a:latin typeface="PT Serif"/>
              </a:rPr>
              <a:t>Restless sleep</a:t>
            </a:r>
            <a:endParaRPr lang="en-IN" dirty="0"/>
          </a:p>
        </p:txBody>
      </p:sp>
    </p:spTree>
    <p:extLst>
      <p:ext uri="{BB962C8B-B14F-4D97-AF65-F5344CB8AC3E}">
        <p14:creationId xmlns:p14="http://schemas.microsoft.com/office/powerpoint/2010/main" val="80863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JMS | Free Full-Text | Lipids and Lipid-Processing Pathways in Drug  Delivery and Therapeu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95" y="97192"/>
            <a:ext cx="7503127" cy="697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528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177954" cy="4493538"/>
          </a:xfrm>
          <a:prstGeom prst="rect">
            <a:avLst/>
          </a:prstGeom>
        </p:spPr>
        <p:txBody>
          <a:bodyPr wrap="square">
            <a:spAutoFit/>
          </a:bodyPr>
          <a:lstStyle/>
          <a:p>
            <a:pPr fontAlgn="base"/>
            <a:r>
              <a:rPr lang="en-US" sz="2800" b="1" dirty="0">
                <a:solidFill>
                  <a:srgbClr val="827B00"/>
                </a:solidFill>
                <a:latin typeface="Times New Roman" panose="02020603050405020304" pitchFamily="18" charset="0"/>
              </a:rPr>
              <a:t>Effects of Excess of fat </a:t>
            </a:r>
            <a:endParaRPr lang="en-US" sz="2800" b="1" dirty="0" smtClean="0">
              <a:solidFill>
                <a:srgbClr val="827B00"/>
              </a:solidFill>
              <a:latin typeface="Times New Roman" panose="02020603050405020304" pitchFamily="18" charset="0"/>
            </a:endParaRPr>
          </a:p>
          <a:p>
            <a:pPr fontAlgn="base"/>
            <a:endParaRPr lang="en-US" b="1" dirty="0">
              <a:solidFill>
                <a:srgbClr val="000000"/>
              </a:solidFill>
              <a:latin typeface="Segoe UI" panose="020B0502040204020203" pitchFamily="34" charset="0"/>
            </a:endParaRPr>
          </a:p>
          <a:p>
            <a:pPr marL="342900" indent="-342900" algn="just" fontAlgn="base">
              <a:buFont typeface="Arial" panose="020B0604020202020204" pitchFamily="34" charset="0"/>
              <a:buChar char="•"/>
            </a:pPr>
            <a:r>
              <a:rPr lang="en-US" sz="2400" dirty="0" smtClean="0">
                <a:solidFill>
                  <a:srgbClr val="231F20"/>
                </a:solidFill>
                <a:latin typeface="Times New Roman" panose="02020603050405020304" pitchFamily="18" charset="0"/>
              </a:rPr>
              <a:t>Leads </a:t>
            </a:r>
            <a:r>
              <a:rPr lang="en-US" sz="2400" dirty="0">
                <a:solidFill>
                  <a:srgbClr val="231F20"/>
                </a:solidFill>
                <a:latin typeface="Times New Roman" panose="02020603050405020304" pitchFamily="18" charset="0"/>
              </a:rPr>
              <a:t>to Obesity because more than required calories are consumed. In addition, the excess carbohydrates are </a:t>
            </a:r>
            <a:r>
              <a:rPr lang="en-US" sz="2400" dirty="0" smtClean="0">
                <a:solidFill>
                  <a:srgbClr val="231F20"/>
                </a:solidFill>
                <a:latin typeface="Times New Roman" panose="02020603050405020304" pitchFamily="18" charset="0"/>
              </a:rPr>
              <a:t>also </a:t>
            </a:r>
            <a:r>
              <a:rPr lang="en-US" sz="2400" dirty="0">
                <a:solidFill>
                  <a:srgbClr val="231F20"/>
                </a:solidFill>
                <a:latin typeface="Times New Roman" panose="02020603050405020304" pitchFamily="18" charset="0"/>
              </a:rPr>
              <a:t>converted to fat for storage in the body resulting in obesity. </a:t>
            </a:r>
            <a:endParaRPr lang="en-US" sz="2400" dirty="0" smtClean="0">
              <a:solidFill>
                <a:srgbClr val="231F20"/>
              </a:solidFill>
              <a:latin typeface="Times New Roman" panose="02020603050405020304" pitchFamily="18" charset="0"/>
            </a:endParaRPr>
          </a:p>
          <a:p>
            <a:pPr marL="342900" indent="-342900" algn="just" fontAlgn="base">
              <a:buFont typeface="Arial" panose="020B0604020202020204" pitchFamily="34" charset="0"/>
              <a:buChar char="•"/>
            </a:pPr>
            <a:endParaRPr lang="en-US" sz="2400" dirty="0">
              <a:solidFill>
                <a:srgbClr val="000000"/>
              </a:solidFill>
              <a:latin typeface="Segoe UI" panose="020B0502040204020203" pitchFamily="34" charset="0"/>
            </a:endParaRPr>
          </a:p>
          <a:p>
            <a:pPr marL="342900" indent="-342900" algn="just" fontAlgn="base">
              <a:buFont typeface="Arial" panose="020B0604020202020204" pitchFamily="34" charset="0"/>
              <a:buChar char="•"/>
            </a:pPr>
            <a:r>
              <a:rPr lang="en-US" sz="2400" dirty="0" smtClean="0">
                <a:solidFill>
                  <a:srgbClr val="231F20"/>
                </a:solidFill>
                <a:latin typeface="Times New Roman" panose="02020603050405020304" pitchFamily="18" charset="0"/>
              </a:rPr>
              <a:t>Slows </a:t>
            </a:r>
            <a:r>
              <a:rPr lang="en-US" sz="2400" dirty="0">
                <a:solidFill>
                  <a:srgbClr val="231F20"/>
                </a:solidFill>
                <a:latin typeface="Times New Roman" panose="02020603050405020304" pitchFamily="18" charset="0"/>
              </a:rPr>
              <a:t>down the digestion and absorption of foods. </a:t>
            </a:r>
            <a:endParaRPr lang="en-US" sz="2400" dirty="0" smtClean="0">
              <a:solidFill>
                <a:srgbClr val="231F20"/>
              </a:solidFill>
              <a:latin typeface="Times New Roman" panose="02020603050405020304" pitchFamily="18" charset="0"/>
            </a:endParaRPr>
          </a:p>
          <a:p>
            <a:pPr marL="342900" indent="-342900" algn="just" fontAlgn="base">
              <a:buFont typeface="Arial" panose="020B0604020202020204" pitchFamily="34" charset="0"/>
              <a:buChar char="•"/>
            </a:pPr>
            <a:endParaRPr lang="en-US" sz="2400" dirty="0">
              <a:solidFill>
                <a:srgbClr val="000000"/>
              </a:solidFill>
              <a:latin typeface="Segoe UI" panose="020B0502040204020203" pitchFamily="34" charset="0"/>
            </a:endParaRPr>
          </a:p>
          <a:p>
            <a:pPr marL="342900" indent="-342900" algn="just" fontAlgn="base">
              <a:buFont typeface="Arial" panose="020B0604020202020204" pitchFamily="34" charset="0"/>
              <a:buChar char="•"/>
            </a:pPr>
            <a:r>
              <a:rPr lang="en-US" sz="2400" dirty="0" smtClean="0">
                <a:solidFill>
                  <a:srgbClr val="231F20"/>
                </a:solidFill>
                <a:latin typeface="Times New Roman" panose="02020603050405020304" pitchFamily="18" charset="0"/>
              </a:rPr>
              <a:t>Interferes </a:t>
            </a:r>
            <a:r>
              <a:rPr lang="en-US" sz="2400" dirty="0">
                <a:solidFill>
                  <a:srgbClr val="231F20"/>
                </a:solidFill>
                <a:latin typeface="Times New Roman" panose="02020603050405020304" pitchFamily="18" charset="0"/>
              </a:rPr>
              <a:t>with the absorption of calcium by combining with calcium to form an insoluble calcium soap. </a:t>
            </a:r>
            <a:endParaRPr lang="en-US" sz="2400" dirty="0" smtClean="0">
              <a:solidFill>
                <a:srgbClr val="231F20"/>
              </a:solidFill>
              <a:latin typeface="Times New Roman" panose="02020603050405020304" pitchFamily="18" charset="0"/>
            </a:endParaRPr>
          </a:p>
          <a:p>
            <a:pPr marL="342900" indent="-342900" algn="just" fontAlgn="base">
              <a:buFont typeface="Arial" panose="020B0604020202020204" pitchFamily="34" charset="0"/>
              <a:buChar char="•"/>
            </a:pPr>
            <a:endParaRPr lang="en-US" sz="2400" dirty="0">
              <a:solidFill>
                <a:srgbClr val="000000"/>
              </a:solidFill>
              <a:latin typeface="Segoe UI" panose="020B0502040204020203" pitchFamily="34" charset="0"/>
            </a:endParaRPr>
          </a:p>
          <a:p>
            <a:pPr marL="342900" indent="-342900" algn="just" fontAlgn="base">
              <a:buFont typeface="Arial" panose="020B0604020202020204" pitchFamily="34" charset="0"/>
              <a:buChar char="•"/>
            </a:pPr>
            <a:r>
              <a:rPr lang="en-US" sz="2400" dirty="0" smtClean="0">
                <a:solidFill>
                  <a:srgbClr val="231F20"/>
                </a:solidFill>
                <a:latin typeface="Times New Roman" panose="02020603050405020304" pitchFamily="18" charset="0"/>
              </a:rPr>
              <a:t>Cause </a:t>
            </a:r>
            <a:r>
              <a:rPr lang="en-US" sz="2400" dirty="0">
                <a:solidFill>
                  <a:srgbClr val="231F20"/>
                </a:solidFill>
                <a:latin typeface="Times New Roman" panose="02020603050405020304" pitchFamily="18" charset="0"/>
              </a:rPr>
              <a:t>ketosis unless adequate carbohydrate is present to complete the oxidation of fat.</a:t>
            </a:r>
            <a:r>
              <a:rPr lang="en-US" sz="2000" dirty="0">
                <a:solidFill>
                  <a:srgbClr val="231F20"/>
                </a:solidFill>
                <a:latin typeface="Times New Roman" panose="02020603050405020304" pitchFamily="18" charset="0"/>
              </a:rPr>
              <a:t> </a:t>
            </a:r>
            <a:endParaRPr lang="en-US" sz="2000" b="0" i="0" dirty="0">
              <a:solidFill>
                <a:srgbClr val="000000"/>
              </a:solidFill>
              <a:effectLst/>
              <a:latin typeface="Segoe UI" panose="020B0502040204020203" pitchFamily="34" charset="0"/>
            </a:endParaRPr>
          </a:p>
        </p:txBody>
      </p:sp>
      <p:sp>
        <p:nvSpPr>
          <p:cNvPr id="3" name="Rectangle 2"/>
          <p:cNvSpPr/>
          <p:nvPr/>
        </p:nvSpPr>
        <p:spPr>
          <a:xfrm>
            <a:off x="0" y="4493538"/>
            <a:ext cx="11749454" cy="224176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Choose healthy options such as omega-3-rich foods like fish, walnuts and vegetable-based oils. Omega-3s help with development and growth. </a:t>
            </a:r>
          </a:p>
          <a:p>
            <a:pPr marL="285750" indent="-285750" algn="just">
              <a:lnSpc>
                <a:spcPct val="150000"/>
              </a:lnSpc>
              <a:buFont typeface="Arial" panose="020B0604020202020204" pitchFamily="34" charset="0"/>
              <a:buChar char="•"/>
            </a:pP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Limit intake of saturated fats such as high-fat meats and full-fat dairy. Other smart choices include nuts, seeds and avocado.</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0656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24493"/>
            <a:ext cx="7438292" cy="1569660"/>
          </a:xfrm>
          <a:prstGeom prst="rect">
            <a:avLst/>
          </a:prstGeom>
          <a:noFill/>
        </p:spPr>
        <p:txBody>
          <a:bodyPr wrap="square" rtlCol="0">
            <a:spAutoFit/>
          </a:bodyPr>
          <a:lstStyle/>
          <a:p>
            <a:pPr algn="ctr"/>
            <a:r>
              <a:rPr lang="en-US" sz="3200" b="1" dirty="0" smtClean="0"/>
              <a:t>Is any of it is better??</a:t>
            </a:r>
          </a:p>
          <a:p>
            <a:pPr algn="ctr"/>
            <a:r>
              <a:rPr lang="en-US" sz="3200" b="1" dirty="0" smtClean="0"/>
              <a:t>Alcohol Vs colas/fruit juices Vs alcohol with colas/fruit juices</a:t>
            </a:r>
            <a:endParaRPr lang="en-IN" sz="3200" b="1" dirty="0"/>
          </a:p>
        </p:txBody>
      </p:sp>
      <p:pic>
        <p:nvPicPr>
          <p:cNvPr id="5" name="Picture 4"/>
          <p:cNvPicPr>
            <a:picLocks noChangeAspect="1"/>
          </p:cNvPicPr>
          <p:nvPr/>
        </p:nvPicPr>
        <p:blipFill>
          <a:blip r:embed="rId3"/>
          <a:stretch>
            <a:fillRect/>
          </a:stretch>
        </p:blipFill>
        <p:spPr>
          <a:xfrm>
            <a:off x="138837" y="1719329"/>
            <a:ext cx="6490538" cy="3116440"/>
          </a:xfrm>
          <a:prstGeom prst="rect">
            <a:avLst/>
          </a:prstGeom>
        </p:spPr>
      </p:pic>
      <p:pic>
        <p:nvPicPr>
          <p:cNvPr id="6146" name="Picture 2" descr="5 Best Packed Juice in India | BEST JUICE BRANDS | PACKAGED FRUIT JUICE -  फलों के पैक्ड जूस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8137" y="3387323"/>
            <a:ext cx="5213863" cy="29327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7086600" y="211013"/>
            <a:ext cx="4712677" cy="3176310"/>
          </a:xfrm>
          <a:prstGeom prst="rect">
            <a:avLst/>
          </a:prstGeom>
        </p:spPr>
      </p:pic>
      <p:sp>
        <p:nvSpPr>
          <p:cNvPr id="3" name="TextBox 2"/>
          <p:cNvSpPr txBox="1"/>
          <p:nvPr/>
        </p:nvSpPr>
        <p:spPr>
          <a:xfrm>
            <a:off x="6576308" y="2754329"/>
            <a:ext cx="563359" cy="523220"/>
          </a:xfrm>
          <a:prstGeom prst="rect">
            <a:avLst/>
          </a:prstGeom>
          <a:noFill/>
        </p:spPr>
        <p:txBody>
          <a:bodyPr wrap="none" rtlCol="0">
            <a:spAutoFit/>
          </a:bodyPr>
          <a:lstStyle/>
          <a:p>
            <a:r>
              <a:rPr lang="en-US" sz="2800" b="1" dirty="0" smtClean="0"/>
              <a:t>VS</a:t>
            </a:r>
            <a:endParaRPr lang="en-IN" sz="2800" b="1" dirty="0"/>
          </a:p>
        </p:txBody>
      </p:sp>
      <p:sp>
        <p:nvSpPr>
          <p:cNvPr id="6" name="TextBox 5"/>
          <p:cNvSpPr txBox="1"/>
          <p:nvPr/>
        </p:nvSpPr>
        <p:spPr>
          <a:xfrm>
            <a:off x="7596892" y="2385024"/>
            <a:ext cx="4100738" cy="523220"/>
          </a:xfrm>
          <a:prstGeom prst="rect">
            <a:avLst/>
          </a:prstGeom>
          <a:noFill/>
        </p:spPr>
        <p:txBody>
          <a:bodyPr wrap="none" rtlCol="0">
            <a:spAutoFit/>
          </a:bodyPr>
          <a:lstStyle/>
          <a:p>
            <a:r>
              <a:rPr lang="en-US" sz="2800" dirty="0" smtClean="0">
                <a:solidFill>
                  <a:schemeClr val="bg1"/>
                </a:solidFill>
              </a:rPr>
              <a:t>Alcohol in colas/soft drinks</a:t>
            </a:r>
            <a:endParaRPr lang="en-IN" sz="2800" dirty="0">
              <a:solidFill>
                <a:schemeClr val="bg1"/>
              </a:solidFill>
            </a:endParaRPr>
          </a:p>
        </p:txBody>
      </p:sp>
    </p:spTree>
    <p:extLst>
      <p:ext uri="{BB962C8B-B14F-4D97-AF65-F5344CB8AC3E}">
        <p14:creationId xmlns:p14="http://schemas.microsoft.com/office/powerpoint/2010/main" val="1796712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08" y="2365130"/>
            <a:ext cx="10075985" cy="1815882"/>
          </a:xfrm>
          <a:prstGeom prst="rect">
            <a:avLst/>
          </a:prstGeom>
          <a:noFill/>
        </p:spPr>
        <p:txBody>
          <a:bodyPr wrap="square" rtlCol="0">
            <a:spAutoFit/>
          </a:bodyPr>
          <a:lstStyle/>
          <a:p>
            <a:r>
              <a:rPr lang="en-US" sz="2800" b="1" dirty="0" smtClean="0">
                <a:solidFill>
                  <a:srgbClr val="00B0F0"/>
                </a:solidFill>
              </a:rPr>
              <a:t>1. Which components of food keep on accumulating </a:t>
            </a:r>
            <a:r>
              <a:rPr lang="en-US" sz="2800" b="1" dirty="0" smtClean="0">
                <a:ln>
                  <a:solidFill>
                    <a:schemeClr val="accent1">
                      <a:lumMod val="75000"/>
                    </a:schemeClr>
                  </a:solidFill>
                </a:ln>
                <a:solidFill>
                  <a:srgbClr val="00B0F0"/>
                </a:solidFill>
              </a:rPr>
              <a:t>in</a:t>
            </a:r>
            <a:r>
              <a:rPr lang="en-US" sz="2800" b="1" dirty="0" smtClean="0">
                <a:solidFill>
                  <a:srgbClr val="00B0F0"/>
                </a:solidFill>
              </a:rPr>
              <a:t> our body and contribute to our weight?</a:t>
            </a:r>
          </a:p>
          <a:p>
            <a:r>
              <a:rPr lang="en-US" sz="2800" b="1" dirty="0" smtClean="0">
                <a:solidFill>
                  <a:srgbClr val="00B0F0"/>
                </a:solidFill>
              </a:rPr>
              <a:t>2. We are losing weight, what are we actually losing??? </a:t>
            </a:r>
          </a:p>
          <a:p>
            <a:r>
              <a:rPr lang="en-US" sz="2800" b="1" dirty="0" smtClean="0">
                <a:solidFill>
                  <a:srgbClr val="00B0F0"/>
                </a:solidFill>
              </a:rPr>
              <a:t>3. When losing weight where does the excessive fat goes</a:t>
            </a:r>
            <a:r>
              <a:rPr lang="en-US" sz="2800" b="1" dirty="0" smtClean="0">
                <a:ln>
                  <a:solidFill>
                    <a:schemeClr val="accent1">
                      <a:lumMod val="75000"/>
                    </a:schemeClr>
                  </a:solidFill>
                </a:ln>
                <a:solidFill>
                  <a:srgbClr val="00B0F0"/>
                </a:solidFill>
              </a:rPr>
              <a:t>?????</a:t>
            </a:r>
            <a:endParaRPr lang="en-IN" sz="2800" b="1" dirty="0">
              <a:ln>
                <a:solidFill>
                  <a:schemeClr val="accent1">
                    <a:lumMod val="75000"/>
                  </a:schemeClr>
                </a:solidFill>
              </a:ln>
              <a:solidFill>
                <a:srgbClr val="00B0F0"/>
              </a:solidFill>
            </a:endParaRPr>
          </a:p>
        </p:txBody>
      </p:sp>
      <p:sp>
        <p:nvSpPr>
          <p:cNvPr id="3" name="TextBox 2"/>
          <p:cNvSpPr txBox="1"/>
          <p:nvPr/>
        </p:nvSpPr>
        <p:spPr>
          <a:xfrm>
            <a:off x="4422530" y="984738"/>
            <a:ext cx="1967205" cy="584775"/>
          </a:xfrm>
          <a:prstGeom prst="rect">
            <a:avLst/>
          </a:prstGeom>
          <a:noFill/>
        </p:spPr>
        <p:txBody>
          <a:bodyPr wrap="none" rtlCol="0">
            <a:spAutoFit/>
          </a:bodyPr>
          <a:lstStyle/>
          <a:p>
            <a:r>
              <a:rPr lang="en-US" sz="3200" b="1" dirty="0" smtClean="0"/>
              <a:t>Discussion</a:t>
            </a:r>
            <a:endParaRPr lang="en-IN" sz="3200" b="1" dirty="0"/>
          </a:p>
        </p:txBody>
      </p:sp>
    </p:spTree>
    <p:extLst>
      <p:ext uri="{BB962C8B-B14F-4D97-AF65-F5344CB8AC3E}">
        <p14:creationId xmlns:p14="http://schemas.microsoft.com/office/powerpoint/2010/main" val="68678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73907"/>
            <a:ext cx="6031522" cy="4601260"/>
          </a:xfrm>
          <a:prstGeom prst="rect">
            <a:avLst/>
          </a:prstGeom>
        </p:spPr>
        <p:txBody>
          <a:bodyPr wrap="square">
            <a:spAutoFit/>
          </a:bodyPr>
          <a:lstStyle/>
          <a:p>
            <a:pPr algn="just">
              <a:lnSpc>
                <a:spcPct val="150000"/>
              </a:lnSpc>
            </a:pPr>
            <a:r>
              <a:rPr lang="en-IN" sz="3200" b="1" spc="5" dirty="0" smtClean="0">
                <a:solidFill>
                  <a:srgbClr val="222222"/>
                </a:solidFill>
                <a:latin typeface="Arial" panose="020B0604020202020204" pitchFamily="34" charset="0"/>
                <a:ea typeface="Times New Roman" panose="02020603050405020304" pitchFamily="18" charset="0"/>
              </a:rPr>
              <a:t>Carbohydrates </a:t>
            </a:r>
            <a:endParaRPr lang="en-IN" sz="3200" b="1" dirty="0">
              <a:latin typeface="Times New Roman" panose="02020603050405020304" pitchFamily="18" charset="0"/>
              <a:ea typeface="Times New Roman" panose="02020603050405020304" pitchFamily="18" charset="0"/>
            </a:endParaRPr>
          </a:p>
          <a:p>
            <a:pPr marL="342900" indent="-342900" algn="just">
              <a:lnSpc>
                <a:spcPct val="125000"/>
              </a:lnSpc>
              <a:buFont typeface="Arial" panose="020B0604020202020204" pitchFamily="34" charset="0"/>
              <a:buChar char="•"/>
            </a:pPr>
            <a:r>
              <a:rPr lang="en-US" sz="2400" spc="10" dirty="0">
                <a:solidFill>
                  <a:srgbClr val="222222"/>
                </a:solidFill>
                <a:ea typeface="Times New Roman" panose="02020603050405020304" pitchFamily="18" charset="0"/>
                <a:cs typeface="Arial" panose="020B0604020202020204" pitchFamily="34" charset="0"/>
              </a:rPr>
              <a:t>Carbohydrates, or carbs, are sugar molecules. It is one of the main or macro nutrient of food. body breaks down carbohydrates into glucose. </a:t>
            </a:r>
          </a:p>
          <a:p>
            <a:pPr marL="342900" indent="-342900" algn="just">
              <a:lnSpc>
                <a:spcPct val="125000"/>
              </a:lnSpc>
              <a:buFont typeface="Arial" panose="020B0604020202020204" pitchFamily="34" charset="0"/>
              <a:buChar char="•"/>
            </a:pPr>
            <a:r>
              <a:rPr lang="en-US" sz="2400" spc="10" dirty="0">
                <a:solidFill>
                  <a:srgbClr val="222222"/>
                </a:solidFill>
                <a:ea typeface="Times New Roman" panose="02020603050405020304" pitchFamily="18" charset="0"/>
                <a:cs typeface="Arial" panose="020B0604020202020204" pitchFamily="34" charset="0"/>
              </a:rPr>
              <a:t>Glucose, or blood sugar, is the main source of energy for your body's cells, tissues, and organs. Each gram of carbohydrates provides 4 calories</a:t>
            </a:r>
            <a:r>
              <a:rPr lang="en-US" sz="2800" spc="10" dirty="0">
                <a:solidFill>
                  <a:srgbClr val="222222"/>
                </a:solidFill>
                <a:ea typeface="Times New Roman" panose="02020603050405020304" pitchFamily="18" charset="0"/>
                <a:cs typeface="Arial" panose="020B0604020202020204" pitchFamily="34" charset="0"/>
              </a:rPr>
              <a:t>.</a:t>
            </a:r>
            <a:r>
              <a:rPr lang="en-IN" sz="2800" spc="10" dirty="0">
                <a:solidFill>
                  <a:srgbClr val="222222"/>
                </a:solidFill>
                <a:ea typeface="Times New Roman" panose="02020603050405020304" pitchFamily="18" charset="0"/>
                <a:cs typeface="Arial" panose="020B0604020202020204" pitchFamily="34" charset="0"/>
              </a:rPr>
              <a:t> </a:t>
            </a:r>
          </a:p>
        </p:txBody>
      </p:sp>
      <p:pic>
        <p:nvPicPr>
          <p:cNvPr id="5" name="Picture 4"/>
          <p:cNvPicPr>
            <a:picLocks noChangeAspect="1"/>
          </p:cNvPicPr>
          <p:nvPr/>
        </p:nvPicPr>
        <p:blipFill>
          <a:blip r:embed="rId3"/>
          <a:stretch>
            <a:fillRect/>
          </a:stretch>
        </p:blipFill>
        <p:spPr>
          <a:xfrm>
            <a:off x="6224954" y="79129"/>
            <a:ext cx="5890845" cy="4536265"/>
          </a:xfrm>
          <a:prstGeom prst="rect">
            <a:avLst/>
          </a:prstGeom>
        </p:spPr>
      </p:pic>
      <p:sp>
        <p:nvSpPr>
          <p:cNvPr id="6" name="Rectangle 5"/>
          <p:cNvSpPr/>
          <p:nvPr/>
        </p:nvSpPr>
        <p:spPr>
          <a:xfrm>
            <a:off x="-126023" y="4527353"/>
            <a:ext cx="12318023" cy="2206886"/>
          </a:xfrm>
          <a:prstGeom prst="rect">
            <a:avLst/>
          </a:prstGeom>
        </p:spPr>
        <p:txBody>
          <a:bodyPr wrap="square">
            <a:spAutoFit/>
          </a:bodyPr>
          <a:lstStyle/>
          <a:p>
            <a:pPr marL="342900" indent="-342900" algn="just">
              <a:lnSpc>
                <a:spcPct val="125000"/>
              </a:lnSpc>
              <a:buFont typeface="Arial" panose="020B0604020202020204" pitchFamily="34" charset="0"/>
              <a:buChar char="•"/>
            </a:pPr>
            <a:r>
              <a:rPr lang="en-IN" sz="2800" spc="10" dirty="0">
                <a:solidFill>
                  <a:srgbClr val="222222"/>
                </a:solidFill>
                <a:ea typeface="Times New Roman" panose="02020603050405020304" pitchFamily="18" charset="0"/>
                <a:cs typeface="Arial" panose="020B0604020202020204" pitchFamily="34" charset="0"/>
              </a:rPr>
              <a:t>Without carbohydrates, brain and in turn the body could not function properly. </a:t>
            </a:r>
          </a:p>
          <a:p>
            <a:pPr marL="342900" indent="-342900" algn="just">
              <a:lnSpc>
                <a:spcPct val="125000"/>
              </a:lnSpc>
              <a:buFont typeface="Arial" panose="020B0604020202020204" pitchFamily="34" charset="0"/>
              <a:buChar char="•"/>
            </a:pPr>
            <a:r>
              <a:rPr lang="en-US" sz="2800" dirty="0"/>
              <a:t>Brain has a very high rate of metabolism, using </a:t>
            </a:r>
            <a:r>
              <a:rPr lang="en-US" sz="2800" b="1" dirty="0">
                <a:solidFill>
                  <a:srgbClr val="00B050"/>
                </a:solidFill>
              </a:rPr>
              <a:t>~5.6 milligram glucose per 100 gram of brain tissue per minute.</a:t>
            </a:r>
            <a:r>
              <a:rPr lang="en-US" sz="2800" dirty="0">
                <a:solidFill>
                  <a:srgbClr val="00B050"/>
                </a:solidFill>
              </a:rPr>
              <a:t> </a:t>
            </a:r>
            <a:r>
              <a:rPr lang="en-US" sz="2800" dirty="0"/>
              <a:t>Hence, Carbohydrates are the only nutrients which can match this rate of energy requirement. </a:t>
            </a:r>
          </a:p>
        </p:txBody>
      </p:sp>
    </p:spTree>
    <p:extLst>
      <p:ext uri="{BB962C8B-B14F-4D97-AF65-F5344CB8AC3E}">
        <p14:creationId xmlns:p14="http://schemas.microsoft.com/office/powerpoint/2010/main" val="1028044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780552" cy="660758"/>
          </a:xfrm>
          <a:prstGeom prst="rect">
            <a:avLst/>
          </a:prstGeom>
        </p:spPr>
        <p:txBody>
          <a:bodyPr wrap="none">
            <a:spAutoFit/>
          </a:bodyPr>
          <a:lstStyle/>
          <a:p>
            <a:pPr>
              <a:lnSpc>
                <a:spcPct val="150000"/>
              </a:lnSpc>
            </a:pPr>
            <a:r>
              <a:rPr lang="en-IN" sz="2800" b="1" spc="5" dirty="0">
                <a:solidFill>
                  <a:srgbClr val="222222"/>
                </a:solidFill>
                <a:latin typeface="Arial" panose="020B0604020202020204" pitchFamily="34" charset="0"/>
                <a:ea typeface="Times New Roman" panose="02020603050405020304" pitchFamily="18" charset="0"/>
              </a:rPr>
              <a:t>Vitamins </a:t>
            </a:r>
            <a:endParaRPr lang="en-IN" sz="2800" b="1" dirty="0">
              <a:latin typeface="Times New Roman" panose="02020603050405020304" pitchFamily="18" charset="0"/>
              <a:ea typeface="Times New Roman" panose="02020603050405020304" pitchFamily="18" charset="0"/>
            </a:endParaRPr>
          </a:p>
        </p:txBody>
      </p:sp>
      <p:sp>
        <p:nvSpPr>
          <p:cNvPr id="3" name="Rectangle 2"/>
          <p:cNvSpPr/>
          <p:nvPr/>
        </p:nvSpPr>
        <p:spPr>
          <a:xfrm>
            <a:off x="0" y="660758"/>
            <a:ext cx="12192000" cy="5693866"/>
          </a:xfrm>
          <a:prstGeom prst="rect">
            <a:avLst/>
          </a:prstGeom>
        </p:spPr>
        <p:txBody>
          <a:bodyPr wrap="square">
            <a:spAutoFit/>
          </a:bodyPr>
          <a:lstStyle/>
          <a:p>
            <a:pPr marL="285750" indent="-285750" algn="just" fontAlgn="base">
              <a:buFont typeface="Arial" panose="020B0604020202020204" pitchFamily="34" charset="0"/>
              <a:buChar char="•"/>
            </a:pPr>
            <a:r>
              <a:rPr lang="en-US" sz="2800" dirty="0">
                <a:solidFill>
                  <a:srgbClr val="21243C"/>
                </a:solidFill>
                <a:latin typeface="Manrope"/>
              </a:rPr>
              <a:t>Vitamins are organic molecules that serve as an essential nutrient for most living organisms for the </a:t>
            </a:r>
            <a:r>
              <a:rPr lang="en-US" sz="2800" dirty="0">
                <a:solidFill>
                  <a:srgbClr val="0070C0"/>
                </a:solidFill>
                <a:latin typeface="Manrope"/>
              </a:rPr>
              <a:t>smooth functioning of their metabolism</a:t>
            </a:r>
            <a:r>
              <a:rPr lang="en-US" sz="2800" dirty="0" smtClean="0">
                <a:solidFill>
                  <a:srgbClr val="0070C0"/>
                </a:solidFill>
                <a:latin typeface="Manrope"/>
              </a:rPr>
              <a:t>.</a:t>
            </a:r>
          </a:p>
          <a:p>
            <a:pPr algn="just" fontAlgn="base"/>
            <a:endParaRPr lang="en-US" sz="2800" dirty="0">
              <a:solidFill>
                <a:srgbClr val="0070C0"/>
              </a:solidFill>
              <a:latin typeface="Manrope"/>
            </a:endParaRPr>
          </a:p>
          <a:p>
            <a:pPr marL="285750" indent="-285750" algn="just" fontAlgn="base">
              <a:buFont typeface="Arial" panose="020B0604020202020204" pitchFamily="34" charset="0"/>
              <a:buChar char="•"/>
            </a:pPr>
            <a:r>
              <a:rPr lang="en-US" sz="2800" dirty="0">
                <a:solidFill>
                  <a:srgbClr val="21243C"/>
                </a:solidFill>
                <a:latin typeface="Manrope"/>
              </a:rPr>
              <a:t>Vitamins are the compounds that people need in less quantities. The body </a:t>
            </a:r>
            <a:r>
              <a:rPr lang="en-US" sz="2800" dirty="0">
                <a:solidFill>
                  <a:srgbClr val="0070C0"/>
                </a:solidFill>
                <a:latin typeface="Manrope"/>
              </a:rPr>
              <a:t>does not produce vitamins on its own</a:t>
            </a:r>
            <a:r>
              <a:rPr lang="en-US" sz="2800" dirty="0">
                <a:solidFill>
                  <a:srgbClr val="21243C"/>
                </a:solidFill>
                <a:latin typeface="Manrope"/>
              </a:rPr>
              <a:t>. Vitamins are to be obtained from the </a:t>
            </a:r>
            <a:r>
              <a:rPr lang="en-US" sz="2800" dirty="0">
                <a:solidFill>
                  <a:srgbClr val="0070C0"/>
                </a:solidFill>
                <a:latin typeface="Manrope"/>
              </a:rPr>
              <a:t>food we eat</a:t>
            </a:r>
            <a:r>
              <a:rPr lang="en-US" sz="2800" dirty="0" smtClean="0">
                <a:solidFill>
                  <a:srgbClr val="21243C"/>
                </a:solidFill>
                <a:latin typeface="Manrope"/>
              </a:rPr>
              <a:t>.</a:t>
            </a:r>
          </a:p>
          <a:p>
            <a:pPr algn="just" fontAlgn="base"/>
            <a:endParaRPr lang="en-US" sz="2800" dirty="0">
              <a:solidFill>
                <a:srgbClr val="21243C"/>
              </a:solidFill>
              <a:latin typeface="Manrope"/>
            </a:endParaRPr>
          </a:p>
          <a:p>
            <a:pPr marL="285750" indent="-285750" algn="just" fontAlgn="base">
              <a:buFont typeface="Arial" panose="020B0604020202020204" pitchFamily="34" charset="0"/>
              <a:buChar char="•"/>
            </a:pPr>
            <a:r>
              <a:rPr lang="en-US" sz="2800" dirty="0">
                <a:solidFill>
                  <a:srgbClr val="21243C"/>
                </a:solidFill>
                <a:latin typeface="Manrope"/>
              </a:rPr>
              <a:t>Vitamins are essential because they prevent various health issues. If the body lacks any vitamin, it may develop a deficiency and a related disease</a:t>
            </a:r>
            <a:r>
              <a:rPr lang="en-US" sz="2800" dirty="0" smtClean="0">
                <a:solidFill>
                  <a:srgbClr val="21243C"/>
                </a:solidFill>
                <a:latin typeface="Manrope"/>
              </a:rPr>
              <a:t>.</a:t>
            </a:r>
          </a:p>
          <a:p>
            <a:pPr marL="285750" indent="-285750" algn="just" fontAlgn="base">
              <a:buFont typeface="Arial" panose="020B0604020202020204" pitchFamily="34" charset="0"/>
              <a:buChar char="•"/>
            </a:pPr>
            <a:endParaRPr lang="en-US" sz="2800" b="0" i="0" dirty="0">
              <a:solidFill>
                <a:srgbClr val="21243C"/>
              </a:solidFill>
              <a:effectLst/>
              <a:latin typeface="Manrope"/>
            </a:endParaRPr>
          </a:p>
          <a:p>
            <a:pPr marL="285750" indent="-285750" algn="just" fontAlgn="base">
              <a:buFont typeface="Arial" panose="020B0604020202020204" pitchFamily="34" charset="0"/>
              <a:buChar char="•"/>
            </a:pPr>
            <a:r>
              <a:rPr lang="en-US" sz="2800" dirty="0">
                <a:solidFill>
                  <a:srgbClr val="21243C"/>
                </a:solidFill>
                <a:latin typeface="Manrope"/>
              </a:rPr>
              <a:t>Vitamin </a:t>
            </a:r>
            <a:r>
              <a:rPr lang="en-US" sz="2800" dirty="0">
                <a:solidFill>
                  <a:srgbClr val="0070C0"/>
                </a:solidFill>
                <a:latin typeface="Manrope"/>
              </a:rPr>
              <a:t>requirements vary </a:t>
            </a:r>
            <a:r>
              <a:rPr lang="en-US" sz="2800" dirty="0">
                <a:solidFill>
                  <a:srgbClr val="21243C"/>
                </a:solidFill>
                <a:latin typeface="Manrope"/>
              </a:rPr>
              <a:t>with different organisms. For example, dogs can produce their vitamin C they need, but humans need to acquire that from their diet.</a:t>
            </a:r>
          </a:p>
        </p:txBody>
      </p:sp>
    </p:spTree>
    <p:extLst>
      <p:ext uri="{BB962C8B-B14F-4D97-AF65-F5344CB8AC3E}">
        <p14:creationId xmlns:p14="http://schemas.microsoft.com/office/powerpoint/2010/main" val="689140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339" y="3897143"/>
            <a:ext cx="4554660" cy="2554545"/>
          </a:xfrm>
          <a:prstGeom prst="rect">
            <a:avLst/>
          </a:prstGeom>
        </p:spPr>
        <p:txBody>
          <a:bodyPr wrap="square">
            <a:spAutoFit/>
          </a:bodyPr>
          <a:lstStyle/>
          <a:p>
            <a:pPr algn="just"/>
            <a:r>
              <a:rPr lang="en-US" sz="3200" dirty="0">
                <a:solidFill>
                  <a:srgbClr val="21243C"/>
                </a:solidFill>
                <a:latin typeface="Manrope"/>
              </a:rPr>
              <a:t>Vitamins are grouped based on their characteristics. They are soluble in fat or water.</a:t>
            </a:r>
            <a:endParaRPr lang="en-IN" sz="3200" dirty="0"/>
          </a:p>
        </p:txBody>
      </p:sp>
      <p:pic>
        <p:nvPicPr>
          <p:cNvPr id="4" name="Picture 6" descr="translation airport Stick out types of vitamins - internidec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589" y="3543299"/>
            <a:ext cx="5125651" cy="31083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338" y="516308"/>
            <a:ext cx="12191999" cy="3481081"/>
          </a:xfrm>
          <a:prstGeom prst="rect">
            <a:avLst/>
          </a:prstGeom>
        </p:spPr>
        <p:txBody>
          <a:bodyPr wrap="square">
            <a:spAutoFit/>
          </a:bodyPr>
          <a:lstStyle/>
          <a:p>
            <a:pPr marL="285750" indent="-285750">
              <a:buFont typeface="Arial" panose="020B0604020202020204" pitchFamily="34" charset="0"/>
              <a:buChar char="•"/>
            </a:pPr>
            <a:r>
              <a:rPr lang="en-US" sz="2800" dirty="0"/>
              <a:t>Vitamins A, C, D, E, K and the B (8 variants, hence called B complex) vitamins (Total 13)</a:t>
            </a:r>
            <a:endParaRPr lang="en-IN" sz="2800" spc="10" dirty="0">
              <a:solidFill>
                <a:srgbClr val="222222"/>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2800" spc="10" dirty="0">
                <a:solidFill>
                  <a:srgbClr val="222222"/>
                </a:solidFill>
                <a:ea typeface="Calibri" panose="020F0502020204030204" pitchFamily="34" charset="0"/>
                <a:cs typeface="Arial" panose="020B0604020202020204" pitchFamily="34" charset="0"/>
              </a:rPr>
              <a:t>Vitamins are groups of related substances present in small amounts in foodstuffs and are necessary for the body to function normally. Vitamins are also called protective foods. </a:t>
            </a:r>
          </a:p>
          <a:p>
            <a:pPr marL="342900" indent="-342900">
              <a:buFont typeface="Arial" panose="020B0604020202020204" pitchFamily="34" charset="0"/>
              <a:buChar char="•"/>
            </a:pPr>
            <a:r>
              <a:rPr lang="en-IN" sz="2800" spc="10" dirty="0">
                <a:solidFill>
                  <a:srgbClr val="222222"/>
                </a:solidFill>
                <a:ea typeface="Calibri" panose="020F0502020204030204" pitchFamily="34" charset="0"/>
                <a:cs typeface="Arial" panose="020B0604020202020204" pitchFamily="34" charset="0"/>
              </a:rPr>
              <a:t>They are grouped together because, as their name implies, they are a vital factor in the diet.</a:t>
            </a:r>
          </a:p>
          <a:p>
            <a:pPr>
              <a:lnSpc>
                <a:spcPct val="150000"/>
              </a:lnSpc>
            </a:pPr>
            <a:endParaRPr lang="en-IN" spc="10" dirty="0">
              <a:solidFill>
                <a:srgbClr val="222222"/>
              </a:solidFill>
              <a:ea typeface="Calibri" panose="020F0502020204030204" pitchFamily="34" charset="0"/>
              <a:cs typeface="Arial" panose="020B0604020202020204" pitchFamily="34" charset="0"/>
            </a:endParaRPr>
          </a:p>
        </p:txBody>
      </p:sp>
      <p:sp>
        <p:nvSpPr>
          <p:cNvPr id="6" name="Rectangle 5"/>
          <p:cNvSpPr/>
          <p:nvPr/>
        </p:nvSpPr>
        <p:spPr>
          <a:xfrm>
            <a:off x="257779" y="0"/>
            <a:ext cx="1498808" cy="523220"/>
          </a:xfrm>
          <a:prstGeom prst="rect">
            <a:avLst/>
          </a:prstGeom>
        </p:spPr>
        <p:txBody>
          <a:bodyPr wrap="none">
            <a:spAutoFit/>
          </a:bodyPr>
          <a:lstStyle/>
          <a:p>
            <a:r>
              <a:rPr lang="en-US" sz="2800" b="1" dirty="0"/>
              <a:t>Vitamins</a:t>
            </a:r>
            <a:endParaRPr lang="en-IN" sz="2800" b="1" dirty="0"/>
          </a:p>
        </p:txBody>
      </p:sp>
    </p:spTree>
    <p:extLst>
      <p:ext uri="{BB962C8B-B14F-4D97-AF65-F5344CB8AC3E}">
        <p14:creationId xmlns:p14="http://schemas.microsoft.com/office/powerpoint/2010/main" val="2668875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ypes of Vitamins (Water Soluble, Fat Soluble Vitamins) | Functions of  Vitamins| Deficiency Diseases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2148988814"/>
              </p:ext>
            </p:extLst>
          </p:nvPr>
        </p:nvGraphicFramePr>
        <p:xfrm>
          <a:off x="4138245" y="3736242"/>
          <a:ext cx="914400" cy="771525"/>
        </p:xfrm>
        <a:graphic>
          <a:graphicData uri="http://schemas.openxmlformats.org/presentationml/2006/ole">
            <mc:AlternateContent xmlns:mc="http://schemas.openxmlformats.org/markup-compatibility/2006">
              <mc:Choice xmlns:v="urn:schemas-microsoft-com:vml" Requires="v">
                <p:oleObj spid="_x0000_s1050" name="Document" showAsIcon="1" r:id="rId3" imgW="914400" imgH="771480" progId="Word.OpenDocumentText.12">
                  <p:embed/>
                </p:oleObj>
              </mc:Choice>
              <mc:Fallback>
                <p:oleObj name="Document" showAsIcon="1" r:id="rId3" imgW="914400" imgH="771480" progId="Word.OpenDocumentText.12">
                  <p:embed/>
                  <p:pic>
                    <p:nvPicPr>
                      <p:cNvPr id="0" name=""/>
                      <p:cNvPicPr/>
                      <p:nvPr/>
                    </p:nvPicPr>
                    <p:blipFill>
                      <a:blip r:embed="rId4"/>
                      <a:stretch>
                        <a:fillRect/>
                      </a:stretch>
                    </p:blipFill>
                    <p:spPr>
                      <a:xfrm>
                        <a:off x="4138245" y="3736242"/>
                        <a:ext cx="914400" cy="771525"/>
                      </a:xfrm>
                      <a:prstGeom prst="rect">
                        <a:avLst/>
                      </a:prstGeom>
                    </p:spPr>
                  </p:pic>
                </p:oleObj>
              </mc:Fallback>
            </mc:AlternateContent>
          </a:graphicData>
        </a:graphic>
      </p:graphicFrame>
      <p:sp>
        <p:nvSpPr>
          <p:cNvPr id="9" name="Rectangle 8"/>
          <p:cNvSpPr/>
          <p:nvPr/>
        </p:nvSpPr>
        <p:spPr>
          <a:xfrm>
            <a:off x="401514" y="215262"/>
            <a:ext cx="11790485" cy="3108543"/>
          </a:xfrm>
          <a:prstGeom prst="rect">
            <a:avLst/>
          </a:prstGeom>
        </p:spPr>
        <p:txBody>
          <a:bodyPr wrap="square">
            <a:spAutoFit/>
          </a:bodyPr>
          <a:lstStyle/>
          <a:p>
            <a:pPr fontAlgn="base"/>
            <a:r>
              <a:rPr lang="en-US" sz="2800" b="1" dirty="0">
                <a:solidFill>
                  <a:srgbClr val="21243C"/>
                </a:solidFill>
                <a:latin typeface="Manrope"/>
              </a:rPr>
              <a:t>The main functions of vitamins are  </a:t>
            </a:r>
          </a:p>
          <a:p>
            <a:pPr marL="457200" indent="-457200" fontAlgn="base">
              <a:buFont typeface="Arial" panose="020B0604020202020204" pitchFamily="34" charset="0"/>
              <a:buChar char="•"/>
            </a:pPr>
            <a:r>
              <a:rPr lang="en-US" sz="2800" dirty="0">
                <a:solidFill>
                  <a:srgbClr val="21243C"/>
                </a:solidFill>
                <a:latin typeface="Manrope"/>
              </a:rPr>
              <a:t>Help the body maintain good health</a:t>
            </a:r>
          </a:p>
          <a:p>
            <a:pPr marL="457200" indent="-457200" fontAlgn="base">
              <a:buFont typeface="Arial" panose="020B0604020202020204" pitchFamily="34" charset="0"/>
              <a:buChar char="•"/>
            </a:pPr>
            <a:r>
              <a:rPr lang="en-US" sz="2800" dirty="0">
                <a:solidFill>
                  <a:srgbClr val="21243C"/>
                </a:solidFill>
                <a:latin typeface="Manrope"/>
              </a:rPr>
              <a:t>Regulating the tissues and help in repairing cells</a:t>
            </a:r>
          </a:p>
          <a:p>
            <a:pPr marL="457200" indent="-457200" fontAlgn="base">
              <a:buFont typeface="Arial" panose="020B0604020202020204" pitchFamily="34" charset="0"/>
              <a:buChar char="•"/>
            </a:pPr>
            <a:r>
              <a:rPr lang="en-US" sz="2800" dirty="0">
                <a:solidFill>
                  <a:srgbClr val="21243C"/>
                </a:solidFill>
                <a:latin typeface="Manrope"/>
              </a:rPr>
              <a:t>Fight against ageing</a:t>
            </a:r>
          </a:p>
          <a:p>
            <a:pPr marL="457200" indent="-457200" fontAlgn="base">
              <a:buFont typeface="Arial" panose="020B0604020202020204" pitchFamily="34" charset="0"/>
              <a:buChar char="•"/>
            </a:pPr>
            <a:r>
              <a:rPr lang="en-US" sz="2800" dirty="0">
                <a:solidFill>
                  <a:srgbClr val="21243C"/>
                </a:solidFill>
                <a:latin typeface="Manrope"/>
              </a:rPr>
              <a:t>Formation of new cells</a:t>
            </a:r>
          </a:p>
          <a:p>
            <a:pPr marL="457200" indent="-457200" fontAlgn="base">
              <a:buFont typeface="Arial" panose="020B0604020202020204" pitchFamily="34" charset="0"/>
              <a:buChar char="•"/>
            </a:pPr>
            <a:r>
              <a:rPr lang="en-US" sz="2800" dirty="0">
                <a:solidFill>
                  <a:srgbClr val="21243C"/>
                </a:solidFill>
                <a:latin typeface="Manrope"/>
              </a:rPr>
              <a:t>Keeping bones, teeth and nails healthy.</a:t>
            </a:r>
          </a:p>
          <a:p>
            <a:pPr marL="457200" indent="-457200" fontAlgn="base">
              <a:buFont typeface="Arial" panose="020B0604020202020204" pitchFamily="34" charset="0"/>
              <a:buChar char="•"/>
            </a:pPr>
            <a:r>
              <a:rPr lang="en-US" sz="2800" dirty="0">
                <a:solidFill>
                  <a:srgbClr val="21243C"/>
                </a:solidFill>
                <a:latin typeface="Manrope"/>
              </a:rPr>
              <a:t>Help the muscles and ligaments function smoothly</a:t>
            </a:r>
            <a:r>
              <a:rPr lang="en-US" dirty="0">
                <a:solidFill>
                  <a:srgbClr val="21243C"/>
                </a:solidFill>
                <a:latin typeface="Manrope"/>
              </a:rPr>
              <a:t>.</a:t>
            </a:r>
            <a:endParaRPr lang="en-US" b="0" i="0" dirty="0">
              <a:solidFill>
                <a:srgbClr val="21243C"/>
              </a:solidFill>
              <a:effectLst/>
              <a:latin typeface="Manrope"/>
            </a:endParaRPr>
          </a:p>
        </p:txBody>
      </p:sp>
    </p:spTree>
    <p:extLst>
      <p:ext uri="{BB962C8B-B14F-4D97-AF65-F5344CB8AC3E}">
        <p14:creationId xmlns:p14="http://schemas.microsoft.com/office/powerpoint/2010/main" val="104685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539" y="701098"/>
            <a:ext cx="11907716" cy="6129050"/>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Vitamins are essential for well-being and preventing diseases. </a:t>
            </a:r>
            <a:endParaRPr lang="en-IN" sz="2400" dirty="0" smtClean="0"/>
          </a:p>
          <a:p>
            <a:pPr marL="285750" indent="-285750">
              <a:lnSpc>
                <a:spcPct val="150000"/>
              </a:lnSpc>
              <a:buFont typeface="Arial" panose="020B0604020202020204" pitchFamily="34" charset="0"/>
              <a:buChar char="•"/>
            </a:pPr>
            <a:r>
              <a:rPr lang="en-IN" sz="2400" dirty="0" smtClean="0"/>
              <a:t>It </a:t>
            </a:r>
            <a:r>
              <a:rPr lang="en-IN" sz="2400" dirty="0"/>
              <a:t>doesn’t mean that consuming more vitamins would improve health drastically. Consuming too many vitamins may cause an overdose and adversely affect our health</a:t>
            </a:r>
            <a:r>
              <a:rPr lang="en-IN" sz="2400" dirty="0" smtClean="0"/>
              <a:t>.</a:t>
            </a:r>
          </a:p>
          <a:p>
            <a:pPr marL="285750" indent="-285750">
              <a:lnSpc>
                <a:spcPct val="150000"/>
              </a:lnSpc>
              <a:buFont typeface="Arial" panose="020B0604020202020204" pitchFamily="34" charset="0"/>
              <a:buChar char="•"/>
            </a:pPr>
            <a:r>
              <a:rPr lang="en-US" sz="2400" dirty="0" smtClean="0">
                <a:solidFill>
                  <a:srgbClr val="21243C"/>
                </a:solidFill>
                <a:latin typeface="Manrope"/>
              </a:rPr>
              <a:t>When </a:t>
            </a:r>
            <a:r>
              <a:rPr lang="en-US" sz="2400" dirty="0">
                <a:solidFill>
                  <a:srgbClr val="21243C"/>
                </a:solidFill>
                <a:latin typeface="Manrope"/>
              </a:rPr>
              <a:t>vitamins or minerals are consumed in large doses, they can compete with each other to be absorbed. So it is better to restrict consuming </a:t>
            </a:r>
            <a:r>
              <a:rPr lang="en-US" sz="2400" dirty="0">
                <a:latin typeface="Manrope"/>
              </a:rPr>
              <a:t>calcium</a:t>
            </a:r>
            <a:r>
              <a:rPr lang="en-US" sz="2400" dirty="0">
                <a:solidFill>
                  <a:srgbClr val="21243C"/>
                </a:solidFill>
                <a:latin typeface="Manrope"/>
              </a:rPr>
              <a:t>, magnesium or zinc </a:t>
            </a:r>
            <a:r>
              <a:rPr lang="en-US" sz="2400" dirty="0" smtClean="0">
                <a:solidFill>
                  <a:srgbClr val="21243C"/>
                </a:solidFill>
                <a:latin typeface="Manrope"/>
              </a:rPr>
              <a:t>supplements. </a:t>
            </a:r>
            <a:r>
              <a:rPr lang="en-US" sz="2400" dirty="0">
                <a:solidFill>
                  <a:srgbClr val="21243C"/>
                </a:solidFill>
                <a:latin typeface="Manrope"/>
              </a:rPr>
              <a:t>simultaneously</a:t>
            </a:r>
            <a:r>
              <a:rPr lang="en-US" sz="2400" dirty="0" smtClean="0">
                <a:solidFill>
                  <a:srgbClr val="21243C"/>
                </a:solidFill>
                <a:latin typeface="Manrope"/>
              </a:rPr>
              <a:t>.</a:t>
            </a:r>
          </a:p>
          <a:p>
            <a:pPr marL="285750" indent="-285750">
              <a:lnSpc>
                <a:spcPct val="150000"/>
              </a:lnSpc>
              <a:buFont typeface="Arial" panose="020B0604020202020204" pitchFamily="34" charset="0"/>
              <a:buChar char="•"/>
            </a:pPr>
            <a:r>
              <a:rPr lang="en-US" sz="2400" dirty="0" smtClean="0"/>
              <a:t>One </a:t>
            </a:r>
            <a:r>
              <a:rPr lang="en-US" sz="2400" dirty="0" smtClean="0">
                <a:solidFill>
                  <a:srgbClr val="FF0000"/>
                </a:solidFill>
              </a:rPr>
              <a:t>should restrict </a:t>
            </a:r>
            <a:r>
              <a:rPr lang="en-US" sz="2400" dirty="0"/>
              <a:t>the intake of too many individual vitamins that are fat-soluble, like vitamin A, vitamin D, vitamin E, and vitamin K can cause side effects if it overdoses</a:t>
            </a:r>
            <a:r>
              <a:rPr lang="en-US" sz="2400" dirty="0" smtClean="0"/>
              <a:t>.</a:t>
            </a:r>
          </a:p>
          <a:p>
            <a:pPr marL="285750" indent="-285750">
              <a:lnSpc>
                <a:spcPct val="150000"/>
              </a:lnSpc>
              <a:buFont typeface="Arial" panose="020B0604020202020204" pitchFamily="34" charset="0"/>
              <a:buChar char="•"/>
            </a:pPr>
            <a:r>
              <a:rPr lang="en-US" sz="2400" dirty="0"/>
              <a:t>All the vitamins are essential to the body as it plays a vital role in helping the body perform various functions smoothly</a:t>
            </a:r>
            <a:r>
              <a:rPr lang="en-US" sz="2400" dirty="0" smtClean="0"/>
              <a:t>. But </a:t>
            </a:r>
            <a:r>
              <a:rPr lang="en-US" sz="2400" dirty="0"/>
              <a:t>Vitamin D has overall importance and is considered to be the most important vitamin to the body.</a:t>
            </a:r>
            <a:endParaRPr lang="en-IN" sz="2400" dirty="0"/>
          </a:p>
        </p:txBody>
      </p:sp>
      <p:sp>
        <p:nvSpPr>
          <p:cNvPr id="5" name="TextBox 4"/>
          <p:cNvSpPr txBox="1"/>
          <p:nvPr/>
        </p:nvSpPr>
        <p:spPr>
          <a:xfrm>
            <a:off x="146539" y="167053"/>
            <a:ext cx="10071924" cy="523220"/>
          </a:xfrm>
          <a:prstGeom prst="rect">
            <a:avLst/>
          </a:prstGeom>
          <a:noFill/>
        </p:spPr>
        <p:txBody>
          <a:bodyPr wrap="none" rtlCol="0">
            <a:spAutoFit/>
          </a:bodyPr>
          <a:lstStyle/>
          <a:p>
            <a:r>
              <a:rPr lang="en-US" sz="2800" b="1" dirty="0" smtClean="0">
                <a:solidFill>
                  <a:srgbClr val="FF0000"/>
                </a:solidFill>
              </a:rPr>
              <a:t>Consequences of taking more than required vitamin supplements:</a:t>
            </a:r>
            <a:r>
              <a:rPr lang="en-US" b="1" dirty="0" smtClean="0">
                <a:solidFill>
                  <a:srgbClr val="FF0000"/>
                </a:solidFill>
              </a:rPr>
              <a:t> </a:t>
            </a:r>
            <a:endParaRPr lang="en-IN" b="1" dirty="0">
              <a:solidFill>
                <a:srgbClr val="FF0000"/>
              </a:solidFill>
            </a:endParaRPr>
          </a:p>
        </p:txBody>
      </p:sp>
    </p:spTree>
    <p:extLst>
      <p:ext uri="{BB962C8B-B14F-4D97-AF65-F5344CB8AC3E}">
        <p14:creationId xmlns:p14="http://schemas.microsoft.com/office/powerpoint/2010/main" val="1584764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12" y="0"/>
            <a:ext cx="12118187" cy="5724644"/>
          </a:xfrm>
          <a:prstGeom prst="rect">
            <a:avLst/>
          </a:prstGeom>
        </p:spPr>
        <p:txBody>
          <a:bodyPr wrap="square">
            <a:spAutoFit/>
          </a:bodyPr>
          <a:lstStyle/>
          <a:p>
            <a:pPr>
              <a:lnSpc>
                <a:spcPct val="150000"/>
              </a:lnSpc>
            </a:pPr>
            <a:r>
              <a:rPr lang="en-IN" sz="2800" b="1" spc="5" dirty="0">
                <a:solidFill>
                  <a:srgbClr val="222222"/>
                </a:solidFill>
                <a:latin typeface="Arial" panose="020B0604020202020204" pitchFamily="34" charset="0"/>
                <a:ea typeface="Times New Roman" panose="02020603050405020304" pitchFamily="18" charset="0"/>
              </a:rPr>
              <a:t>Minerals</a:t>
            </a:r>
            <a:endParaRPr lang="en-IN" sz="2800" b="1" dirty="0">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Minerals are the substances that people need to ensure the health and correct </a:t>
            </a:r>
            <a:endPar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endParaRPr>
          </a:p>
          <a:p>
            <a:pPr algn="just">
              <a:lnSpc>
                <a:spcPct val="150000"/>
              </a:lnSpc>
            </a:pPr>
            <a:r>
              <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rPr>
              <a:t>working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of their soft tissues, fluids and their skeleton. </a:t>
            </a:r>
            <a:r>
              <a:rPr lang="en-US" sz="2400" dirty="0" smtClean="0"/>
              <a:t>They </a:t>
            </a:r>
            <a:r>
              <a:rPr lang="en-US" sz="2400" dirty="0"/>
              <a:t>are important </a:t>
            </a:r>
            <a:r>
              <a:rPr lang="en-US" sz="2400" dirty="0" smtClean="0"/>
              <a:t>micronutrient</a:t>
            </a:r>
          </a:p>
          <a:p>
            <a:pPr algn="just">
              <a:lnSpc>
                <a:spcPct val="150000"/>
              </a:lnSpc>
            </a:pPr>
            <a:r>
              <a:rPr lang="en-US" sz="2400" dirty="0" smtClean="0"/>
              <a:t>essential </a:t>
            </a:r>
            <a:r>
              <a:rPr lang="en-US" sz="2400" dirty="0"/>
              <a:t>for the normal functioning of several bodily </a:t>
            </a:r>
            <a:endParaRPr lang="en-US" sz="2400" dirty="0" smtClean="0"/>
          </a:p>
          <a:p>
            <a:pPr algn="just">
              <a:lnSpc>
                <a:spcPct val="150000"/>
              </a:lnSpc>
            </a:pPr>
            <a:r>
              <a:rPr lang="en-US" sz="2400" dirty="0" smtClean="0"/>
              <a:t>processes</a:t>
            </a:r>
            <a:r>
              <a:rPr lang="en-US" sz="2400" dirty="0"/>
              <a:t>. </a:t>
            </a:r>
            <a:endParaRPr lang="en-US" sz="2400" dirty="0" smtClean="0"/>
          </a:p>
          <a:p>
            <a:pPr marL="342900" indent="-342900" algn="just">
              <a:lnSpc>
                <a:spcPct val="150000"/>
              </a:lnSpc>
              <a:buFont typeface="Arial" panose="020B0604020202020204" pitchFamily="34" charset="0"/>
              <a:buChar char="•"/>
            </a:pPr>
            <a:r>
              <a:rPr lang="en-US" sz="2400" dirty="0"/>
              <a:t>It has been categorized as major and trace minerals. </a:t>
            </a:r>
            <a:endParaRPr lang="en-US" sz="2400" dirty="0" smtClean="0"/>
          </a:p>
          <a:p>
            <a:pPr algn="just">
              <a:lnSpc>
                <a:spcPct val="150000"/>
              </a:lnSpc>
            </a:pPr>
            <a:r>
              <a:rPr lang="en-US" sz="2400" dirty="0" smtClean="0"/>
              <a:t>There </a:t>
            </a:r>
            <a:r>
              <a:rPr lang="en-US" sz="2400" dirty="0"/>
              <a:t>are about 6 major minerals that are present </a:t>
            </a:r>
            <a:endParaRPr lang="en-US" sz="2400" dirty="0" smtClean="0"/>
          </a:p>
          <a:p>
            <a:pPr algn="just">
              <a:lnSpc>
                <a:spcPct val="150000"/>
              </a:lnSpc>
            </a:pPr>
            <a:r>
              <a:rPr lang="en-US" sz="2400" dirty="0" smtClean="0"/>
              <a:t>in </a:t>
            </a:r>
            <a:r>
              <a:rPr lang="en-US" sz="2400" dirty="0"/>
              <a:t>the bodies in huge amounts. These minerals are involved </a:t>
            </a:r>
            <a:endParaRPr lang="en-US" sz="2400" dirty="0" smtClean="0"/>
          </a:p>
          <a:p>
            <a:pPr algn="just">
              <a:lnSpc>
                <a:spcPct val="150000"/>
              </a:lnSpc>
            </a:pPr>
            <a:r>
              <a:rPr lang="en-US" sz="2400" dirty="0" smtClean="0"/>
              <a:t>in </a:t>
            </a:r>
            <a:r>
              <a:rPr lang="en-US" sz="2400" dirty="0"/>
              <a:t>more than a hundred of vital roles in the body.</a:t>
            </a:r>
            <a:endParaRPr lang="en-IN" sz="2400" dirty="0"/>
          </a:p>
          <a:p>
            <a:pPr algn="just">
              <a:lnSpc>
                <a:spcPct val="150000"/>
              </a:lnSpc>
            </a:pPr>
            <a:endParaRPr lang="en-IN" sz="2400" dirty="0">
              <a:latin typeface="Times New Roman" panose="02020603050405020304" pitchFamily="18" charset="0"/>
              <a:ea typeface="Times New Roman" panose="02020603050405020304" pitchFamily="18" charset="0"/>
            </a:endParaRPr>
          </a:p>
        </p:txBody>
      </p:sp>
      <p:pic>
        <p:nvPicPr>
          <p:cNvPr id="8" name="Picture 2" descr="Classification of Vitamins and Minerals – Nutrition: Science and Everyday  Application, v.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499" y="1767254"/>
            <a:ext cx="4328501" cy="500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444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62859" y="422030"/>
            <a:ext cx="7789983" cy="6295292"/>
            <a:chOff x="4482024" y="-878300"/>
            <a:chExt cx="8195607" cy="7712157"/>
          </a:xfrm>
        </p:grpSpPr>
        <p:pic>
          <p:nvPicPr>
            <p:cNvPr id="6" name="Picture 5"/>
            <p:cNvPicPr>
              <a:picLocks noChangeAspect="1"/>
            </p:cNvPicPr>
            <p:nvPr/>
          </p:nvPicPr>
          <p:blipFill>
            <a:blip r:embed="rId2"/>
            <a:stretch>
              <a:fillRect/>
            </a:stretch>
          </p:blipFill>
          <p:spPr>
            <a:xfrm>
              <a:off x="4967655" y="593218"/>
              <a:ext cx="7224345" cy="6240639"/>
            </a:xfrm>
            <a:prstGeom prst="rect">
              <a:avLst/>
            </a:prstGeom>
            <a:ln>
              <a:solidFill>
                <a:schemeClr val="accent1"/>
              </a:solidFill>
            </a:ln>
          </p:spPr>
        </p:pic>
        <p:sp>
          <p:nvSpPr>
            <p:cNvPr id="7" name="TextBox 6"/>
            <p:cNvSpPr txBox="1"/>
            <p:nvPr/>
          </p:nvSpPr>
          <p:spPr>
            <a:xfrm>
              <a:off x="4482024" y="-878300"/>
              <a:ext cx="8195607" cy="791799"/>
            </a:xfrm>
            <a:prstGeom prst="rect">
              <a:avLst/>
            </a:prstGeom>
            <a:noFill/>
          </p:spPr>
          <p:txBody>
            <a:bodyPr wrap="square" rtlCol="0">
              <a:spAutoFit/>
            </a:bodyPr>
            <a:lstStyle/>
            <a:p>
              <a:pPr algn="ctr"/>
              <a:r>
                <a:rPr lang="en-US" sz="3600" b="1" dirty="0" smtClean="0">
                  <a:solidFill>
                    <a:srgbClr val="0070C0"/>
                  </a:solidFill>
                </a:rPr>
                <a:t>Important Function of each mineral</a:t>
              </a:r>
              <a:endParaRPr lang="en-IN" sz="3600" b="1" dirty="0">
                <a:solidFill>
                  <a:srgbClr val="0070C0"/>
                </a:solidFill>
              </a:endParaRPr>
            </a:p>
          </p:txBody>
        </p:sp>
      </p:grpSp>
    </p:spTree>
    <p:extLst>
      <p:ext uri="{BB962C8B-B14F-4D97-AF65-F5344CB8AC3E}">
        <p14:creationId xmlns:p14="http://schemas.microsoft.com/office/powerpoint/2010/main" val="1238918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339"/>
            <a:ext cx="12192000" cy="6586418"/>
          </a:xfrm>
          <a:prstGeom prst="rect">
            <a:avLst/>
          </a:prstGeom>
        </p:spPr>
        <p:txBody>
          <a:bodyPr wrap="square">
            <a:spAutoFit/>
          </a:bodyPr>
          <a:lstStyle/>
          <a:p>
            <a:pPr>
              <a:lnSpc>
                <a:spcPct val="150000"/>
              </a:lnSpc>
            </a:pPr>
            <a:r>
              <a:rPr lang="en-US" sz="2000" dirty="0">
                <a:solidFill>
                  <a:srgbClr val="484C58"/>
                </a:solidFill>
                <a:latin typeface="Merriweather"/>
              </a:rPr>
              <a:t>Calcium is a mineral most often associated with healthy bones and teeth, although it also plays an important role in blood clotting, helping muscles to contract, and regulating normal heart rhythms and nerve functions. About 99% of the body’s calcium is stored in bones, and the remaining 1% is found in blood, muscle, and other tissues</a:t>
            </a:r>
            <a:r>
              <a:rPr lang="en-US" sz="2000" dirty="0" smtClean="0">
                <a:solidFill>
                  <a:srgbClr val="484C58"/>
                </a:solidFill>
                <a:latin typeface="Merriweather"/>
              </a:rPr>
              <a:t>.</a:t>
            </a:r>
          </a:p>
          <a:p>
            <a:endParaRPr lang="en-US" sz="2000" dirty="0">
              <a:solidFill>
                <a:srgbClr val="484C58"/>
              </a:solidFill>
              <a:latin typeface="Merriweather"/>
            </a:endParaRPr>
          </a:p>
          <a:p>
            <a:pPr>
              <a:lnSpc>
                <a:spcPct val="150000"/>
              </a:lnSpc>
            </a:pPr>
            <a:r>
              <a:rPr lang="en-US" sz="2000" dirty="0">
                <a:solidFill>
                  <a:srgbClr val="484C58"/>
                </a:solidFill>
                <a:latin typeface="Merriweather"/>
              </a:rPr>
              <a:t>In order to perform these vital daily functions, the body works to keep a steady amount of calcium in the blood and tissues. If calcium levels drop too low in the blood, parathyroid hormone (PTH) will signal the bones to release calcium into the bloodstream. This hormone may also activate vitamin D to improve the absorption of calcium in the intestines. At the same time, PTH signals the kidneys to release less calcium in the urine. When the body has enough calcium, a different hormone called calcitonin works to do the opposite: it lowers calcium levels in the blood by stopping the release of calcium from bones and signaling the kidneys to rid more of it in the urine</a:t>
            </a:r>
            <a:r>
              <a:rPr lang="en-US" sz="2000" dirty="0" smtClean="0">
                <a:solidFill>
                  <a:srgbClr val="484C58"/>
                </a:solidFill>
                <a:latin typeface="Merriweather"/>
              </a:rPr>
              <a:t>.</a:t>
            </a:r>
          </a:p>
          <a:p>
            <a:endParaRPr lang="en-US" dirty="0">
              <a:solidFill>
                <a:srgbClr val="484C58"/>
              </a:solidFill>
              <a:latin typeface="Merriweather"/>
            </a:endParaRPr>
          </a:p>
          <a:p>
            <a:pPr>
              <a:lnSpc>
                <a:spcPct val="150000"/>
              </a:lnSpc>
            </a:pPr>
            <a:endParaRPr lang="en-US" dirty="0" smtClean="0">
              <a:solidFill>
                <a:srgbClr val="484C58"/>
              </a:solidFill>
              <a:latin typeface="Merriweather"/>
            </a:endParaRPr>
          </a:p>
          <a:p>
            <a:pPr>
              <a:lnSpc>
                <a:spcPct val="150000"/>
              </a:lnSpc>
            </a:pPr>
            <a:endParaRPr lang="en-US" b="0" i="0" dirty="0">
              <a:solidFill>
                <a:srgbClr val="484C58"/>
              </a:solidFill>
              <a:effectLst/>
              <a:latin typeface="Merriweather"/>
            </a:endParaRPr>
          </a:p>
        </p:txBody>
      </p:sp>
    </p:spTree>
    <p:extLst>
      <p:ext uri="{BB962C8B-B14F-4D97-AF65-F5344CB8AC3E}">
        <p14:creationId xmlns:p14="http://schemas.microsoft.com/office/powerpoint/2010/main" val="3578748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568" y="306286"/>
            <a:ext cx="11424139" cy="2585323"/>
          </a:xfrm>
          <a:prstGeom prst="rect">
            <a:avLst/>
          </a:prstGeom>
        </p:spPr>
        <p:txBody>
          <a:bodyPr wrap="square">
            <a:spAutoFit/>
          </a:bodyPr>
          <a:lstStyle/>
          <a:p>
            <a:pPr>
              <a:lnSpc>
                <a:spcPct val="150000"/>
              </a:lnSpc>
            </a:pPr>
            <a:r>
              <a:rPr lang="en-US" dirty="0">
                <a:solidFill>
                  <a:srgbClr val="484C58"/>
                </a:solidFill>
                <a:latin typeface="Merriweather"/>
              </a:rPr>
              <a:t>The body gets the calcium it needs in two ways. One is by eating foods or supplements that contain calcium, and the other is by drawing from calcium in the body. If one does not eat enough calcium-containing foods, the body will remove calcium from bones. Ideally, the calcium that is “borrowed” from the bones will be replaced at a later point. But this doesn’t always happen, and can’t always be accomplished just by eating more calcium.</a:t>
            </a:r>
          </a:p>
          <a:p>
            <a:pPr>
              <a:lnSpc>
                <a:spcPct val="150000"/>
              </a:lnSpc>
            </a:pPr>
            <a:r>
              <a:rPr lang="en-US" dirty="0"/>
              <a:t>Calcium is widely </a:t>
            </a:r>
            <a:r>
              <a:rPr lang="en-US" dirty="0" smtClean="0"/>
              <a:t>available </a:t>
            </a:r>
            <a:r>
              <a:rPr lang="en-US" dirty="0"/>
              <a:t>in many foods, not just milk and other dairy foods. Fruits, leafy greens, beans, nuts, and some starchy vegetables are good sources.</a:t>
            </a:r>
            <a:endParaRPr lang="en-US" dirty="0">
              <a:solidFill>
                <a:srgbClr val="484C58"/>
              </a:solidFill>
              <a:latin typeface="Merriweather"/>
            </a:endParaRPr>
          </a:p>
        </p:txBody>
      </p:sp>
    </p:spTree>
    <p:extLst>
      <p:ext uri="{BB962C8B-B14F-4D97-AF65-F5344CB8AC3E}">
        <p14:creationId xmlns:p14="http://schemas.microsoft.com/office/powerpoint/2010/main" val="1399421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682"/>
            <a:ext cx="10584873" cy="1477328"/>
          </a:xfrm>
          <a:prstGeom prst="rect">
            <a:avLst/>
          </a:prstGeom>
        </p:spPr>
        <p:txBody>
          <a:bodyPr wrap="square">
            <a:spAutoFit/>
          </a:bodyPr>
          <a:lstStyle/>
          <a:p>
            <a:r>
              <a:rPr lang="en-US" dirty="0" smtClean="0">
                <a:solidFill>
                  <a:srgbClr val="484C58"/>
                </a:solidFill>
                <a:latin typeface="Merriweather"/>
              </a:rPr>
              <a:t>Deficiency Symptoms </a:t>
            </a:r>
            <a:r>
              <a:rPr lang="en-US" dirty="0">
                <a:solidFill>
                  <a:srgbClr val="484C58"/>
                </a:solidFill>
                <a:latin typeface="Merriweather"/>
              </a:rPr>
              <a:t>of </a:t>
            </a:r>
            <a:r>
              <a:rPr lang="en-US" dirty="0" smtClean="0">
                <a:solidFill>
                  <a:srgbClr val="484C58"/>
                </a:solidFill>
                <a:latin typeface="Merriweather"/>
              </a:rPr>
              <a:t>hypocalcemia/ reduced blood Ca levels:</a:t>
            </a:r>
            <a:endParaRPr lang="en-US" dirty="0">
              <a:solidFill>
                <a:srgbClr val="484C58"/>
              </a:solidFill>
              <a:latin typeface="Merriweather"/>
            </a:endParaRPr>
          </a:p>
          <a:p>
            <a:pPr>
              <a:buFont typeface="Arial" panose="020B0604020202020204" pitchFamily="34" charset="0"/>
              <a:buChar char="•"/>
            </a:pPr>
            <a:r>
              <a:rPr lang="en-US" dirty="0">
                <a:solidFill>
                  <a:srgbClr val="484C58"/>
                </a:solidFill>
                <a:latin typeface="Merriweather"/>
              </a:rPr>
              <a:t>Muscle cramps or weakness</a:t>
            </a:r>
          </a:p>
          <a:p>
            <a:pPr>
              <a:buFont typeface="Arial" panose="020B0604020202020204" pitchFamily="34" charset="0"/>
              <a:buChar char="•"/>
            </a:pPr>
            <a:r>
              <a:rPr lang="en-US" dirty="0">
                <a:solidFill>
                  <a:srgbClr val="484C58"/>
                </a:solidFill>
                <a:latin typeface="Merriweather"/>
              </a:rPr>
              <a:t>Numbness or tingling in fingers</a:t>
            </a:r>
          </a:p>
          <a:p>
            <a:pPr>
              <a:buFont typeface="Arial" panose="020B0604020202020204" pitchFamily="34" charset="0"/>
              <a:buChar char="•"/>
            </a:pPr>
            <a:r>
              <a:rPr lang="en-US" dirty="0">
                <a:solidFill>
                  <a:srgbClr val="484C58"/>
                </a:solidFill>
                <a:latin typeface="Merriweather"/>
              </a:rPr>
              <a:t>Abnormal heart rate</a:t>
            </a:r>
          </a:p>
          <a:p>
            <a:pPr>
              <a:buFont typeface="Arial" panose="020B0604020202020204" pitchFamily="34" charset="0"/>
              <a:buChar char="•"/>
            </a:pPr>
            <a:r>
              <a:rPr lang="en-US" dirty="0">
                <a:solidFill>
                  <a:srgbClr val="484C58"/>
                </a:solidFill>
                <a:latin typeface="Merriweather"/>
              </a:rPr>
              <a:t>Poor appetite</a:t>
            </a:r>
            <a:endParaRPr lang="en-US" b="0" i="0" dirty="0">
              <a:solidFill>
                <a:srgbClr val="484C58"/>
              </a:solidFill>
              <a:effectLst/>
              <a:latin typeface="Merriweather"/>
            </a:endParaRPr>
          </a:p>
        </p:txBody>
      </p:sp>
      <p:sp>
        <p:nvSpPr>
          <p:cNvPr id="3" name="Rectangle 2"/>
          <p:cNvSpPr/>
          <p:nvPr/>
        </p:nvSpPr>
        <p:spPr>
          <a:xfrm>
            <a:off x="166254" y="1785909"/>
            <a:ext cx="11767128" cy="4611519"/>
          </a:xfrm>
          <a:prstGeom prst="rect">
            <a:avLst/>
          </a:prstGeom>
        </p:spPr>
        <p:txBody>
          <a:bodyPr wrap="square">
            <a:spAutoFit/>
          </a:bodyPr>
          <a:lstStyle/>
          <a:p>
            <a:pPr>
              <a:lnSpc>
                <a:spcPct val="150000"/>
              </a:lnSpc>
            </a:pPr>
            <a:r>
              <a:rPr lang="en-US" dirty="0">
                <a:solidFill>
                  <a:srgbClr val="484C58"/>
                </a:solidFill>
                <a:latin typeface="Merriweather"/>
              </a:rPr>
              <a:t>A gradual, progressive calcium deficiency can occur in people who do not get enough dietary calcium in the long-term or who lose the ability to absorb calcium. The first early stage of bone loss is called osteopenia and, if untreated, osteoporosis follows. Examples of people at risk include:</a:t>
            </a:r>
          </a:p>
          <a:p>
            <a:pPr>
              <a:lnSpc>
                <a:spcPct val="150000"/>
              </a:lnSpc>
              <a:buFont typeface="Arial" panose="020B0604020202020204" pitchFamily="34" charset="0"/>
              <a:buChar char="•"/>
            </a:pPr>
            <a:r>
              <a:rPr lang="en-US" i="1" dirty="0">
                <a:solidFill>
                  <a:srgbClr val="484C58"/>
                </a:solidFill>
                <a:latin typeface="Merriweather"/>
              </a:rPr>
              <a:t>Postmenopausal women</a:t>
            </a:r>
            <a:r>
              <a:rPr lang="en-US" dirty="0">
                <a:solidFill>
                  <a:srgbClr val="484C58"/>
                </a:solidFill>
                <a:latin typeface="Merriweather"/>
              </a:rPr>
              <a:t>—Menopause lowers the amount of estrogen in the body, a hormone that helps to increase calcium absorption and retain the mineral in bones. Sometimes physicians may prescribe hormone replacement therapy (HRT) with estrogen and progesterone to prevent osteoporosis.</a:t>
            </a:r>
          </a:p>
          <a:p>
            <a:pPr>
              <a:lnSpc>
                <a:spcPct val="150000"/>
              </a:lnSpc>
              <a:buFont typeface="Arial" panose="020B0604020202020204" pitchFamily="34" charset="0"/>
              <a:buChar char="•"/>
            </a:pPr>
            <a:r>
              <a:rPr lang="en-US" i="1" dirty="0">
                <a:solidFill>
                  <a:srgbClr val="484C58"/>
                </a:solidFill>
                <a:latin typeface="Merriweather"/>
              </a:rPr>
              <a:t>Amenorrhea</a:t>
            </a:r>
            <a:r>
              <a:rPr lang="en-US" dirty="0">
                <a:solidFill>
                  <a:srgbClr val="484C58"/>
                </a:solidFill>
                <a:latin typeface="Merriweather"/>
              </a:rPr>
              <a:t>—A condition where menstrual periods stop early or are disrupted, and is often seen in younger women with anorexia nervosa or athletes who physically train at a very high level.</a:t>
            </a:r>
          </a:p>
          <a:p>
            <a:pPr>
              <a:lnSpc>
                <a:spcPct val="150000"/>
              </a:lnSpc>
              <a:buFont typeface="Arial" panose="020B0604020202020204" pitchFamily="34" charset="0"/>
              <a:buChar char="•"/>
            </a:pPr>
            <a:r>
              <a:rPr lang="en-US" i="1" dirty="0">
                <a:solidFill>
                  <a:srgbClr val="484C58"/>
                </a:solidFill>
                <a:latin typeface="Merriweather"/>
              </a:rPr>
              <a:t>Milk allergy or lactose intolerance—</a:t>
            </a:r>
            <a:r>
              <a:rPr lang="en-US" dirty="0">
                <a:solidFill>
                  <a:srgbClr val="484C58"/>
                </a:solidFill>
                <a:latin typeface="Merriweather"/>
              </a:rPr>
              <a:t>Occurs when the body cannot digest the sugar in milk, lactose, or the proteins in milk, casein or whey. Lactose intolerance can be genetic or acquired (not consuming lactose in the long-term may decrease the efficiency of lactase enzyme)</a:t>
            </a:r>
            <a:endParaRPr lang="en-US" b="0" i="0" dirty="0">
              <a:solidFill>
                <a:srgbClr val="484C58"/>
              </a:solidFill>
              <a:effectLst/>
              <a:latin typeface="Merriweather"/>
            </a:endParaRPr>
          </a:p>
        </p:txBody>
      </p:sp>
    </p:spTree>
    <p:extLst>
      <p:ext uri="{BB962C8B-B14F-4D97-AF65-F5344CB8AC3E}">
        <p14:creationId xmlns:p14="http://schemas.microsoft.com/office/powerpoint/2010/main" val="3690383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4" y="321549"/>
            <a:ext cx="11527708" cy="5450851"/>
          </a:xfrm>
          <a:prstGeom prst="rect">
            <a:avLst/>
          </a:prstGeom>
        </p:spPr>
        <p:txBody>
          <a:bodyPr wrap="none">
            <a:spAutoFit/>
          </a:bodyPr>
          <a:lstStyle/>
          <a:p>
            <a:pPr>
              <a:lnSpc>
                <a:spcPct val="150000"/>
              </a:lnSpc>
            </a:pPr>
            <a:r>
              <a:rPr lang="en-US" dirty="0">
                <a:solidFill>
                  <a:srgbClr val="484C58"/>
                </a:solidFill>
                <a:latin typeface="Merriweather"/>
              </a:rPr>
              <a:t>Too much calcium in the blood is called hypercalcemia</a:t>
            </a:r>
            <a:r>
              <a:rPr lang="en-US" dirty="0" smtClean="0">
                <a:solidFill>
                  <a:srgbClr val="484C58"/>
                </a:solidFill>
                <a:latin typeface="Merriweather"/>
              </a:rPr>
              <a:t>.</a:t>
            </a:r>
            <a:r>
              <a:rPr lang="en-US" dirty="0"/>
              <a:t> </a:t>
            </a:r>
            <a:endParaRPr lang="en-US" dirty="0" smtClean="0"/>
          </a:p>
          <a:p>
            <a:pPr>
              <a:lnSpc>
                <a:spcPct val="150000"/>
              </a:lnSpc>
            </a:pPr>
            <a:r>
              <a:rPr lang="en-US" dirty="0" smtClean="0"/>
              <a:t>can </a:t>
            </a:r>
            <a:r>
              <a:rPr lang="en-US" dirty="0"/>
              <a:t>increase risk of some conditions like kidney stones, prostate cancer, and constipation. </a:t>
            </a:r>
            <a:endParaRPr lang="en-US" dirty="0" smtClean="0"/>
          </a:p>
          <a:p>
            <a:pPr>
              <a:lnSpc>
                <a:spcPct val="150000"/>
              </a:lnSpc>
            </a:pPr>
            <a:r>
              <a:rPr lang="en-US" dirty="0" smtClean="0"/>
              <a:t>Some </a:t>
            </a:r>
            <a:r>
              <a:rPr lang="en-US" dirty="0"/>
              <a:t>research has shown that in certain people, calcium can accumulate in blood vessels with long-term high doses and </a:t>
            </a:r>
            <a:endParaRPr lang="en-US" dirty="0" smtClean="0"/>
          </a:p>
          <a:p>
            <a:pPr>
              <a:lnSpc>
                <a:spcPct val="150000"/>
              </a:lnSpc>
            </a:pPr>
            <a:r>
              <a:rPr lang="en-US" dirty="0" smtClean="0"/>
              <a:t>cause </a:t>
            </a:r>
            <a:r>
              <a:rPr lang="en-US" dirty="0"/>
              <a:t>heart problems. Calcium is also a large mineral that can block the absorption of other minerals like iron and zinc</a:t>
            </a:r>
            <a:r>
              <a:rPr lang="en-US" dirty="0" smtClean="0"/>
              <a:t>.</a:t>
            </a:r>
          </a:p>
          <a:p>
            <a:pPr>
              <a:lnSpc>
                <a:spcPct val="150000"/>
              </a:lnSpc>
            </a:pPr>
            <a:endParaRPr lang="en-US" dirty="0"/>
          </a:p>
          <a:p>
            <a:pPr>
              <a:lnSpc>
                <a:spcPct val="150000"/>
              </a:lnSpc>
            </a:pPr>
            <a:endParaRPr lang="en-US" dirty="0" smtClean="0"/>
          </a:p>
          <a:p>
            <a:pPr>
              <a:lnSpc>
                <a:spcPct val="150000"/>
              </a:lnSpc>
            </a:pPr>
            <a:r>
              <a:rPr lang="en-US" dirty="0"/>
              <a:t>Symptoms of hypercalcemia:</a:t>
            </a:r>
          </a:p>
          <a:p>
            <a:pPr>
              <a:lnSpc>
                <a:spcPct val="150000"/>
              </a:lnSpc>
            </a:pPr>
            <a:r>
              <a:rPr lang="en-US" dirty="0"/>
              <a:t>Weakness, fatigue</a:t>
            </a:r>
          </a:p>
          <a:p>
            <a:pPr>
              <a:lnSpc>
                <a:spcPct val="150000"/>
              </a:lnSpc>
            </a:pPr>
            <a:r>
              <a:rPr lang="en-US" dirty="0"/>
              <a:t>Nausea, vomiting</a:t>
            </a:r>
          </a:p>
          <a:p>
            <a:pPr>
              <a:lnSpc>
                <a:spcPct val="150000"/>
              </a:lnSpc>
            </a:pPr>
            <a:r>
              <a:rPr lang="en-US" dirty="0"/>
              <a:t>Shortness of breath</a:t>
            </a:r>
          </a:p>
          <a:p>
            <a:pPr>
              <a:lnSpc>
                <a:spcPct val="150000"/>
              </a:lnSpc>
            </a:pPr>
            <a:r>
              <a:rPr lang="en-US" dirty="0"/>
              <a:t>Chest pain</a:t>
            </a:r>
          </a:p>
          <a:p>
            <a:pPr>
              <a:lnSpc>
                <a:spcPct val="150000"/>
              </a:lnSpc>
            </a:pPr>
            <a:r>
              <a:rPr lang="en-US" dirty="0"/>
              <a:t>Heart palpitations, irregular heart rate</a:t>
            </a:r>
          </a:p>
          <a:p>
            <a:pPr>
              <a:lnSpc>
                <a:spcPct val="150000"/>
              </a:lnSpc>
            </a:pPr>
            <a:endParaRPr lang="en-IN" dirty="0"/>
          </a:p>
        </p:txBody>
      </p:sp>
    </p:spTree>
    <p:extLst>
      <p:ext uri="{BB962C8B-B14F-4D97-AF65-F5344CB8AC3E}">
        <p14:creationId xmlns:p14="http://schemas.microsoft.com/office/powerpoint/2010/main" val="14119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8765"/>
            <a:ext cx="12192000" cy="3323987"/>
          </a:xfrm>
          <a:prstGeom prst="rect">
            <a:avLst/>
          </a:prstGeom>
        </p:spPr>
        <p:txBody>
          <a:bodyPr wrap="square">
            <a:spAutoFit/>
          </a:bodyPr>
          <a:lstStyle/>
          <a:p>
            <a:pPr marL="342900" indent="-342900" algn="just">
              <a:lnSpc>
                <a:spcPct val="125000"/>
              </a:lnSpc>
              <a:buFont typeface="Arial" panose="020B0604020202020204" pitchFamily="34" charset="0"/>
              <a:buChar char="•"/>
            </a:pPr>
            <a:r>
              <a:rPr lang="en-IN" sz="2800" dirty="0" smtClean="0"/>
              <a:t>They are hydrates </a:t>
            </a:r>
            <a:r>
              <a:rPr lang="en-IN" sz="2800" dirty="0"/>
              <a:t>of carbon containing C, H and </a:t>
            </a:r>
            <a:r>
              <a:rPr lang="en-IN" sz="2800" dirty="0" smtClean="0"/>
              <a:t>O</a:t>
            </a:r>
            <a:endParaRPr lang="en-IN" sz="2800" spc="10" dirty="0" smtClean="0">
              <a:solidFill>
                <a:srgbClr val="222222"/>
              </a:solidFill>
              <a:ea typeface="Times New Roman" panose="02020603050405020304" pitchFamily="18" charset="0"/>
              <a:cs typeface="Arial" panose="020B0604020202020204" pitchFamily="34" charset="0"/>
            </a:endParaRPr>
          </a:p>
          <a:p>
            <a:pPr marL="342900" indent="-342900" algn="just">
              <a:lnSpc>
                <a:spcPct val="125000"/>
              </a:lnSpc>
              <a:buFont typeface="Arial" panose="020B0604020202020204" pitchFamily="34" charset="0"/>
              <a:buChar char="•"/>
            </a:pPr>
            <a:r>
              <a:rPr lang="en-IN" sz="2800" spc="10" dirty="0" smtClean="0">
                <a:solidFill>
                  <a:srgbClr val="222222"/>
                </a:solidFill>
                <a:ea typeface="Times New Roman" panose="02020603050405020304" pitchFamily="18" charset="0"/>
                <a:cs typeface="Arial" panose="020B0604020202020204" pitchFamily="34" charset="0"/>
              </a:rPr>
              <a:t>Sources </a:t>
            </a:r>
            <a:r>
              <a:rPr lang="en-IN" sz="2800" spc="10" dirty="0">
                <a:solidFill>
                  <a:srgbClr val="222222"/>
                </a:solidFill>
                <a:ea typeface="Times New Roman" panose="02020603050405020304" pitchFamily="18" charset="0"/>
                <a:cs typeface="Arial" panose="020B0604020202020204" pitchFamily="34" charset="0"/>
              </a:rPr>
              <a:t>include fruits, breads and grains, starchy vegetables and sugars.  It is advisable to make at least half of the grains you </a:t>
            </a:r>
            <a:r>
              <a:rPr lang="en-IN" sz="2800" b="1" spc="10" dirty="0">
                <a:solidFill>
                  <a:srgbClr val="00B050"/>
                </a:solidFill>
                <a:ea typeface="Times New Roman" panose="02020603050405020304" pitchFamily="18" charset="0"/>
                <a:cs typeface="Arial" panose="020B0604020202020204" pitchFamily="34" charset="0"/>
              </a:rPr>
              <a:t>consume in form of whole grains</a:t>
            </a:r>
            <a:r>
              <a:rPr lang="en-IN" sz="2800" spc="10" dirty="0">
                <a:solidFill>
                  <a:srgbClr val="222222"/>
                </a:solidFill>
                <a:ea typeface="Times New Roman" panose="02020603050405020304" pitchFamily="18" charset="0"/>
                <a:cs typeface="Arial" panose="020B0604020202020204" pitchFamily="34" charset="0"/>
              </a:rPr>
              <a:t>. </a:t>
            </a:r>
          </a:p>
          <a:p>
            <a:pPr marL="342900" indent="-342900" algn="just">
              <a:lnSpc>
                <a:spcPct val="125000"/>
              </a:lnSpc>
              <a:buFont typeface="Arial" panose="020B0604020202020204" pitchFamily="34" charset="0"/>
              <a:buChar char="•"/>
            </a:pPr>
            <a:r>
              <a:rPr lang="en-IN" sz="2800" spc="10" dirty="0">
                <a:solidFill>
                  <a:srgbClr val="222222"/>
                </a:solidFill>
                <a:ea typeface="Times New Roman" panose="02020603050405020304" pitchFamily="18" charset="0"/>
                <a:cs typeface="Arial" panose="020B0604020202020204" pitchFamily="34" charset="0"/>
              </a:rPr>
              <a:t>Whole grains and fruit are full of fibres, which reduces the risk of coronary heart disease and helps maintain normal blood glucose levels.</a:t>
            </a:r>
            <a:endParaRPr lang="en-IN" sz="2800" dirty="0">
              <a:ea typeface="Times New Roman" panose="02020603050405020304" pitchFamily="18" charset="0"/>
            </a:endParaRPr>
          </a:p>
        </p:txBody>
      </p:sp>
    </p:spTree>
    <p:extLst>
      <p:ext uri="{BB962C8B-B14F-4D97-AF65-F5344CB8AC3E}">
        <p14:creationId xmlns:p14="http://schemas.microsoft.com/office/powerpoint/2010/main" val="2153262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5" y="150658"/>
            <a:ext cx="11102109" cy="6324808"/>
          </a:xfrm>
          <a:prstGeom prst="rect">
            <a:avLst/>
          </a:prstGeom>
        </p:spPr>
        <p:txBody>
          <a:bodyPr wrap="square">
            <a:spAutoFit/>
          </a:bodyPr>
          <a:lstStyle/>
          <a:p>
            <a:pPr>
              <a:lnSpc>
                <a:spcPct val="150000"/>
              </a:lnSpc>
            </a:pPr>
            <a:r>
              <a:rPr lang="en-US" dirty="0">
                <a:solidFill>
                  <a:srgbClr val="484C58"/>
                </a:solidFill>
                <a:latin typeface="Merriweather"/>
              </a:rPr>
              <a:t>Iodine is an essential trace mineral not made by the body so must be obtained by food or supplements. It is found naturally in some foods and is added to supplements and some salt seasonings. Iodine is needed to make the thyroid hormones thyroxine and triiodothyronine, which assist with the creation of proteins and enzyme activity, as well as regulating normal metabolism. Without enough iodine, these thyroid hormones do not work properly and can lead to an under-active or overactive thyroid gland, causing the medical conditions of hypothyroidism and hyperthyroidism with various negative side effects in the body</a:t>
            </a:r>
            <a:r>
              <a:rPr lang="en-US" dirty="0" smtClean="0">
                <a:solidFill>
                  <a:srgbClr val="484C58"/>
                </a:solidFill>
                <a:latin typeface="Merriweather"/>
              </a:rPr>
              <a:t>.</a:t>
            </a:r>
          </a:p>
          <a:p>
            <a:pPr>
              <a:lnSpc>
                <a:spcPct val="150000"/>
              </a:lnSpc>
            </a:pPr>
            <a:endParaRPr lang="en-US" dirty="0">
              <a:solidFill>
                <a:srgbClr val="484C58"/>
              </a:solidFill>
              <a:latin typeface="Merriweather"/>
            </a:endParaRPr>
          </a:p>
          <a:p>
            <a:pPr>
              <a:lnSpc>
                <a:spcPct val="150000"/>
              </a:lnSpc>
            </a:pPr>
            <a:r>
              <a:rPr lang="en-US" dirty="0"/>
              <a:t>Iodine is found mainly in animal protein foods and sea vegetables, and to a lesser extent in fortified foods like breads, cereals, and milk</a:t>
            </a:r>
            <a:r>
              <a:rPr lang="en-US" dirty="0" smtClean="0"/>
              <a:t>.</a:t>
            </a:r>
          </a:p>
          <a:p>
            <a:pPr>
              <a:lnSpc>
                <a:spcPct val="150000"/>
              </a:lnSpc>
            </a:pPr>
            <a:r>
              <a:rPr lang="en-US" dirty="0"/>
              <a:t>A deficiency of iodine can therefore prevent normal growth and development. This is especially dangerous in pregnant women and infants, in which miscarriage, stillbirth, stunted growth, and cognitive impairments (difficulties with reading, writing, talking, problem solving, social skills) can occur. In adults, an iodine deficiency of less than 10-20 mcg a day can lead to inadequate thyroid hormone production, called hypothyroidism, which disrupts normal metabolic functions like regulating heart rate, body temperature, and body weight. [2] A lump or swelling in the neck, called goiter, often accompanies hypothyroidism. </a:t>
            </a:r>
            <a:endParaRPr lang="en-IN" dirty="0"/>
          </a:p>
        </p:txBody>
      </p:sp>
    </p:spTree>
    <p:extLst>
      <p:ext uri="{BB962C8B-B14F-4D97-AF65-F5344CB8AC3E}">
        <p14:creationId xmlns:p14="http://schemas.microsoft.com/office/powerpoint/2010/main" val="3347925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9508"/>
            <a:ext cx="12034982" cy="5866350"/>
          </a:xfrm>
          <a:prstGeom prst="rect">
            <a:avLst/>
          </a:prstGeom>
        </p:spPr>
        <p:txBody>
          <a:bodyPr wrap="square">
            <a:spAutoFit/>
          </a:bodyPr>
          <a:lstStyle/>
          <a:p>
            <a:pPr>
              <a:lnSpc>
                <a:spcPct val="150000"/>
              </a:lnSpc>
            </a:pPr>
            <a:r>
              <a:rPr lang="en-US" dirty="0">
                <a:solidFill>
                  <a:srgbClr val="484C58"/>
                </a:solidFill>
                <a:latin typeface="Merriweather"/>
              </a:rPr>
              <a:t>Iron is an important mineral that helps maintain healthy blood. A lack of iron is called iron-deficiency </a:t>
            </a:r>
            <a:r>
              <a:rPr lang="en-US" dirty="0" smtClean="0">
                <a:solidFill>
                  <a:srgbClr val="484C58"/>
                </a:solidFill>
                <a:latin typeface="Merriweather"/>
              </a:rPr>
              <a:t>anemia.</a:t>
            </a:r>
          </a:p>
          <a:p>
            <a:pPr>
              <a:lnSpc>
                <a:spcPct val="150000"/>
              </a:lnSpc>
            </a:pPr>
            <a:r>
              <a:rPr lang="en-US" dirty="0"/>
              <a:t> It is the most common nutritional deficiency worldwide, causing extreme fatigue and lightheadedness. It affects all ages, with children, women who are pregnant or menstruating, and people receiving kidney dialysis among those at highest risk for this condition</a:t>
            </a:r>
            <a:r>
              <a:rPr lang="en-US" dirty="0" smtClean="0"/>
              <a:t>.</a:t>
            </a:r>
          </a:p>
          <a:p>
            <a:pPr>
              <a:lnSpc>
                <a:spcPct val="150000"/>
              </a:lnSpc>
            </a:pPr>
            <a:r>
              <a:rPr lang="en-US" dirty="0"/>
              <a:t>Iron is a major component of hemoglobin, a type of protein in red blood cells that carries oxygen from your lungs to all parts of the body. Without enough iron, there aren’t enough red blood cells to transport oxygen, which leads to fatigue. Iron is also part of myoglobin, a protein that carries and stores oxygen specifically in muscle tissues. Iron is important for healthy brain development and growth in children, and for the normal production and function of various cells and hormones</a:t>
            </a:r>
            <a:r>
              <a:rPr lang="en-US" dirty="0" smtClean="0"/>
              <a:t>.</a:t>
            </a:r>
          </a:p>
          <a:p>
            <a:pPr>
              <a:lnSpc>
                <a:spcPct val="150000"/>
              </a:lnSpc>
            </a:pPr>
            <a:endParaRPr lang="en-US" dirty="0"/>
          </a:p>
          <a:p>
            <a:pPr>
              <a:lnSpc>
                <a:spcPct val="150000"/>
              </a:lnSpc>
            </a:pPr>
            <a:r>
              <a:rPr lang="en-US" dirty="0"/>
              <a:t>Iron from food comes in two forms: </a:t>
            </a:r>
            <a:r>
              <a:rPr lang="en-US" dirty="0" err="1"/>
              <a:t>heme</a:t>
            </a:r>
            <a:r>
              <a:rPr lang="en-US" dirty="0"/>
              <a:t> and non-</a:t>
            </a:r>
            <a:r>
              <a:rPr lang="en-US" dirty="0" err="1"/>
              <a:t>heme</a:t>
            </a:r>
            <a:r>
              <a:rPr lang="en-US" dirty="0"/>
              <a:t>. </a:t>
            </a:r>
            <a:r>
              <a:rPr lang="en-US" dirty="0" err="1"/>
              <a:t>Heme</a:t>
            </a:r>
            <a:r>
              <a:rPr lang="en-US" dirty="0"/>
              <a:t> is found only in animal flesh like meat, poultry, and seafood. Non-</a:t>
            </a:r>
            <a:r>
              <a:rPr lang="en-US" dirty="0" err="1"/>
              <a:t>heme</a:t>
            </a:r>
            <a:r>
              <a:rPr lang="en-US" dirty="0"/>
              <a:t> iron is found in plant foods like whole grains, nuts, seeds, legumes, and leafy greens. Non-</a:t>
            </a:r>
            <a:r>
              <a:rPr lang="en-US" dirty="0" err="1"/>
              <a:t>heme</a:t>
            </a:r>
            <a:r>
              <a:rPr lang="en-US" dirty="0"/>
              <a:t> iron is also found in animal flesh (as animals consume plant foods with non-</a:t>
            </a:r>
            <a:r>
              <a:rPr lang="en-US" dirty="0" err="1"/>
              <a:t>heme</a:t>
            </a:r>
            <a:r>
              <a:rPr lang="en-US" dirty="0"/>
              <a:t> iron) and fortified foods</a:t>
            </a:r>
            <a:r>
              <a:rPr lang="en-US" dirty="0" smtClean="0"/>
              <a:t>.</a:t>
            </a:r>
          </a:p>
          <a:p>
            <a:pPr>
              <a:lnSpc>
                <a:spcPct val="150000"/>
              </a:lnSpc>
            </a:pPr>
            <a:r>
              <a:rPr lang="en-US" dirty="0" err="1"/>
              <a:t>Heme</a:t>
            </a:r>
            <a:r>
              <a:rPr lang="en-US" dirty="0"/>
              <a:t> iron is better absorbed by the body than non-</a:t>
            </a:r>
            <a:r>
              <a:rPr lang="en-US" dirty="0" err="1"/>
              <a:t>heme</a:t>
            </a:r>
            <a:r>
              <a:rPr lang="en-US" dirty="0"/>
              <a:t> iron. Certain factors can improve or inhibit the absorption of non-</a:t>
            </a:r>
            <a:r>
              <a:rPr lang="en-US" dirty="0" err="1"/>
              <a:t>heme</a:t>
            </a:r>
            <a:r>
              <a:rPr lang="en-US" dirty="0"/>
              <a:t> iron. Vitamin C and </a:t>
            </a:r>
            <a:r>
              <a:rPr lang="en-US" dirty="0" err="1"/>
              <a:t>heme</a:t>
            </a:r>
            <a:r>
              <a:rPr lang="en-US" dirty="0"/>
              <a:t> iron taken at the same meal can improve the absorption of non-</a:t>
            </a:r>
            <a:r>
              <a:rPr lang="en-US" dirty="0" err="1"/>
              <a:t>heme</a:t>
            </a:r>
            <a:r>
              <a:rPr lang="en-US" dirty="0"/>
              <a:t> iron.</a:t>
            </a:r>
            <a:endParaRPr lang="en-IN" dirty="0"/>
          </a:p>
        </p:txBody>
      </p:sp>
    </p:spTree>
    <p:extLst>
      <p:ext uri="{BB962C8B-B14F-4D97-AF65-F5344CB8AC3E}">
        <p14:creationId xmlns:p14="http://schemas.microsoft.com/office/powerpoint/2010/main" val="1292288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47" y="143317"/>
            <a:ext cx="3445715" cy="5170646"/>
          </a:xfrm>
          <a:prstGeom prst="rect">
            <a:avLst/>
          </a:prstGeom>
        </p:spPr>
        <p:txBody>
          <a:bodyPr wrap="square">
            <a:spAutoFit/>
          </a:bodyPr>
          <a:lstStyle/>
          <a:p>
            <a:pPr>
              <a:lnSpc>
                <a:spcPct val="150000"/>
              </a:lnSpc>
            </a:pPr>
            <a:r>
              <a:rPr lang="en-IN" sz="2800" b="1" spc="5" dirty="0">
                <a:solidFill>
                  <a:srgbClr val="222222"/>
                </a:solidFill>
                <a:latin typeface="Arial" panose="020B0604020202020204" pitchFamily="34" charset="0"/>
                <a:ea typeface="Times New Roman" panose="02020603050405020304" pitchFamily="18" charset="0"/>
              </a:rPr>
              <a:t>Water</a:t>
            </a:r>
            <a:endParaRPr lang="en-IN" sz="2800" b="1" dirty="0">
              <a:latin typeface="Times New Roman" panose="02020603050405020304" pitchFamily="18" charset="0"/>
              <a:ea typeface="Times New Roman" panose="02020603050405020304" pitchFamily="18" charset="0"/>
            </a:endParaRPr>
          </a:p>
          <a:p>
            <a:pPr algn="just">
              <a:lnSpc>
                <a:spcPct val="150000"/>
              </a:lnSpc>
            </a:pP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Water helps to maintain homeostasis in the body and transports nutrients to cells. Water also assists in removing waste products from the body. </a:t>
            </a:r>
            <a:endParaRPr lang="en-IN" sz="2400" dirty="0">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956538" y="143317"/>
            <a:ext cx="7927731" cy="4549306"/>
          </a:xfrm>
          <a:prstGeom prst="rect">
            <a:avLst/>
          </a:prstGeom>
        </p:spPr>
      </p:pic>
      <p:sp>
        <p:nvSpPr>
          <p:cNvPr id="3" name="Rectangle 2"/>
          <p:cNvSpPr/>
          <p:nvPr/>
        </p:nvSpPr>
        <p:spPr>
          <a:xfrm>
            <a:off x="0" y="5057773"/>
            <a:ext cx="12010292" cy="1754326"/>
          </a:xfrm>
          <a:prstGeom prst="rect">
            <a:avLst/>
          </a:prstGeom>
        </p:spPr>
        <p:txBody>
          <a:bodyPr wrap="square">
            <a:spAutoFit/>
          </a:bodyPr>
          <a:lstStyle/>
          <a:p>
            <a:pPr algn="just">
              <a:lnSpc>
                <a:spcPct val="150000"/>
              </a:lnSpc>
            </a:pP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All beverages and high-moisture foods such as soup and watermelon contain water and count towards your daily water requirement. Adults should consume 25 to 35 </a:t>
            </a:r>
            <a:r>
              <a:rPr lang="en-IN" sz="2400" spc="10" dirty="0" smtClean="0">
                <a:solidFill>
                  <a:srgbClr val="222222"/>
                </a:solidFill>
                <a:latin typeface="Georgia" panose="02040502050405020303" pitchFamily="18" charset="0"/>
                <a:ea typeface="Times New Roman" panose="02020603050405020304" pitchFamily="18" charset="0"/>
                <a:cs typeface="Arial" panose="020B0604020202020204" pitchFamily="34" charset="0"/>
              </a:rPr>
              <a:t>millilitres </a:t>
            </a:r>
            <a:r>
              <a:rPr lang="en-IN" sz="2400" spc="10" dirty="0">
                <a:solidFill>
                  <a:srgbClr val="222222"/>
                </a:solidFill>
                <a:latin typeface="Georgia" panose="02040502050405020303" pitchFamily="18" charset="0"/>
                <a:ea typeface="Times New Roman" panose="02020603050405020304" pitchFamily="18" charset="0"/>
                <a:cs typeface="Arial" panose="020B0604020202020204" pitchFamily="34" charset="0"/>
              </a:rPr>
              <a:t>of fluids per kilogram body weight or 2 to 3 liters per day.</a:t>
            </a:r>
          </a:p>
        </p:txBody>
      </p:sp>
    </p:spTree>
    <p:extLst>
      <p:ext uri="{BB962C8B-B14F-4D97-AF65-F5344CB8AC3E}">
        <p14:creationId xmlns:p14="http://schemas.microsoft.com/office/powerpoint/2010/main" val="976094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9700" y="476250"/>
            <a:ext cx="9372600" cy="5905500"/>
          </a:xfrm>
          <a:prstGeom prst="rect">
            <a:avLst/>
          </a:prstGeom>
        </p:spPr>
      </p:pic>
    </p:spTree>
    <p:extLst>
      <p:ext uri="{BB962C8B-B14F-4D97-AF65-F5344CB8AC3E}">
        <p14:creationId xmlns:p14="http://schemas.microsoft.com/office/powerpoint/2010/main" val="540367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146" y="242930"/>
            <a:ext cx="11841018" cy="3416320"/>
          </a:xfrm>
          <a:prstGeom prst="rect">
            <a:avLst/>
          </a:prstGeom>
        </p:spPr>
        <p:txBody>
          <a:bodyPr wrap="square">
            <a:spAutoFit/>
          </a:bodyPr>
          <a:lstStyle/>
          <a:p>
            <a:pPr>
              <a:lnSpc>
                <a:spcPct val="150000"/>
              </a:lnSpc>
            </a:pPr>
            <a:r>
              <a:rPr lang="en-US" dirty="0" smtClean="0"/>
              <a:t>Cooked </a:t>
            </a:r>
            <a:r>
              <a:rPr lang="en-US" dirty="0"/>
              <a:t>Food </a:t>
            </a:r>
            <a:r>
              <a:rPr lang="en-US" dirty="0" smtClean="0"/>
              <a:t>– </a:t>
            </a:r>
          </a:p>
          <a:p>
            <a:pPr>
              <a:lnSpc>
                <a:spcPct val="150000"/>
              </a:lnSpc>
            </a:pPr>
            <a:r>
              <a:rPr lang="en-US" dirty="0" smtClean="0"/>
              <a:t>The Benefits:  </a:t>
            </a:r>
            <a:r>
              <a:rPr lang="en-US" dirty="0"/>
              <a:t>There are advantages to cooked food. It does not always lower the nutrient value. </a:t>
            </a:r>
            <a:endParaRPr lang="en-US" dirty="0" smtClean="0"/>
          </a:p>
          <a:p>
            <a:pPr>
              <a:lnSpc>
                <a:spcPct val="150000"/>
              </a:lnSpc>
            </a:pPr>
            <a:r>
              <a:rPr lang="en-US" dirty="0" smtClean="0"/>
              <a:t>Benefits of cooking food:  It destroys bacteria and other harmful organisms that can contaminate food.  It breaks down toxins in some foods that may be harmful in the raw food but not when cooked.  It removes environmental pollutants.  It makes phytochemicals that are unavailable in some raw food more available (e.g. in tomatoes).  The food becomes tastier.  It makes indigestible vegetables digestible (by breaking them down). It increases </a:t>
            </a:r>
            <a:r>
              <a:rPr lang="en-US" dirty="0"/>
              <a:t>the absorption of many </a:t>
            </a:r>
            <a:r>
              <a:rPr lang="en-US" dirty="0" smtClean="0"/>
              <a:t>nutrients and improves digestion.</a:t>
            </a:r>
          </a:p>
          <a:p>
            <a:pPr>
              <a:lnSpc>
                <a:spcPct val="150000"/>
              </a:lnSpc>
            </a:pPr>
            <a:endParaRPr lang="en-IN" dirty="0"/>
          </a:p>
        </p:txBody>
      </p:sp>
      <p:sp>
        <p:nvSpPr>
          <p:cNvPr id="3" name="Rectangle 2"/>
          <p:cNvSpPr/>
          <p:nvPr/>
        </p:nvSpPr>
        <p:spPr>
          <a:xfrm>
            <a:off x="240146" y="3143286"/>
            <a:ext cx="12081165" cy="3831818"/>
          </a:xfrm>
          <a:prstGeom prst="rect">
            <a:avLst/>
          </a:prstGeom>
        </p:spPr>
        <p:txBody>
          <a:bodyPr wrap="square">
            <a:spAutoFit/>
          </a:bodyPr>
          <a:lstStyle/>
          <a:p>
            <a:pPr>
              <a:lnSpc>
                <a:spcPct val="150000"/>
              </a:lnSpc>
            </a:pPr>
            <a:r>
              <a:rPr lang="en-US" u="sng" dirty="0"/>
              <a:t>How to Preserve the Nutrient Value of </a:t>
            </a:r>
            <a:r>
              <a:rPr lang="en-US" u="sng" dirty="0" smtClean="0"/>
              <a:t>Food</a:t>
            </a:r>
          </a:p>
          <a:p>
            <a:endParaRPr lang="en-US" dirty="0"/>
          </a:p>
          <a:p>
            <a:pPr marL="285750" indent="-285750">
              <a:lnSpc>
                <a:spcPct val="150000"/>
              </a:lnSpc>
              <a:buFont typeface="Arial" panose="020B0604020202020204" pitchFamily="34" charset="0"/>
              <a:buChar char="•"/>
            </a:pPr>
            <a:r>
              <a:rPr lang="en-US" dirty="0" smtClean="0"/>
              <a:t> </a:t>
            </a:r>
            <a:r>
              <a:rPr lang="en-US" dirty="0"/>
              <a:t>It sounds like common sense but preserving nutrient value is often the most overlooked when preparing and cooking foods. </a:t>
            </a:r>
            <a:r>
              <a:rPr lang="en-US" dirty="0" smtClean="0"/>
              <a:t>Use </a:t>
            </a:r>
            <a:r>
              <a:rPr lang="en-US" dirty="0"/>
              <a:t>fresh food – food loses nutrients as it ages. </a:t>
            </a:r>
            <a:endParaRPr lang="en-US" dirty="0" smtClean="0"/>
          </a:p>
          <a:p>
            <a:pPr marL="285750" indent="-285750">
              <a:lnSpc>
                <a:spcPct val="150000"/>
              </a:lnSpc>
              <a:buFont typeface="Arial" panose="020B0604020202020204" pitchFamily="34" charset="0"/>
              <a:buChar char="•"/>
            </a:pPr>
            <a:r>
              <a:rPr lang="en-US" dirty="0" smtClean="0"/>
              <a:t>Cook </a:t>
            </a:r>
            <a:r>
              <a:rPr lang="en-US" dirty="0"/>
              <a:t>for the shortest time possible – food also loses nutrients during long cooking</a:t>
            </a:r>
            <a:r>
              <a:rPr lang="en-US" dirty="0" smtClean="0"/>
              <a:t>. </a:t>
            </a:r>
          </a:p>
          <a:p>
            <a:pPr marL="285750" indent="-285750">
              <a:lnSpc>
                <a:spcPct val="150000"/>
              </a:lnSpc>
              <a:buFont typeface="Arial" panose="020B0604020202020204" pitchFamily="34" charset="0"/>
              <a:buChar char="•"/>
            </a:pPr>
            <a:r>
              <a:rPr lang="en-US" dirty="0" smtClean="0"/>
              <a:t>Scrub </a:t>
            </a:r>
            <a:r>
              <a:rPr lang="en-US" dirty="0"/>
              <a:t>and wash vegetables thoroughly and don’t peel them</a:t>
            </a:r>
            <a:r>
              <a:rPr lang="en-US" dirty="0" smtClean="0"/>
              <a:t>. </a:t>
            </a:r>
            <a:r>
              <a:rPr lang="en-US" dirty="0"/>
              <a:t>Always try to use the outer leaves of leafy vegetables if they are in good condition</a:t>
            </a:r>
            <a:r>
              <a:rPr lang="en-US" dirty="0" smtClean="0"/>
              <a:t>. </a:t>
            </a:r>
          </a:p>
          <a:p>
            <a:pPr marL="285750" indent="-285750">
              <a:lnSpc>
                <a:spcPct val="150000"/>
              </a:lnSpc>
              <a:buFont typeface="Arial" panose="020B0604020202020204" pitchFamily="34" charset="0"/>
              <a:buChar char="•"/>
            </a:pPr>
            <a:r>
              <a:rPr lang="en-US" dirty="0" smtClean="0"/>
              <a:t>Use </a:t>
            </a:r>
            <a:r>
              <a:rPr lang="en-US" dirty="0"/>
              <a:t>vegetable cooking water for stock or sauces (but avoid boiling if possible and steam, grill, roast or microwave instead). </a:t>
            </a:r>
            <a:r>
              <a:rPr lang="en-US" dirty="0" smtClean="0"/>
              <a:t> </a:t>
            </a:r>
            <a:r>
              <a:rPr lang="en-US" dirty="0"/>
              <a:t>Store food in airtight containers and keep it in the refrigerator; store vegetables in the fridge crisper.</a:t>
            </a:r>
            <a:endParaRPr lang="en-IN" dirty="0"/>
          </a:p>
        </p:txBody>
      </p:sp>
    </p:spTree>
    <p:extLst>
      <p:ext uri="{BB962C8B-B14F-4D97-AF65-F5344CB8AC3E}">
        <p14:creationId xmlns:p14="http://schemas.microsoft.com/office/powerpoint/2010/main" val="37072727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36" y="114265"/>
            <a:ext cx="12081164" cy="6740307"/>
          </a:xfrm>
          <a:prstGeom prst="rect">
            <a:avLst/>
          </a:prstGeom>
        </p:spPr>
        <p:txBody>
          <a:bodyPr wrap="square">
            <a:spAutoFit/>
          </a:bodyPr>
          <a:lstStyle/>
          <a:p>
            <a:pPr>
              <a:lnSpc>
                <a:spcPct val="150000"/>
              </a:lnSpc>
            </a:pPr>
            <a:r>
              <a:rPr lang="en-US" u="sng" dirty="0"/>
              <a:t>THE EFFECT OF COOKING AND PROCESSING METHODS ON </a:t>
            </a:r>
            <a:r>
              <a:rPr lang="en-US" u="sng" dirty="0" smtClean="0"/>
              <a:t>NUTRIENTS</a:t>
            </a:r>
          </a:p>
          <a:p>
            <a:pPr>
              <a:lnSpc>
                <a:spcPct val="150000"/>
              </a:lnSpc>
            </a:pPr>
            <a:r>
              <a:rPr lang="en-US" dirty="0" smtClean="0"/>
              <a:t> </a:t>
            </a:r>
            <a:r>
              <a:rPr lang="en-US" dirty="0"/>
              <a:t>The method of processing often affects vitamin content and availability. Water soluble vitamins can be affected by heat, acid, and other cooking methods, regardless of the type of the dish. Water soluble vitamins can leach into cooking water. This means some vitamin content is often lost through evaporation. </a:t>
            </a:r>
            <a:endParaRPr lang="en-US" dirty="0" smtClean="0"/>
          </a:p>
          <a:p>
            <a:pPr>
              <a:lnSpc>
                <a:spcPct val="150000"/>
              </a:lnSpc>
            </a:pPr>
            <a:endParaRPr lang="en-US" dirty="0"/>
          </a:p>
          <a:p>
            <a:pPr>
              <a:lnSpc>
                <a:spcPct val="150000"/>
              </a:lnSpc>
            </a:pPr>
            <a:r>
              <a:rPr lang="en-US" dirty="0" smtClean="0"/>
              <a:t>Degradation </a:t>
            </a:r>
            <a:r>
              <a:rPr lang="en-US" dirty="0"/>
              <a:t>will depend on the amount of heat applied. Cooking can also make these vitamins more bioavailable. Conversely, it can also degrade these vitamins, ultimately reducing the overall content. It is difficult to consume too much of a water-soluble vitamin, because excess is excreted. This group includes the B vitamins and vitamin C. </a:t>
            </a:r>
            <a:endParaRPr lang="en-US" dirty="0" smtClean="0"/>
          </a:p>
          <a:p>
            <a:pPr>
              <a:lnSpc>
                <a:spcPct val="150000"/>
              </a:lnSpc>
            </a:pPr>
            <a:endParaRPr lang="en-US" dirty="0"/>
          </a:p>
          <a:p>
            <a:pPr>
              <a:lnSpc>
                <a:spcPct val="150000"/>
              </a:lnSpc>
            </a:pPr>
            <a:r>
              <a:rPr lang="en-US" dirty="0" smtClean="0"/>
              <a:t>Fat </a:t>
            </a:r>
            <a:r>
              <a:rPr lang="en-US" dirty="0"/>
              <a:t>soluble vitamins are also affected by cooking. They will not leach into cooking water, but can leach into fats such as olive oil or butter. These vitamins can degrade with cooking, but not as easily as water soluble vitamins do. When consumed in excess, fat soluble vitamins can be stored in the body's fat deposits. Over time, this accumulation can be dangerous. This groups includes vitamins A, D, E, and K. </a:t>
            </a:r>
            <a:endParaRPr lang="en-US" dirty="0" smtClean="0"/>
          </a:p>
          <a:p>
            <a:pPr>
              <a:lnSpc>
                <a:spcPct val="150000"/>
              </a:lnSpc>
            </a:pPr>
            <a:r>
              <a:rPr lang="en-US" dirty="0" smtClean="0"/>
              <a:t>Vitamins </a:t>
            </a:r>
            <a:r>
              <a:rPr lang="en-US" dirty="0"/>
              <a:t>that are the most unstable when cooked/processed and stored: </a:t>
            </a:r>
            <a:r>
              <a:rPr lang="en-US" dirty="0" smtClean="0"/>
              <a:t>Ascorbic </a:t>
            </a:r>
            <a:r>
              <a:rPr lang="en-US" dirty="0"/>
              <a:t>Acid (vitamin C) </a:t>
            </a:r>
            <a:r>
              <a:rPr lang="en-US" dirty="0" smtClean="0"/>
              <a:t>Folic </a:t>
            </a:r>
            <a:r>
              <a:rPr lang="en-US" dirty="0"/>
              <a:t>Acid (vitamin B9) </a:t>
            </a:r>
            <a:r>
              <a:rPr lang="en-US" dirty="0" smtClean="0"/>
              <a:t>Thiamine </a:t>
            </a:r>
            <a:r>
              <a:rPr lang="en-US" dirty="0"/>
              <a:t>(vitamin B1) Vitamins that are more stable when cooked, processed or stored: </a:t>
            </a:r>
            <a:r>
              <a:rPr lang="en-US" dirty="0" smtClean="0"/>
              <a:t> </a:t>
            </a:r>
            <a:r>
              <a:rPr lang="en-US" dirty="0"/>
              <a:t>Niacin (vitamin B3) </a:t>
            </a:r>
            <a:r>
              <a:rPr lang="en-US" dirty="0" smtClean="0"/>
              <a:t>Pantothenic </a:t>
            </a:r>
            <a:r>
              <a:rPr lang="en-US" dirty="0"/>
              <a:t>acid (vitamin B5</a:t>
            </a:r>
            <a:r>
              <a:rPr lang="en-US" dirty="0" smtClean="0"/>
              <a:t>) </a:t>
            </a:r>
            <a:r>
              <a:rPr lang="en-US" dirty="0"/>
              <a:t>Biotin (vitamin B7</a:t>
            </a:r>
            <a:r>
              <a:rPr lang="en-US" dirty="0" smtClean="0"/>
              <a:t>) </a:t>
            </a:r>
            <a:r>
              <a:rPr lang="en-US" dirty="0"/>
              <a:t>Vitamin D </a:t>
            </a:r>
            <a:r>
              <a:rPr lang="en-US" dirty="0" smtClean="0"/>
              <a:t>Vitamin </a:t>
            </a:r>
            <a:r>
              <a:rPr lang="en-US" dirty="0"/>
              <a:t>K</a:t>
            </a:r>
            <a:endParaRPr lang="en-IN" dirty="0"/>
          </a:p>
        </p:txBody>
      </p:sp>
    </p:spTree>
    <p:extLst>
      <p:ext uri="{BB962C8B-B14F-4D97-AF65-F5344CB8AC3E}">
        <p14:creationId xmlns:p14="http://schemas.microsoft.com/office/powerpoint/2010/main" val="1177975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399" y="104200"/>
            <a:ext cx="11055927" cy="1200329"/>
          </a:xfrm>
          <a:prstGeom prst="rect">
            <a:avLst/>
          </a:prstGeom>
        </p:spPr>
        <p:txBody>
          <a:bodyPr wrap="square">
            <a:spAutoFit/>
          </a:bodyPr>
          <a:lstStyle/>
          <a:p>
            <a:r>
              <a:rPr lang="en-US" b="1" i="1" u="sng" dirty="0">
                <a:solidFill>
                  <a:srgbClr val="000000"/>
                </a:solidFill>
                <a:latin typeface="ProximaNova"/>
              </a:rPr>
              <a:t>It is important that food is cooked right so that its nutrients are not lost. Vegetables and fruits must be washed before cutting them which will prevent the loss of nutrients. ... Many nutrients and minerals are lost when excess water used for cooking is thrown away. Overcooking of food must also be avoided.</a:t>
            </a:r>
            <a:endParaRPr lang="en-IN" dirty="0"/>
          </a:p>
        </p:txBody>
      </p:sp>
      <p:sp>
        <p:nvSpPr>
          <p:cNvPr id="3" name="Rectangle 2"/>
          <p:cNvSpPr/>
          <p:nvPr/>
        </p:nvSpPr>
        <p:spPr>
          <a:xfrm>
            <a:off x="406398" y="1665146"/>
            <a:ext cx="11055927" cy="2308324"/>
          </a:xfrm>
          <a:prstGeom prst="rect">
            <a:avLst/>
          </a:prstGeom>
        </p:spPr>
        <p:txBody>
          <a:bodyPr wrap="square">
            <a:spAutoFit/>
          </a:bodyPr>
          <a:lstStyle/>
          <a:p>
            <a:pPr>
              <a:buFont typeface="Arial" panose="020B0604020202020204" pitchFamily="34" charset="0"/>
              <a:buChar char="•"/>
            </a:pPr>
            <a:r>
              <a:rPr lang="en-US" b="1" dirty="0">
                <a:solidFill>
                  <a:srgbClr val="202124"/>
                </a:solidFill>
                <a:latin typeface="arial" panose="020B0604020202020204" pitchFamily="34" charset="0"/>
              </a:rPr>
              <a:t>Keep skins on when possible.</a:t>
            </a:r>
          </a:p>
          <a:p>
            <a:pPr>
              <a:buFont typeface="Arial" panose="020B0604020202020204" pitchFamily="34" charset="0"/>
              <a:buChar char="•"/>
            </a:pPr>
            <a:r>
              <a:rPr lang="en-US" b="1" dirty="0">
                <a:solidFill>
                  <a:srgbClr val="2E2E2E"/>
                </a:solidFill>
                <a:latin typeface="Roboto"/>
              </a:rPr>
              <a:t>Long exposure to heat </a:t>
            </a:r>
            <a:r>
              <a:rPr lang="en-US" b="1" dirty="0" smtClean="0">
                <a:solidFill>
                  <a:srgbClr val="2E2E2E"/>
                </a:solidFill>
                <a:latin typeface="Roboto"/>
              </a:rPr>
              <a:t> and </a:t>
            </a:r>
            <a:r>
              <a:rPr lang="en-US" b="1" dirty="0" smtClean="0">
                <a:solidFill>
                  <a:srgbClr val="202124"/>
                </a:solidFill>
                <a:latin typeface="arial" panose="020B0604020202020204" pitchFamily="34" charset="0"/>
              </a:rPr>
              <a:t>Avoid </a:t>
            </a:r>
            <a:r>
              <a:rPr lang="en-US" b="1" dirty="0">
                <a:solidFill>
                  <a:srgbClr val="202124"/>
                </a:solidFill>
                <a:latin typeface="arial" panose="020B0604020202020204" pitchFamily="34" charset="0"/>
              </a:rPr>
              <a:t>continuous reheating of food.</a:t>
            </a:r>
          </a:p>
          <a:p>
            <a:pPr>
              <a:buFont typeface="Arial" panose="020B0604020202020204" pitchFamily="34" charset="0"/>
              <a:buChar char="•"/>
            </a:pPr>
            <a:r>
              <a:rPr lang="en-US" b="1" dirty="0">
                <a:solidFill>
                  <a:srgbClr val="202124"/>
                </a:solidFill>
                <a:latin typeface="arial" panose="020B0604020202020204" pitchFamily="34" charset="0"/>
              </a:rPr>
              <a:t>Use a minimal amount of cooking liquid</a:t>
            </a:r>
            <a:r>
              <a:rPr lang="en-US" b="1" dirty="0" smtClean="0">
                <a:solidFill>
                  <a:srgbClr val="202124"/>
                </a:solidFill>
                <a:latin typeface="arial" panose="020B0604020202020204" pitchFamily="34" charset="0"/>
              </a:rPr>
              <a:t>.</a:t>
            </a:r>
          </a:p>
          <a:p>
            <a:pPr>
              <a:buFont typeface="Arial" panose="020B0604020202020204" pitchFamily="34" charset="0"/>
              <a:buChar char="•"/>
            </a:pPr>
            <a:r>
              <a:rPr lang="en-US" b="1" dirty="0">
                <a:solidFill>
                  <a:srgbClr val="2E2E2E"/>
                </a:solidFill>
                <a:latin typeface="Roboto"/>
              </a:rPr>
              <a:t>Most vitamins are sensitive to the heat hence cook the food the required time only.</a:t>
            </a:r>
          </a:p>
          <a:p>
            <a:pPr>
              <a:buFont typeface="Arial" panose="020B0604020202020204" pitchFamily="34" charset="0"/>
              <a:buChar char="•"/>
            </a:pPr>
            <a:r>
              <a:rPr lang="en-US" b="1" dirty="0">
                <a:solidFill>
                  <a:srgbClr val="2E2E2E"/>
                </a:solidFill>
                <a:latin typeface="Roboto"/>
              </a:rPr>
              <a:t>Choose steaming over boiling.</a:t>
            </a:r>
          </a:p>
          <a:p>
            <a:pPr>
              <a:buFont typeface="Arial" panose="020B0604020202020204" pitchFamily="34" charset="0"/>
              <a:buChar char="•"/>
            </a:pPr>
            <a:r>
              <a:rPr lang="en-US" b="1" dirty="0">
                <a:solidFill>
                  <a:srgbClr val="2E2E2E"/>
                </a:solidFill>
                <a:latin typeface="Roboto"/>
              </a:rPr>
              <a:t>When you do boil, retain the cooking liquid for a future use </a:t>
            </a:r>
            <a:r>
              <a:rPr lang="en-US" b="1" dirty="0">
                <a:solidFill>
                  <a:srgbClr val="202124"/>
                </a:solidFill>
                <a:latin typeface="arial" panose="020B0604020202020204" pitchFamily="34" charset="0"/>
              </a:rPr>
              <a:t>(like soups and stocks</a:t>
            </a:r>
            <a:r>
              <a:rPr lang="en-US" b="1" dirty="0" smtClean="0">
                <a:solidFill>
                  <a:srgbClr val="202124"/>
                </a:solidFill>
                <a:latin typeface="arial" panose="020B0604020202020204" pitchFamily="34" charset="0"/>
              </a:rPr>
              <a:t>)</a:t>
            </a:r>
          </a:p>
          <a:p>
            <a:pPr>
              <a:buFont typeface="Arial" panose="020B0604020202020204" pitchFamily="34" charset="0"/>
              <a:buChar char="•"/>
            </a:pPr>
            <a:r>
              <a:rPr lang="en-US" b="1" dirty="0">
                <a:solidFill>
                  <a:srgbClr val="2E2E2E"/>
                </a:solidFill>
                <a:latin typeface="Roboto"/>
              </a:rPr>
              <a:t>do not store the food. Freshly prepared food is the best way to receive all the nutrients.</a:t>
            </a:r>
            <a:endParaRPr lang="en-IN" b="1" dirty="0">
              <a:solidFill>
                <a:srgbClr val="2E2E2E"/>
              </a:solidFill>
              <a:latin typeface="Roboto"/>
            </a:endParaRPr>
          </a:p>
          <a:p>
            <a:pPr>
              <a:buFont typeface="Arial" panose="020B0604020202020204" pitchFamily="34" charset="0"/>
              <a:buChar char="•"/>
            </a:pPr>
            <a:endParaRPr lang="en-US" b="1"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1864043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2385" y="2857500"/>
            <a:ext cx="4052071" cy="523220"/>
          </a:xfrm>
          <a:prstGeom prst="rect">
            <a:avLst/>
          </a:prstGeom>
          <a:noFill/>
        </p:spPr>
        <p:txBody>
          <a:bodyPr wrap="none" rtlCol="0">
            <a:spAutoFit/>
          </a:bodyPr>
          <a:lstStyle/>
          <a:p>
            <a:r>
              <a:rPr lang="en-US" sz="2800" b="1" dirty="0" smtClean="0"/>
              <a:t>Extra Reading……Vitamins</a:t>
            </a:r>
            <a:endParaRPr lang="en-IN" sz="2800" b="1" dirty="0"/>
          </a:p>
        </p:txBody>
      </p:sp>
    </p:spTree>
    <p:extLst>
      <p:ext uri="{BB962C8B-B14F-4D97-AF65-F5344CB8AC3E}">
        <p14:creationId xmlns:p14="http://schemas.microsoft.com/office/powerpoint/2010/main" val="1745747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37" y="349406"/>
            <a:ext cx="11432931" cy="6324808"/>
          </a:xfrm>
          <a:prstGeom prst="rect">
            <a:avLst/>
          </a:prstGeom>
        </p:spPr>
        <p:txBody>
          <a:bodyPr wrap="square">
            <a:spAutoFit/>
          </a:bodyPr>
          <a:lstStyle/>
          <a:p>
            <a:r>
              <a:rPr lang="en-US" dirty="0">
                <a:solidFill>
                  <a:srgbClr val="231F20"/>
                </a:solidFill>
                <a:latin typeface="Proxima Nova"/>
              </a:rPr>
              <a:t>Vitamins </a:t>
            </a:r>
            <a:endParaRPr lang="en-US" dirty="0" smtClean="0">
              <a:solidFill>
                <a:srgbClr val="231F20"/>
              </a:solidFill>
              <a:latin typeface="Proxima Nova"/>
            </a:endParaRPr>
          </a:p>
          <a:p>
            <a:endParaRPr lang="en-US" dirty="0">
              <a:solidFill>
                <a:srgbClr val="231F20"/>
              </a:solidFill>
              <a:latin typeface="Proxima Nova"/>
            </a:endParaRPr>
          </a:p>
          <a:p>
            <a:r>
              <a:rPr lang="en-US" dirty="0" smtClean="0">
                <a:solidFill>
                  <a:srgbClr val="231F20"/>
                </a:solidFill>
                <a:latin typeface="Proxima Nova"/>
              </a:rPr>
              <a:t>can </a:t>
            </a:r>
            <a:r>
              <a:rPr lang="en-US" dirty="0">
                <a:solidFill>
                  <a:srgbClr val="231F20"/>
                </a:solidFill>
                <a:latin typeface="Proxima Nova"/>
              </a:rPr>
              <a:t>be classified based on their solubility. </a:t>
            </a:r>
            <a:r>
              <a:rPr lang="en-US" dirty="0"/>
              <a:t>Most vitamins are water-soluble, In contrast, fat-soluble vitamins are similar to oil and do not dissolve in water.</a:t>
            </a:r>
            <a:endParaRPr lang="en-US" dirty="0" smtClean="0">
              <a:solidFill>
                <a:srgbClr val="231F20"/>
              </a:solidFill>
              <a:latin typeface="Proxima Nova"/>
            </a:endParaRPr>
          </a:p>
          <a:p>
            <a:endParaRPr lang="en-US" dirty="0">
              <a:solidFill>
                <a:srgbClr val="231F20"/>
              </a:solidFill>
              <a:latin typeface="Proxima Nova"/>
            </a:endParaRPr>
          </a:p>
          <a:p>
            <a:r>
              <a:rPr lang="en-US" dirty="0" smtClean="0">
                <a:solidFill>
                  <a:srgbClr val="231F20"/>
                </a:solidFill>
                <a:latin typeface="Proxima Nova"/>
              </a:rPr>
              <a:t>Fat-soluble </a:t>
            </a:r>
            <a:r>
              <a:rPr lang="en-US" dirty="0">
                <a:solidFill>
                  <a:srgbClr val="231F20"/>
                </a:solidFill>
                <a:latin typeface="Proxima Nova"/>
              </a:rPr>
              <a:t>vitamins are most abundant in high fat foods and are much better absorbed into your bloodstream when you eat them with fat</a:t>
            </a:r>
            <a:r>
              <a:rPr lang="en-US" dirty="0" smtClean="0">
                <a:solidFill>
                  <a:srgbClr val="231F20"/>
                </a:solidFill>
                <a:latin typeface="Proxima Nova"/>
              </a:rPr>
              <a:t>.</a:t>
            </a:r>
          </a:p>
          <a:p>
            <a:endParaRPr lang="en-US" dirty="0">
              <a:solidFill>
                <a:srgbClr val="231F20"/>
              </a:solidFill>
              <a:latin typeface="Proxima Nova"/>
            </a:endParaRPr>
          </a:p>
          <a:p>
            <a:r>
              <a:rPr lang="en-US" dirty="0"/>
              <a:t>There are four fat-soluble vitamins in the human diet:</a:t>
            </a:r>
          </a:p>
          <a:p>
            <a:r>
              <a:rPr lang="en-US" dirty="0"/>
              <a:t>vitamin A</a:t>
            </a:r>
          </a:p>
          <a:p>
            <a:r>
              <a:rPr lang="en-US" dirty="0"/>
              <a:t>vitamin D</a:t>
            </a:r>
          </a:p>
          <a:p>
            <a:r>
              <a:rPr lang="en-US" dirty="0"/>
              <a:t>vitamin E</a:t>
            </a:r>
          </a:p>
          <a:p>
            <a:r>
              <a:rPr lang="en-US" dirty="0"/>
              <a:t>vitamin K</a:t>
            </a:r>
          </a:p>
          <a:p>
            <a:endParaRPr lang="en-US" dirty="0" smtClean="0">
              <a:solidFill>
                <a:srgbClr val="231F20"/>
              </a:solidFill>
              <a:latin typeface="Proxima Nova"/>
            </a:endParaRPr>
          </a:p>
          <a:p>
            <a:endParaRPr lang="en-US" dirty="0">
              <a:solidFill>
                <a:srgbClr val="231F20"/>
              </a:solidFill>
              <a:latin typeface="Proxima Nova"/>
            </a:endParaRPr>
          </a:p>
          <a:p>
            <a:endParaRPr lang="en-US" dirty="0" smtClean="0">
              <a:solidFill>
                <a:srgbClr val="231F20"/>
              </a:solidFill>
              <a:latin typeface="Proxima Nova"/>
            </a:endParaRPr>
          </a:p>
          <a:p>
            <a:pPr marL="342900" indent="-342900">
              <a:lnSpc>
                <a:spcPct val="150000"/>
              </a:lnSpc>
              <a:buFont typeface="Arial" panose="020B0604020202020204" pitchFamily="34" charset="0"/>
              <a:buChar char="•"/>
            </a:pPr>
            <a:r>
              <a:rPr lang="en-IN" spc="10" dirty="0">
                <a:solidFill>
                  <a:srgbClr val="222222"/>
                </a:solidFill>
                <a:ea typeface="Calibri" panose="020F0502020204030204" pitchFamily="34" charset="0"/>
                <a:cs typeface="Arial" panose="020B0604020202020204" pitchFamily="34" charset="0"/>
              </a:rPr>
              <a:t>Vitamin C is necessary for the synthesis of collagen, which provides structure to blood vessels, bone and ligaments. Folate, found in foods, helps to prevent birth defects. </a:t>
            </a:r>
          </a:p>
          <a:p>
            <a:pPr marL="285750" indent="-285750">
              <a:lnSpc>
                <a:spcPct val="150000"/>
              </a:lnSpc>
              <a:buFont typeface="Arial" panose="020B0604020202020204" pitchFamily="34" charset="0"/>
              <a:buChar char="•"/>
            </a:pPr>
            <a:r>
              <a:rPr lang="en-IN" spc="10" dirty="0">
                <a:solidFill>
                  <a:srgbClr val="222222"/>
                </a:solidFill>
                <a:ea typeface="Calibri" panose="020F0502020204030204" pitchFamily="34" charset="0"/>
                <a:cs typeface="Arial" panose="020B0604020202020204" pitchFamily="34" charset="0"/>
              </a:rPr>
              <a:t>Vitamin D helps to maintain calcium homeostasis. </a:t>
            </a:r>
            <a:r>
              <a:rPr lang="en-IN" spc="10">
                <a:solidFill>
                  <a:srgbClr val="222222"/>
                </a:solidFill>
                <a:ea typeface="Calibri" panose="020F0502020204030204" pitchFamily="34" charset="0"/>
                <a:cs typeface="Arial" panose="020B0604020202020204" pitchFamily="34" charset="0"/>
              </a:rPr>
              <a:t>It can be found in food sources or synthesized by the sun. </a:t>
            </a:r>
          </a:p>
          <a:p>
            <a:endParaRPr lang="en-US" dirty="0">
              <a:solidFill>
                <a:srgbClr val="231F20"/>
              </a:solidFill>
              <a:latin typeface="Proxima Nova"/>
            </a:endParaRPr>
          </a:p>
          <a:p>
            <a:endParaRPr lang="en-IN" dirty="0"/>
          </a:p>
        </p:txBody>
      </p:sp>
    </p:spTree>
    <p:extLst>
      <p:ext uri="{BB962C8B-B14F-4D97-AF65-F5344CB8AC3E}">
        <p14:creationId xmlns:p14="http://schemas.microsoft.com/office/powerpoint/2010/main" val="2878947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615" y="197346"/>
            <a:ext cx="11394831" cy="4801314"/>
          </a:xfrm>
          <a:prstGeom prst="rect">
            <a:avLst/>
          </a:prstGeom>
        </p:spPr>
        <p:txBody>
          <a:bodyPr wrap="square">
            <a:spAutoFit/>
          </a:bodyPr>
          <a:lstStyle/>
          <a:p>
            <a:pPr marL="342900" indent="-342900">
              <a:buFont typeface="Arial" panose="020B0604020202020204" pitchFamily="34" charset="0"/>
              <a:buChar char="•"/>
            </a:pPr>
            <a:r>
              <a:rPr lang="en-US" dirty="0" smtClean="0">
                <a:solidFill>
                  <a:srgbClr val="231F20"/>
                </a:solidFill>
                <a:latin typeface="Proxima Nova"/>
              </a:rPr>
              <a:t>They </a:t>
            </a:r>
            <a:r>
              <a:rPr lang="en-US" dirty="0">
                <a:solidFill>
                  <a:srgbClr val="231F20"/>
                </a:solidFill>
                <a:latin typeface="Proxima Nova"/>
              </a:rPr>
              <a:t>are essential for health and play many important roles in the body</a:t>
            </a:r>
            <a:r>
              <a:rPr lang="en-US" dirty="0" smtClean="0">
                <a:solidFill>
                  <a:srgbClr val="231F20"/>
                </a:solidFill>
                <a:latin typeface="Proxima Nova"/>
              </a:rPr>
              <a:t>.</a:t>
            </a:r>
          </a:p>
          <a:p>
            <a:endParaRPr lang="en-US" dirty="0">
              <a:solidFill>
                <a:srgbClr val="231F20"/>
              </a:solidFill>
              <a:latin typeface="Proxima Nova"/>
            </a:endParaRPr>
          </a:p>
          <a:p>
            <a:pPr marL="342900" indent="-342900">
              <a:buFont typeface="Arial" panose="020B0604020202020204" pitchFamily="34" charset="0"/>
              <a:buChar char="•"/>
            </a:pPr>
            <a:r>
              <a:rPr lang="en-US" dirty="0">
                <a:solidFill>
                  <a:srgbClr val="231F20"/>
                </a:solidFill>
                <a:latin typeface="Proxima Nova"/>
              </a:rPr>
              <a:t>With the exception of vitamin D, most of them are easy to get from a diet that includes a variety of foods, especially if you eat plenty of nuts, seeds, vegetables, fish, and </a:t>
            </a:r>
            <a:r>
              <a:rPr lang="en-US" dirty="0">
                <a:solidFill>
                  <a:srgbClr val="02838D"/>
                </a:solidFill>
                <a:latin typeface="Proxima Nova"/>
              </a:rPr>
              <a:t>eggs</a:t>
            </a:r>
            <a:r>
              <a:rPr lang="en-US" dirty="0" smtClean="0">
                <a:solidFill>
                  <a:srgbClr val="231F20"/>
                </a:solidFill>
                <a:latin typeface="Proxima Nova"/>
              </a:rPr>
              <a:t>.</a:t>
            </a:r>
          </a:p>
          <a:p>
            <a:endParaRPr lang="en-US" dirty="0">
              <a:solidFill>
                <a:srgbClr val="231F20"/>
              </a:solidFill>
              <a:latin typeface="Proxima Nova"/>
            </a:endParaRPr>
          </a:p>
          <a:p>
            <a:pPr marL="342900" indent="-342900">
              <a:buFont typeface="Arial" panose="020B0604020202020204" pitchFamily="34" charset="0"/>
              <a:buChar char="•"/>
            </a:pPr>
            <a:r>
              <a:rPr lang="en-US" dirty="0">
                <a:solidFill>
                  <a:srgbClr val="231F20"/>
                </a:solidFill>
                <a:latin typeface="Proxima Nova"/>
              </a:rPr>
              <a:t>These vitamins tend to be abundant in fatty foods, and you can enhance their absorption by adding fat or oil to an otherwise low fat meal</a:t>
            </a:r>
            <a:r>
              <a:rPr lang="en-US" dirty="0" smtClean="0">
                <a:solidFill>
                  <a:srgbClr val="231F20"/>
                </a:solidFill>
                <a:latin typeface="Proxima Nova"/>
              </a:rPr>
              <a:t>.</a:t>
            </a:r>
          </a:p>
          <a:p>
            <a:endParaRPr lang="en-US" dirty="0">
              <a:solidFill>
                <a:srgbClr val="231F20"/>
              </a:solidFill>
              <a:latin typeface="Proxima Nova"/>
            </a:endParaRPr>
          </a:p>
          <a:p>
            <a:pPr marL="342900" indent="-342900">
              <a:buFont typeface="Arial" panose="020B0604020202020204" pitchFamily="34" charset="0"/>
              <a:buChar char="•"/>
            </a:pPr>
            <a:r>
              <a:rPr lang="en-US" dirty="0">
                <a:solidFill>
                  <a:srgbClr val="231F20"/>
                </a:solidFill>
                <a:latin typeface="Proxima Nova"/>
              </a:rPr>
              <a:t>Few foods are naturally rich in vitamin D. It’s abundant in fatty fish and fish oil but also formed by your skin when you’re exposed to sunlight</a:t>
            </a:r>
            <a:r>
              <a:rPr lang="en-US" dirty="0" smtClean="0">
                <a:solidFill>
                  <a:srgbClr val="231F20"/>
                </a:solidFill>
                <a:latin typeface="Proxima Nova"/>
              </a:rPr>
              <a:t>. For </a:t>
            </a:r>
            <a:r>
              <a:rPr lang="en-US" dirty="0">
                <a:solidFill>
                  <a:srgbClr val="231F20"/>
                </a:solidFill>
                <a:latin typeface="Proxima Nova"/>
              </a:rPr>
              <a:t>this reason, vitamin D deficiency can occur in people who do not eat a diet filled with a variety of nutrient-rich foods and regularly spend time indoors, which may be due to a variety of factors, including medical reasons or personal choice</a:t>
            </a:r>
            <a:r>
              <a:rPr lang="en-US" dirty="0" smtClean="0">
                <a:solidFill>
                  <a:srgbClr val="231F20"/>
                </a:solidFill>
                <a:latin typeface="Proxima Nova"/>
              </a:rPr>
              <a:t>.</a:t>
            </a:r>
          </a:p>
          <a:p>
            <a:endParaRPr lang="en-US" dirty="0">
              <a:solidFill>
                <a:srgbClr val="231F20"/>
              </a:solidFill>
              <a:latin typeface="Proxima Nova"/>
            </a:endParaRPr>
          </a:p>
          <a:p>
            <a:pPr marL="342900" indent="-342900">
              <a:buFont typeface="Arial" panose="020B0604020202020204" pitchFamily="34" charset="0"/>
              <a:buChar char="•"/>
            </a:pPr>
            <a:r>
              <a:rPr lang="en-US" dirty="0">
                <a:solidFill>
                  <a:srgbClr val="231F20"/>
                </a:solidFill>
                <a:latin typeface="Proxima Nova"/>
              </a:rPr>
              <a:t>While you generally do not need to supplement with vitamin A, E, and K, taking vitamin D supplements is widely recommended</a:t>
            </a:r>
            <a:r>
              <a:rPr lang="en-US" dirty="0" smtClean="0">
                <a:solidFill>
                  <a:srgbClr val="231F20"/>
                </a:solidFill>
                <a:latin typeface="Proxima Nova"/>
              </a:rPr>
              <a:t>.</a:t>
            </a:r>
          </a:p>
          <a:p>
            <a:endParaRPr lang="en-US" dirty="0">
              <a:solidFill>
                <a:srgbClr val="231F20"/>
              </a:solidFill>
              <a:latin typeface="Proxima Nova"/>
            </a:endParaRPr>
          </a:p>
          <a:p>
            <a:pPr marL="342900" indent="-342900">
              <a:buFont typeface="Arial" panose="020B0604020202020204" pitchFamily="34" charset="0"/>
              <a:buChar char="•"/>
            </a:pPr>
            <a:r>
              <a:rPr lang="en-US" dirty="0">
                <a:solidFill>
                  <a:srgbClr val="231F20"/>
                </a:solidFill>
                <a:latin typeface="Proxima Nova"/>
              </a:rPr>
              <a:t>For optimal health, make sure you get all the fat-soluble vitamins in adequate amounts. </a:t>
            </a:r>
            <a:endParaRPr lang="en-US" b="0" i="0" dirty="0">
              <a:solidFill>
                <a:srgbClr val="231F20"/>
              </a:solidFill>
              <a:effectLst/>
              <a:latin typeface="Proxima Nova"/>
            </a:endParaRPr>
          </a:p>
        </p:txBody>
      </p:sp>
    </p:spTree>
    <p:extLst>
      <p:ext uri="{BB962C8B-B14F-4D97-AF65-F5344CB8AC3E}">
        <p14:creationId xmlns:p14="http://schemas.microsoft.com/office/powerpoint/2010/main" val="94523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6345" y="3501488"/>
            <a:ext cx="11503269" cy="369332"/>
          </a:xfrm>
          <a:prstGeom prst="rect">
            <a:avLst/>
          </a:prstGeom>
        </p:spPr>
        <p:txBody>
          <a:bodyPr wrap="square">
            <a:spAutoFit/>
          </a:bodyPr>
          <a:lstStyle/>
          <a:p>
            <a:r>
              <a:rPr lang="en-US" dirty="0"/>
              <a:t> </a:t>
            </a:r>
            <a:endParaRPr lang="en-IN" dirty="0"/>
          </a:p>
        </p:txBody>
      </p:sp>
      <p:sp>
        <p:nvSpPr>
          <p:cNvPr id="4" name="Rectangle 3"/>
          <p:cNvSpPr/>
          <p:nvPr/>
        </p:nvSpPr>
        <p:spPr>
          <a:xfrm>
            <a:off x="281354" y="316496"/>
            <a:ext cx="11482754" cy="6124754"/>
          </a:xfrm>
          <a:prstGeom prst="rect">
            <a:avLst/>
          </a:prstGeom>
        </p:spPr>
        <p:txBody>
          <a:bodyPr wrap="square">
            <a:spAutoFit/>
          </a:bodyPr>
          <a:lstStyle/>
          <a:p>
            <a:r>
              <a:rPr lang="en-US" sz="3200" dirty="0">
                <a:solidFill>
                  <a:srgbClr val="292C2E"/>
                </a:solidFill>
              </a:rPr>
              <a:t>Carbohydrates have </a:t>
            </a:r>
            <a:r>
              <a:rPr lang="en-US" sz="3200" dirty="0" smtClean="0">
                <a:solidFill>
                  <a:srgbClr val="292C2E"/>
                </a:solidFill>
              </a:rPr>
              <a:t>four </a:t>
            </a:r>
            <a:r>
              <a:rPr lang="en-US" sz="3200" dirty="0">
                <a:solidFill>
                  <a:srgbClr val="292C2E"/>
                </a:solidFill>
              </a:rPr>
              <a:t>major functions within the body</a:t>
            </a:r>
            <a:r>
              <a:rPr lang="en-US" sz="3200" dirty="0" smtClean="0">
                <a:solidFill>
                  <a:srgbClr val="292C2E"/>
                </a:solidFill>
              </a:rPr>
              <a:t>:</a:t>
            </a:r>
          </a:p>
          <a:p>
            <a:endParaRPr lang="en-US" sz="3200" dirty="0">
              <a:solidFill>
                <a:srgbClr val="292C2E"/>
              </a:solidFill>
            </a:endParaRPr>
          </a:p>
          <a:p>
            <a:pPr marL="514350" indent="-514350">
              <a:buFont typeface="+mj-lt"/>
              <a:buAutoNum type="arabicPeriod"/>
            </a:pPr>
            <a:r>
              <a:rPr lang="en-US" sz="3200" dirty="0"/>
              <a:t>Providing </a:t>
            </a:r>
            <a:r>
              <a:rPr lang="en-US" sz="3200" b="1" dirty="0" smtClean="0"/>
              <a:t>continuous</a:t>
            </a:r>
            <a:r>
              <a:rPr lang="en-US" sz="3200" dirty="0" smtClean="0"/>
              <a:t> energy </a:t>
            </a:r>
            <a:r>
              <a:rPr lang="en-US" sz="3200" dirty="0"/>
              <a:t>and regulation of blood glucose </a:t>
            </a:r>
            <a:endParaRPr lang="en-US" sz="3200" dirty="0" smtClean="0"/>
          </a:p>
          <a:p>
            <a:pPr marL="514350" indent="-514350" algn="just">
              <a:buFont typeface="+mj-lt"/>
              <a:buAutoNum type="arabicPeriod"/>
            </a:pPr>
            <a:r>
              <a:rPr lang="en-US" sz="3200" b="1" dirty="0">
                <a:solidFill>
                  <a:srgbClr val="FF0000"/>
                </a:solidFill>
              </a:rPr>
              <a:t>Sparing the use of proteins</a:t>
            </a:r>
            <a:r>
              <a:rPr lang="en-US" sz="3200" dirty="0"/>
              <a:t> for energy: </a:t>
            </a:r>
            <a:r>
              <a:rPr lang="en-US" sz="2800" dirty="0"/>
              <a:t>In a situation where there is not enough glucose to meet the body’s needs, </a:t>
            </a:r>
            <a:r>
              <a:rPr lang="en-US" sz="2800" b="1" dirty="0">
                <a:solidFill>
                  <a:srgbClr val="00B050"/>
                </a:solidFill>
              </a:rPr>
              <a:t>glucose is synthesized from amino acids</a:t>
            </a:r>
            <a:r>
              <a:rPr lang="en-US" sz="2800" dirty="0"/>
              <a:t>. Because there is no storage molecule of amino acids, this process requires the destruction of proteins, primarily from muscle tissue.</a:t>
            </a:r>
            <a:endParaRPr lang="en-US" sz="2800" dirty="0" smtClean="0"/>
          </a:p>
          <a:p>
            <a:pPr marL="514350" indent="-514350">
              <a:buFont typeface="+mj-lt"/>
              <a:buAutoNum type="arabicPeriod"/>
            </a:pPr>
            <a:r>
              <a:rPr lang="en-IN" sz="3200" dirty="0"/>
              <a:t>Energy </a:t>
            </a:r>
            <a:r>
              <a:rPr lang="en-IN" sz="3200" dirty="0" smtClean="0"/>
              <a:t>storage – in the form of </a:t>
            </a:r>
            <a:r>
              <a:rPr lang="en-IN" sz="3200" b="1" dirty="0" smtClean="0"/>
              <a:t>glycogen</a:t>
            </a:r>
          </a:p>
          <a:p>
            <a:pPr marL="514350" indent="-514350">
              <a:buFont typeface="+mj-lt"/>
              <a:buAutoNum type="arabicPeriod"/>
            </a:pPr>
            <a:r>
              <a:rPr lang="en-IN" sz="3200" dirty="0"/>
              <a:t>Building </a:t>
            </a:r>
            <a:r>
              <a:rPr lang="en-IN" sz="3200" dirty="0" smtClean="0"/>
              <a:t>Macromolecules- </a:t>
            </a:r>
            <a:r>
              <a:rPr lang="en-US" sz="2800" dirty="0"/>
              <a:t>Although most absorbed glucose is used to make energy, </a:t>
            </a:r>
            <a:r>
              <a:rPr lang="en-US" sz="2800" b="1" dirty="0">
                <a:solidFill>
                  <a:srgbClr val="00B050"/>
                </a:solidFill>
              </a:rPr>
              <a:t>some glucose is converted to ribose and deoxyribose</a:t>
            </a:r>
            <a:r>
              <a:rPr lang="en-US" sz="2800" dirty="0"/>
              <a:t>, which are essential building blocks of important macromolecules, such as RNA, DNA, and </a:t>
            </a:r>
            <a:r>
              <a:rPr lang="en-US" sz="2800" dirty="0" smtClean="0"/>
              <a:t>ATP </a:t>
            </a:r>
            <a:r>
              <a:rPr lang="en-US" dirty="0"/>
              <a:t> </a:t>
            </a:r>
            <a:r>
              <a:rPr lang="en-US" sz="2800" dirty="0" smtClean="0"/>
              <a:t>(Adenosine </a:t>
            </a:r>
            <a:r>
              <a:rPr lang="en-US" sz="2800" dirty="0"/>
              <a:t>triphosphate </a:t>
            </a:r>
            <a:r>
              <a:rPr lang="en-US" sz="2800" b="1" dirty="0" smtClean="0"/>
              <a:t>called as the </a:t>
            </a:r>
            <a:r>
              <a:rPr lang="en-US" sz="2800" b="1" dirty="0"/>
              <a:t>energy currency of the </a:t>
            </a:r>
            <a:r>
              <a:rPr lang="en-US" sz="2800" b="1" dirty="0" smtClean="0"/>
              <a:t>cell)</a:t>
            </a:r>
            <a:r>
              <a:rPr lang="en-US" sz="2800" dirty="0" smtClean="0"/>
              <a:t>. </a:t>
            </a:r>
            <a:r>
              <a:rPr lang="en-US" sz="3200" dirty="0"/>
              <a:t> </a:t>
            </a:r>
            <a:endParaRPr lang="en-IN" sz="3200" dirty="0"/>
          </a:p>
        </p:txBody>
      </p:sp>
    </p:spTree>
    <p:extLst>
      <p:ext uri="{BB962C8B-B14F-4D97-AF65-F5344CB8AC3E}">
        <p14:creationId xmlns:p14="http://schemas.microsoft.com/office/powerpoint/2010/main" val="21505697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706" y="351692"/>
            <a:ext cx="11107617" cy="2585323"/>
          </a:xfrm>
          <a:prstGeom prst="rect">
            <a:avLst/>
          </a:prstGeom>
        </p:spPr>
        <p:txBody>
          <a:bodyPr wrap="square">
            <a:spAutoFit/>
          </a:bodyPr>
          <a:lstStyle/>
          <a:p>
            <a:r>
              <a:rPr lang="en-US" b="1" dirty="0"/>
              <a:t>Vitamin A</a:t>
            </a:r>
          </a:p>
          <a:p>
            <a:r>
              <a:rPr lang="en-US" dirty="0"/>
              <a:t>Vitamin A plays a key role in maintaining your vision. Without it, you would go blind</a:t>
            </a:r>
            <a:r>
              <a:rPr lang="en-US" dirty="0" smtClean="0"/>
              <a:t>.</a:t>
            </a:r>
          </a:p>
          <a:p>
            <a:endParaRPr lang="en-US" dirty="0"/>
          </a:p>
          <a:p>
            <a:endParaRPr lang="en-US" dirty="0"/>
          </a:p>
          <a:p>
            <a:r>
              <a:rPr lang="en-US" dirty="0"/>
              <a:t>Vitamin A is not a single compound. Rather, it is a group of fat-soluble compounds collectively known as </a:t>
            </a:r>
            <a:r>
              <a:rPr lang="en-US" dirty="0" err="1"/>
              <a:t>retinoids</a:t>
            </a:r>
            <a:r>
              <a:rPr lang="en-US" dirty="0" smtClean="0"/>
              <a:t>.</a:t>
            </a:r>
          </a:p>
          <a:p>
            <a:endParaRPr lang="en-US" dirty="0"/>
          </a:p>
          <a:p>
            <a:r>
              <a:rPr lang="en-US" dirty="0"/>
              <a:t>Vitamin A is only found in animal-sourced foods. The main natural food sources are:</a:t>
            </a:r>
          </a:p>
          <a:p>
            <a:r>
              <a:rPr lang="en-US" dirty="0" smtClean="0"/>
              <a:t>Liver, fish </a:t>
            </a:r>
            <a:r>
              <a:rPr lang="en-US" dirty="0"/>
              <a:t>liver </a:t>
            </a:r>
            <a:r>
              <a:rPr lang="en-US" dirty="0" smtClean="0"/>
              <a:t>oil, butter. It is </a:t>
            </a:r>
            <a:r>
              <a:rPr lang="en-US" dirty="0"/>
              <a:t>abundant in many vegetables, such as carrots, kale, and spinach</a:t>
            </a:r>
          </a:p>
          <a:p>
            <a:endParaRPr lang="en-US" dirty="0"/>
          </a:p>
        </p:txBody>
      </p:sp>
      <p:sp>
        <p:nvSpPr>
          <p:cNvPr id="3" name="Rectangle 2"/>
          <p:cNvSpPr/>
          <p:nvPr/>
        </p:nvSpPr>
        <p:spPr>
          <a:xfrm>
            <a:off x="252045" y="3164681"/>
            <a:ext cx="11388970" cy="3693319"/>
          </a:xfrm>
          <a:prstGeom prst="rect">
            <a:avLst/>
          </a:prstGeom>
        </p:spPr>
        <p:txBody>
          <a:bodyPr wrap="square">
            <a:spAutoFit/>
          </a:bodyPr>
          <a:lstStyle/>
          <a:p>
            <a:r>
              <a:rPr lang="en-US" dirty="0">
                <a:solidFill>
                  <a:srgbClr val="231F20"/>
                </a:solidFill>
                <a:latin typeface="Proxima Nova"/>
              </a:rPr>
              <a:t>Vitamin A supports many critical aspects of your body function, including</a:t>
            </a:r>
            <a:r>
              <a:rPr lang="en-US" dirty="0" smtClean="0">
                <a:solidFill>
                  <a:srgbClr val="231F20"/>
                </a:solidFill>
                <a:latin typeface="Proxima Nova"/>
              </a:rPr>
              <a:t>:</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Vision maintenance.</a:t>
            </a:r>
            <a:r>
              <a:rPr lang="en-US" dirty="0">
                <a:solidFill>
                  <a:srgbClr val="231F20"/>
                </a:solidFill>
                <a:latin typeface="Proxima Nova"/>
              </a:rPr>
              <a:t> Vitamin A is essential for maintaining the light-sensing cells in your eyes and for the formation of tear fluid </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Immune function.</a:t>
            </a:r>
            <a:r>
              <a:rPr lang="en-US" dirty="0">
                <a:solidFill>
                  <a:srgbClr val="231F20"/>
                </a:solidFill>
                <a:latin typeface="Proxima Nova"/>
              </a:rPr>
              <a:t> Vitamin A deficiency impairs your immune function, increasing susceptibility to infections </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Body growth.</a:t>
            </a:r>
            <a:r>
              <a:rPr lang="en-US" dirty="0">
                <a:solidFill>
                  <a:srgbClr val="231F20"/>
                </a:solidFill>
                <a:latin typeface="Proxima Nova"/>
              </a:rPr>
              <a:t> Vitamin A is necessary for cell growth in your body. Deficiency may slow or prevent growth in children </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Hair growth.</a:t>
            </a:r>
            <a:r>
              <a:rPr lang="en-US" dirty="0">
                <a:solidFill>
                  <a:srgbClr val="231F20"/>
                </a:solidFill>
                <a:latin typeface="Proxima Nova"/>
              </a:rPr>
              <a:t> It is also vital for </a:t>
            </a:r>
            <a:r>
              <a:rPr lang="en-US" dirty="0">
                <a:solidFill>
                  <a:srgbClr val="02838D"/>
                </a:solidFill>
                <a:latin typeface="Proxima Nova"/>
              </a:rPr>
              <a:t>hair growth</a:t>
            </a:r>
            <a:r>
              <a:rPr lang="en-US" dirty="0">
                <a:solidFill>
                  <a:srgbClr val="231F20"/>
                </a:solidFill>
                <a:latin typeface="Proxima Nova"/>
              </a:rPr>
              <a:t>. Deficiency leads to alopecia, or hair loss </a:t>
            </a:r>
            <a:endParaRPr lang="en-US" dirty="0" smtClean="0">
              <a:solidFill>
                <a:srgbClr val="231F20"/>
              </a:solidFill>
              <a:latin typeface="Proxima Nova"/>
            </a:endParaRP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Reproductive function.</a:t>
            </a:r>
            <a:r>
              <a:rPr lang="en-US" dirty="0">
                <a:solidFill>
                  <a:srgbClr val="231F20"/>
                </a:solidFill>
                <a:latin typeface="Proxima Nova"/>
              </a:rPr>
              <a:t> Vitamin A maintains fertility and is vital for fetal </a:t>
            </a:r>
            <a:r>
              <a:rPr lang="en-US" dirty="0" smtClean="0">
                <a:solidFill>
                  <a:srgbClr val="231F20"/>
                </a:solidFill>
                <a:latin typeface="Proxima Nova"/>
              </a:rPr>
              <a:t>development</a:t>
            </a:r>
            <a:endParaRPr lang="en-US" b="0" i="0" dirty="0">
              <a:solidFill>
                <a:srgbClr val="231F20"/>
              </a:solidFill>
              <a:effectLst/>
              <a:latin typeface="Proxima Nova"/>
            </a:endParaRPr>
          </a:p>
        </p:txBody>
      </p:sp>
    </p:spTree>
    <p:extLst>
      <p:ext uri="{BB962C8B-B14F-4D97-AF65-F5344CB8AC3E}">
        <p14:creationId xmlns:p14="http://schemas.microsoft.com/office/powerpoint/2010/main" val="2134593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277" y="197346"/>
            <a:ext cx="11280531" cy="4524315"/>
          </a:xfrm>
          <a:prstGeom prst="rect">
            <a:avLst/>
          </a:prstGeom>
        </p:spPr>
        <p:txBody>
          <a:bodyPr wrap="square">
            <a:spAutoFit/>
          </a:bodyPr>
          <a:lstStyle/>
          <a:p>
            <a:r>
              <a:rPr lang="en-US" dirty="0">
                <a:solidFill>
                  <a:srgbClr val="231F20"/>
                </a:solidFill>
                <a:latin typeface="Proxima Nova"/>
              </a:rPr>
              <a:t>Deficiency is also widespread in some developing countries where food variety is limited. It is common in populations whose diet is dominated by refined rice, white potatoes, </a:t>
            </a:r>
            <a:r>
              <a:rPr lang="en-US" dirty="0" smtClean="0">
                <a:solidFill>
                  <a:srgbClr val="231F20"/>
                </a:solidFill>
                <a:latin typeface="Proxima Nova"/>
              </a:rPr>
              <a:t>and </a:t>
            </a:r>
            <a:r>
              <a:rPr lang="en-US" dirty="0">
                <a:solidFill>
                  <a:srgbClr val="231F20"/>
                </a:solidFill>
                <a:latin typeface="Proxima Nova"/>
              </a:rPr>
              <a:t>lacking in meat, fat, and vegetables</a:t>
            </a:r>
            <a:r>
              <a:rPr lang="en-US" dirty="0" smtClean="0">
                <a:solidFill>
                  <a:srgbClr val="231F20"/>
                </a:solidFill>
                <a:latin typeface="Proxima Nova"/>
              </a:rPr>
              <a:t>.</a:t>
            </a:r>
          </a:p>
          <a:p>
            <a:endParaRPr lang="en-US" dirty="0">
              <a:solidFill>
                <a:srgbClr val="231F20"/>
              </a:solidFill>
              <a:latin typeface="Proxima Nova"/>
            </a:endParaRPr>
          </a:p>
          <a:p>
            <a:r>
              <a:rPr lang="en-US" dirty="0">
                <a:solidFill>
                  <a:srgbClr val="231F20"/>
                </a:solidFill>
                <a:latin typeface="Proxima Nova"/>
              </a:rPr>
              <a:t>A common symptom of early deficiency includes night blindness. As it progresses, it may lead to more serious conditions, such as:</a:t>
            </a:r>
          </a:p>
          <a:p>
            <a:pPr>
              <a:buFont typeface="Arial" panose="020B0604020202020204" pitchFamily="34" charset="0"/>
              <a:buChar char="•"/>
            </a:pPr>
            <a:r>
              <a:rPr lang="en-US" b="1" dirty="0">
                <a:solidFill>
                  <a:srgbClr val="231F20"/>
                </a:solidFill>
                <a:latin typeface="Proxima Nova"/>
              </a:rPr>
              <a:t>Dry eyes.</a:t>
            </a:r>
            <a:r>
              <a:rPr lang="en-US" dirty="0">
                <a:solidFill>
                  <a:srgbClr val="231F20"/>
                </a:solidFill>
                <a:latin typeface="Proxima Nova"/>
              </a:rPr>
              <a:t> Severe deficiency may cause </a:t>
            </a:r>
            <a:r>
              <a:rPr lang="en-US" dirty="0" err="1">
                <a:solidFill>
                  <a:srgbClr val="231F20"/>
                </a:solidFill>
                <a:latin typeface="Proxima Nova"/>
              </a:rPr>
              <a:t>xerophthalmia</a:t>
            </a:r>
            <a:r>
              <a:rPr lang="en-US" dirty="0">
                <a:solidFill>
                  <a:srgbClr val="231F20"/>
                </a:solidFill>
                <a:latin typeface="Proxima Nova"/>
              </a:rPr>
              <a:t>, a condition characterized by dry eyes caused by reduced tear fluid </a:t>
            </a:r>
            <a:r>
              <a:rPr lang="en-US" dirty="0" smtClean="0">
                <a:solidFill>
                  <a:srgbClr val="231F20"/>
                </a:solidFill>
                <a:latin typeface="Proxima Nova"/>
              </a:rPr>
              <a:t>formation</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Blindness.</a:t>
            </a:r>
            <a:r>
              <a:rPr lang="en-US" dirty="0">
                <a:solidFill>
                  <a:srgbClr val="231F20"/>
                </a:solidFill>
                <a:latin typeface="Proxima Nova"/>
              </a:rPr>
              <a:t> Serious vitamin A deficiency may lead to total blindness. In fact, it is among the most common preventable causes of blindness in the world </a:t>
            </a:r>
            <a:endParaRPr lang="en-US" dirty="0" smtClean="0">
              <a:solidFill>
                <a:srgbClr val="231F20"/>
              </a:solidFill>
              <a:latin typeface="Proxima Nova"/>
            </a:endParaRPr>
          </a:p>
          <a:p>
            <a:pPr>
              <a:buFont typeface="Arial" panose="020B0604020202020204" pitchFamily="34" charset="0"/>
              <a:buChar char="•"/>
            </a:pPr>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Hair loss.</a:t>
            </a:r>
            <a:r>
              <a:rPr lang="en-US" dirty="0">
                <a:solidFill>
                  <a:srgbClr val="231F20"/>
                </a:solidFill>
                <a:latin typeface="Proxima Nova"/>
              </a:rPr>
              <a:t> If you are vitamin A deficient, you may start to lose your hair </a:t>
            </a:r>
            <a:endParaRPr lang="en-US" dirty="0" smtClean="0">
              <a:solidFill>
                <a:srgbClr val="231F20"/>
              </a:solidFill>
              <a:latin typeface="Proxima Nova"/>
            </a:endParaRPr>
          </a:p>
          <a:p>
            <a:pPr>
              <a:buFont typeface="Arial" panose="020B0604020202020204" pitchFamily="34" charset="0"/>
              <a:buChar char="•"/>
            </a:pPr>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Skin problems.</a:t>
            </a:r>
            <a:r>
              <a:rPr lang="en-US" dirty="0">
                <a:solidFill>
                  <a:srgbClr val="231F20"/>
                </a:solidFill>
                <a:latin typeface="Proxima Nova"/>
              </a:rPr>
              <a:t> Deficiency leads to a skin condition known as hyperkeratosis, or goose flesh </a:t>
            </a:r>
            <a:endParaRPr lang="en-US" dirty="0" smtClean="0">
              <a:solidFill>
                <a:srgbClr val="231F20"/>
              </a:solidFill>
              <a:latin typeface="Proxima Nova"/>
            </a:endParaRP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Poor immune function.</a:t>
            </a:r>
            <a:r>
              <a:rPr lang="en-US" dirty="0">
                <a:solidFill>
                  <a:srgbClr val="231F20"/>
                </a:solidFill>
                <a:latin typeface="Proxima Nova"/>
              </a:rPr>
              <a:t> Poor vitamin A status or deficiency makes you prone to infections </a:t>
            </a:r>
            <a:endParaRPr lang="en-US" b="0" i="0" dirty="0">
              <a:solidFill>
                <a:srgbClr val="231F20"/>
              </a:solidFill>
              <a:effectLst/>
              <a:latin typeface="Proxima Nova"/>
            </a:endParaRPr>
          </a:p>
        </p:txBody>
      </p:sp>
      <p:sp>
        <p:nvSpPr>
          <p:cNvPr id="3" name="Rectangle 2"/>
          <p:cNvSpPr/>
          <p:nvPr/>
        </p:nvSpPr>
        <p:spPr>
          <a:xfrm>
            <a:off x="369277" y="4800490"/>
            <a:ext cx="11485685" cy="2031325"/>
          </a:xfrm>
          <a:prstGeom prst="rect">
            <a:avLst/>
          </a:prstGeom>
        </p:spPr>
        <p:txBody>
          <a:bodyPr wrap="square">
            <a:spAutoFit/>
          </a:bodyPr>
          <a:lstStyle/>
          <a:p>
            <a:r>
              <a:rPr lang="en-US" dirty="0">
                <a:solidFill>
                  <a:srgbClr val="231F20"/>
                </a:solidFill>
                <a:latin typeface="Proxima Nova"/>
              </a:rPr>
              <a:t>Overdosing on vitamin A leads to an adverse condition known as </a:t>
            </a:r>
            <a:r>
              <a:rPr lang="en-US" dirty="0" err="1">
                <a:solidFill>
                  <a:srgbClr val="231F20"/>
                </a:solidFill>
                <a:latin typeface="Proxima Nova"/>
              </a:rPr>
              <a:t>hypervitaminosis</a:t>
            </a:r>
            <a:r>
              <a:rPr lang="en-US" dirty="0">
                <a:solidFill>
                  <a:srgbClr val="231F20"/>
                </a:solidFill>
                <a:latin typeface="Proxima Nova"/>
              </a:rPr>
              <a:t> A. It’s rare but may have serious health effects</a:t>
            </a:r>
            <a:r>
              <a:rPr lang="en-US" dirty="0" smtClean="0">
                <a:solidFill>
                  <a:srgbClr val="231F20"/>
                </a:solidFill>
                <a:latin typeface="Proxima Nova"/>
              </a:rPr>
              <a:t>.</a:t>
            </a:r>
          </a:p>
          <a:p>
            <a:endParaRPr lang="en-US" dirty="0">
              <a:solidFill>
                <a:srgbClr val="231F20"/>
              </a:solidFill>
              <a:latin typeface="Proxima Nova"/>
            </a:endParaRPr>
          </a:p>
          <a:p>
            <a:r>
              <a:rPr lang="en-US" dirty="0">
                <a:solidFill>
                  <a:srgbClr val="231F20"/>
                </a:solidFill>
                <a:latin typeface="Proxima Nova"/>
              </a:rPr>
              <a:t>Its main causes are excessive doses of vitamin A from </a:t>
            </a:r>
            <a:r>
              <a:rPr lang="en-US" dirty="0" smtClean="0">
                <a:solidFill>
                  <a:srgbClr val="231F20"/>
                </a:solidFill>
                <a:latin typeface="Proxima Nova"/>
              </a:rPr>
              <a:t>supplements.</a:t>
            </a:r>
          </a:p>
          <a:p>
            <a:endParaRPr lang="en-US" dirty="0" smtClean="0">
              <a:solidFill>
                <a:srgbClr val="231F20"/>
              </a:solidFill>
              <a:latin typeface="Proxima Nova"/>
            </a:endParaRPr>
          </a:p>
          <a:p>
            <a:r>
              <a:rPr lang="en-US" dirty="0"/>
              <a:t>While supplements are beneficial for those who have a deficiency, most people get enough vitamin A from their diet and do not need to take supplements.</a:t>
            </a:r>
            <a:endParaRPr lang="en-US" b="0" i="0" dirty="0">
              <a:solidFill>
                <a:srgbClr val="231F20"/>
              </a:solidFill>
              <a:effectLst/>
              <a:latin typeface="Proxima Nova"/>
            </a:endParaRPr>
          </a:p>
        </p:txBody>
      </p:sp>
    </p:spTree>
    <p:extLst>
      <p:ext uri="{BB962C8B-B14F-4D97-AF65-F5344CB8AC3E}">
        <p14:creationId xmlns:p14="http://schemas.microsoft.com/office/powerpoint/2010/main" val="1914195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291" y="195581"/>
            <a:ext cx="11503269" cy="3970318"/>
          </a:xfrm>
          <a:prstGeom prst="rect">
            <a:avLst/>
          </a:prstGeom>
        </p:spPr>
        <p:txBody>
          <a:bodyPr wrap="square">
            <a:spAutoFit/>
          </a:bodyPr>
          <a:lstStyle/>
          <a:p>
            <a:r>
              <a:rPr lang="en-US" dirty="0" smtClean="0">
                <a:solidFill>
                  <a:srgbClr val="231F20"/>
                </a:solidFill>
                <a:latin typeface="Proxima Nova"/>
              </a:rPr>
              <a:t>Vitamin D</a:t>
            </a:r>
          </a:p>
          <a:p>
            <a:endParaRPr lang="en-US" dirty="0">
              <a:solidFill>
                <a:srgbClr val="231F20"/>
              </a:solidFill>
              <a:latin typeface="Proxima Nova"/>
            </a:endParaRPr>
          </a:p>
          <a:p>
            <a:r>
              <a:rPr lang="en-US" dirty="0" smtClean="0">
                <a:solidFill>
                  <a:srgbClr val="231F20"/>
                </a:solidFill>
                <a:latin typeface="Proxima Nova"/>
              </a:rPr>
              <a:t>Nicknamed </a:t>
            </a:r>
            <a:r>
              <a:rPr lang="en-US" dirty="0">
                <a:solidFill>
                  <a:srgbClr val="231F20"/>
                </a:solidFill>
                <a:latin typeface="Proxima Nova"/>
              </a:rPr>
              <a:t>the sunshine vitamin, vitamin D is produced when your skin when is exposed to sunlight</a:t>
            </a:r>
            <a:r>
              <a:rPr lang="en-US" dirty="0" smtClean="0">
                <a:solidFill>
                  <a:srgbClr val="231F20"/>
                </a:solidFill>
                <a:latin typeface="Proxima Nova"/>
              </a:rPr>
              <a:t>.</a:t>
            </a:r>
          </a:p>
          <a:p>
            <a:endParaRPr lang="en-US" dirty="0">
              <a:solidFill>
                <a:srgbClr val="231F20"/>
              </a:solidFill>
              <a:latin typeface="Proxima Nova"/>
            </a:endParaRPr>
          </a:p>
          <a:p>
            <a:r>
              <a:rPr lang="en-US" dirty="0"/>
              <a:t>It is best known for its beneficial effects on bone health. Deficiency makes you highly susceptible to bone fractures</a:t>
            </a:r>
            <a:r>
              <a:rPr lang="en-US" dirty="0" smtClean="0"/>
              <a:t>.</a:t>
            </a:r>
            <a:r>
              <a:rPr lang="en-US" dirty="0"/>
              <a:t> </a:t>
            </a:r>
            <a:endParaRPr lang="en-US" dirty="0" smtClean="0"/>
          </a:p>
          <a:p>
            <a:endParaRPr lang="en-US" dirty="0"/>
          </a:p>
          <a:p>
            <a:endParaRPr lang="en-US" dirty="0" smtClean="0"/>
          </a:p>
          <a:p>
            <a:r>
              <a:rPr lang="en-US" dirty="0" smtClean="0"/>
              <a:t>It is known </a:t>
            </a:r>
            <a:r>
              <a:rPr lang="en-US" dirty="0"/>
              <a:t>as </a:t>
            </a:r>
            <a:r>
              <a:rPr lang="en-US" dirty="0" err="1"/>
              <a:t>calciferol</a:t>
            </a:r>
            <a:r>
              <a:rPr lang="en-US" dirty="0"/>
              <a:t>, </a:t>
            </a:r>
            <a:r>
              <a:rPr lang="en-US" dirty="0" smtClean="0"/>
              <a:t>and </a:t>
            </a:r>
            <a:r>
              <a:rPr lang="en-US" dirty="0"/>
              <a:t>comes in two main dietary forms</a:t>
            </a:r>
            <a:r>
              <a:rPr lang="en-US" dirty="0" smtClean="0"/>
              <a:t>:</a:t>
            </a:r>
          </a:p>
          <a:p>
            <a:endParaRPr lang="en-US" dirty="0"/>
          </a:p>
          <a:p>
            <a:r>
              <a:rPr lang="en-US" b="1" dirty="0"/>
              <a:t>Vitamin D2 </a:t>
            </a:r>
            <a:r>
              <a:rPr lang="en-US" b="1" dirty="0" smtClean="0"/>
              <a:t>(</a:t>
            </a:r>
            <a:r>
              <a:rPr lang="en-US" b="1" dirty="0" err="1" smtClean="0"/>
              <a:t>ergocalciferol</a:t>
            </a:r>
            <a:r>
              <a:rPr lang="en-US" b="1" dirty="0" smtClean="0"/>
              <a:t>).</a:t>
            </a:r>
            <a:r>
              <a:rPr lang="en-US" dirty="0"/>
              <a:t> This form is found in mushrooms and some plants</a:t>
            </a:r>
            <a:r>
              <a:rPr lang="en-US" dirty="0" smtClean="0"/>
              <a:t>.</a:t>
            </a:r>
          </a:p>
          <a:p>
            <a:endParaRPr lang="en-US" dirty="0"/>
          </a:p>
          <a:p>
            <a:r>
              <a:rPr lang="en-US" b="1" dirty="0"/>
              <a:t>Vitamin D3 </a:t>
            </a:r>
            <a:r>
              <a:rPr lang="en-US" b="1" dirty="0" smtClean="0"/>
              <a:t>(cholecalciferol).</a:t>
            </a:r>
            <a:r>
              <a:rPr lang="en-US" dirty="0"/>
              <a:t> This form is found in animal-sourced foods, such as eggs and fish oil, and produced when your skin is exposed to sunlight.</a:t>
            </a:r>
          </a:p>
          <a:p>
            <a:endParaRPr lang="en-IN" dirty="0"/>
          </a:p>
        </p:txBody>
      </p:sp>
    </p:spTree>
    <p:extLst>
      <p:ext uri="{BB962C8B-B14F-4D97-AF65-F5344CB8AC3E}">
        <p14:creationId xmlns:p14="http://schemas.microsoft.com/office/powerpoint/2010/main" val="2608699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876" y="197511"/>
            <a:ext cx="11749455" cy="3139321"/>
          </a:xfrm>
          <a:prstGeom prst="rect">
            <a:avLst/>
          </a:prstGeom>
        </p:spPr>
        <p:txBody>
          <a:bodyPr wrap="square">
            <a:spAutoFit/>
          </a:bodyPr>
          <a:lstStyle/>
          <a:p>
            <a:r>
              <a:rPr lang="en-US" dirty="0">
                <a:solidFill>
                  <a:srgbClr val="231F20"/>
                </a:solidFill>
                <a:latin typeface="Proxima Nova"/>
              </a:rPr>
              <a:t>Vitamin D has numerous roles and functions</a:t>
            </a:r>
            <a:r>
              <a:rPr lang="en-US" dirty="0" smtClean="0">
                <a:solidFill>
                  <a:srgbClr val="231F20"/>
                </a:solidFill>
                <a:latin typeface="Proxima Nova"/>
              </a:rPr>
              <a:t>, </a:t>
            </a:r>
            <a:r>
              <a:rPr lang="en-US" dirty="0">
                <a:solidFill>
                  <a:srgbClr val="231F20"/>
                </a:solidFill>
                <a:latin typeface="Proxima Nova"/>
              </a:rPr>
              <a:t>These include the following</a:t>
            </a:r>
            <a:r>
              <a:rPr lang="en-US" dirty="0" smtClean="0">
                <a:solidFill>
                  <a:srgbClr val="231F20"/>
                </a:solidFill>
                <a:latin typeface="Proxima Nova"/>
              </a:rPr>
              <a:t>:</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Bone maintenance.</a:t>
            </a:r>
            <a:r>
              <a:rPr lang="en-US" dirty="0">
                <a:solidFill>
                  <a:srgbClr val="231F20"/>
                </a:solidFill>
                <a:latin typeface="Proxima Nova"/>
              </a:rPr>
              <a:t> Vitamin D regulates the circulating levels of calcium and phosphorus, which are the most important minerals for bone growth and maintenance. It promotes the absorption of these minerals from your diet</a:t>
            </a:r>
            <a:r>
              <a:rPr lang="en-US" dirty="0" smtClean="0">
                <a:solidFill>
                  <a:srgbClr val="231F20"/>
                </a:solidFill>
                <a:latin typeface="Proxima Nova"/>
              </a:rPr>
              <a:t>.</a:t>
            </a:r>
          </a:p>
          <a:p>
            <a:pPr>
              <a:buFont typeface="Arial" panose="020B0604020202020204" pitchFamily="34" charset="0"/>
              <a:buChar char="•"/>
            </a:pPr>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Immune system regulation.</a:t>
            </a:r>
            <a:r>
              <a:rPr lang="en-US" dirty="0">
                <a:solidFill>
                  <a:srgbClr val="231F20"/>
                </a:solidFill>
                <a:latin typeface="Proxima Nova"/>
              </a:rPr>
              <a:t> It also regulates and strengthens your immune system function </a:t>
            </a:r>
            <a:endParaRPr lang="en-US" dirty="0" smtClean="0">
              <a:solidFill>
                <a:srgbClr val="231F20"/>
              </a:solidFill>
              <a:latin typeface="Proxima Nova"/>
            </a:endParaRPr>
          </a:p>
          <a:p>
            <a:pPr>
              <a:buFont typeface="Arial" panose="020B0604020202020204" pitchFamily="34" charset="0"/>
              <a:buChar char="•"/>
            </a:pPr>
            <a:endParaRPr lang="en-US" dirty="0">
              <a:solidFill>
                <a:srgbClr val="231F20"/>
              </a:solidFill>
              <a:latin typeface="Proxima Nova"/>
            </a:endParaRPr>
          </a:p>
          <a:p>
            <a:r>
              <a:rPr lang="en-US" dirty="0" smtClean="0">
                <a:solidFill>
                  <a:srgbClr val="231F20"/>
                </a:solidFill>
                <a:latin typeface="Proxima Nova"/>
              </a:rPr>
              <a:t>Once </a:t>
            </a:r>
            <a:r>
              <a:rPr lang="en-US" dirty="0">
                <a:solidFill>
                  <a:srgbClr val="231F20"/>
                </a:solidFill>
                <a:latin typeface="Proxima Nova"/>
              </a:rPr>
              <a:t>absorbed into the bloodstream, your liver and kidneys change </a:t>
            </a:r>
            <a:r>
              <a:rPr lang="en-US" dirty="0" err="1">
                <a:solidFill>
                  <a:srgbClr val="231F20"/>
                </a:solidFill>
                <a:latin typeface="Proxima Nova"/>
              </a:rPr>
              <a:t>calciferol</a:t>
            </a:r>
            <a:r>
              <a:rPr lang="en-US" dirty="0">
                <a:solidFill>
                  <a:srgbClr val="231F20"/>
                </a:solidFill>
                <a:latin typeface="Proxima Nova"/>
              </a:rPr>
              <a:t> into calcitriol, which is the biologically active form of vitamin D. It can also be stored for later </a:t>
            </a:r>
            <a:r>
              <a:rPr lang="en-US" dirty="0" smtClean="0">
                <a:solidFill>
                  <a:srgbClr val="231F20"/>
                </a:solidFill>
                <a:latin typeface="Proxima Nova"/>
              </a:rPr>
              <a:t>use.</a:t>
            </a:r>
          </a:p>
          <a:p>
            <a:endParaRPr lang="en-US" dirty="0" smtClean="0">
              <a:solidFill>
                <a:srgbClr val="231F20"/>
              </a:solidFill>
              <a:latin typeface="Proxima Nova"/>
            </a:endParaRPr>
          </a:p>
          <a:p>
            <a:r>
              <a:rPr lang="en-US" dirty="0" smtClean="0">
                <a:solidFill>
                  <a:srgbClr val="231F20"/>
                </a:solidFill>
                <a:latin typeface="Proxima Nova"/>
              </a:rPr>
              <a:t>Vitamin </a:t>
            </a:r>
            <a:r>
              <a:rPr lang="en-US" dirty="0">
                <a:solidFill>
                  <a:srgbClr val="231F20"/>
                </a:solidFill>
                <a:latin typeface="Proxima Nova"/>
              </a:rPr>
              <a:t>D3 is more efficiently converted into calcitriol than vitamin D2</a:t>
            </a:r>
            <a:endParaRPr lang="en-US" b="0" i="0" dirty="0">
              <a:solidFill>
                <a:srgbClr val="231F20"/>
              </a:solidFill>
              <a:effectLst/>
              <a:latin typeface="Proxima Nova"/>
            </a:endParaRPr>
          </a:p>
        </p:txBody>
      </p:sp>
      <p:sp>
        <p:nvSpPr>
          <p:cNvPr id="3" name="Rectangle 2"/>
          <p:cNvSpPr/>
          <p:nvPr/>
        </p:nvSpPr>
        <p:spPr>
          <a:xfrm>
            <a:off x="216875" y="3466072"/>
            <a:ext cx="11819793" cy="2862322"/>
          </a:xfrm>
          <a:prstGeom prst="rect">
            <a:avLst/>
          </a:prstGeom>
        </p:spPr>
        <p:txBody>
          <a:bodyPr wrap="square">
            <a:spAutoFit/>
          </a:bodyPr>
          <a:lstStyle/>
          <a:p>
            <a:r>
              <a:rPr lang="en-US" dirty="0">
                <a:solidFill>
                  <a:srgbClr val="231F20"/>
                </a:solidFill>
                <a:latin typeface="Proxima Nova"/>
              </a:rPr>
              <a:t>Your body can produce all the vitamin D it needs as long as you regularly expose large parts of your skin to </a:t>
            </a:r>
            <a:r>
              <a:rPr lang="en-US" dirty="0" smtClean="0">
                <a:solidFill>
                  <a:srgbClr val="231F20"/>
                </a:solidFill>
                <a:latin typeface="Proxima Nova"/>
              </a:rPr>
              <a:t>sunlight. However</a:t>
            </a:r>
            <a:r>
              <a:rPr lang="en-US" dirty="0">
                <a:solidFill>
                  <a:srgbClr val="231F20"/>
                </a:solidFill>
                <a:latin typeface="Proxima Nova"/>
              </a:rPr>
              <a:t>, many people spend little time in the sun or do so fully clothed. Justifiably, others cover their skin with sunscreen to prevent sunburns. While </a:t>
            </a:r>
            <a:r>
              <a:rPr lang="en-US" dirty="0">
                <a:solidFill>
                  <a:srgbClr val="02838D"/>
                </a:solidFill>
                <a:latin typeface="Proxima Nova"/>
              </a:rPr>
              <a:t>sunscreen</a:t>
            </a:r>
            <a:r>
              <a:rPr lang="en-US" dirty="0">
                <a:solidFill>
                  <a:srgbClr val="231F20"/>
                </a:solidFill>
                <a:latin typeface="Proxima Nova"/>
              </a:rPr>
              <a:t> use is </a:t>
            </a:r>
            <a:r>
              <a:rPr lang="en-US" dirty="0">
                <a:solidFill>
                  <a:srgbClr val="02838D"/>
                </a:solidFill>
                <a:latin typeface="Proxima Nova"/>
              </a:rPr>
              <a:t>highly recommended</a:t>
            </a:r>
            <a:r>
              <a:rPr lang="en-US" dirty="0">
                <a:solidFill>
                  <a:srgbClr val="231F20"/>
                </a:solidFill>
                <a:latin typeface="Proxima Nova"/>
              </a:rPr>
              <a:t>, it reduces the amount of vitamin D your skin produces.</a:t>
            </a:r>
          </a:p>
          <a:p>
            <a:r>
              <a:rPr lang="en-US" dirty="0">
                <a:solidFill>
                  <a:srgbClr val="231F20"/>
                </a:solidFill>
                <a:latin typeface="Proxima Nova"/>
              </a:rPr>
              <a:t>As a result, people generally need to rely on their diets to get enough vitamin D</a:t>
            </a:r>
            <a:r>
              <a:rPr lang="en-US" dirty="0" smtClean="0">
                <a:solidFill>
                  <a:srgbClr val="231F20"/>
                </a:solidFill>
                <a:latin typeface="Proxima Nova"/>
              </a:rPr>
              <a:t>.</a:t>
            </a:r>
          </a:p>
          <a:p>
            <a:endParaRPr lang="en-US" dirty="0">
              <a:solidFill>
                <a:srgbClr val="231F20"/>
              </a:solidFill>
              <a:latin typeface="Proxima Nova"/>
            </a:endParaRPr>
          </a:p>
          <a:p>
            <a:r>
              <a:rPr lang="en-US" dirty="0">
                <a:solidFill>
                  <a:srgbClr val="231F20"/>
                </a:solidFill>
                <a:latin typeface="Proxima Nova"/>
              </a:rPr>
              <a:t>Few foods naturally contain vitamin D. The best dietary sources are fatty fish and fish oil, but mushrooms that have been exposed to ultraviolet light may also contain significant amounts</a:t>
            </a:r>
            <a:r>
              <a:rPr lang="en-US" dirty="0" smtClean="0">
                <a:solidFill>
                  <a:srgbClr val="231F20"/>
                </a:solidFill>
                <a:latin typeface="Proxima Nova"/>
              </a:rPr>
              <a:t>.</a:t>
            </a:r>
          </a:p>
          <a:p>
            <a:endParaRPr lang="en-US" dirty="0" smtClean="0">
              <a:solidFill>
                <a:srgbClr val="231F20"/>
              </a:solidFill>
              <a:latin typeface="Proxima Nova"/>
            </a:endParaRPr>
          </a:p>
          <a:p>
            <a:r>
              <a:rPr lang="en-US" dirty="0"/>
              <a:t>In addition, dairy products and margarine often come with added vitamin D.</a:t>
            </a:r>
            <a:endParaRPr lang="en-US" b="0" i="0" dirty="0">
              <a:solidFill>
                <a:srgbClr val="231F20"/>
              </a:solidFill>
              <a:effectLst/>
              <a:latin typeface="Proxima Nova"/>
            </a:endParaRPr>
          </a:p>
        </p:txBody>
      </p:sp>
    </p:spTree>
    <p:extLst>
      <p:ext uri="{BB962C8B-B14F-4D97-AF65-F5344CB8AC3E}">
        <p14:creationId xmlns:p14="http://schemas.microsoft.com/office/powerpoint/2010/main" val="3598379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60" y="463705"/>
            <a:ext cx="11881339" cy="2031325"/>
          </a:xfrm>
          <a:prstGeom prst="rect">
            <a:avLst/>
          </a:prstGeom>
        </p:spPr>
        <p:txBody>
          <a:bodyPr wrap="square">
            <a:spAutoFit/>
          </a:bodyPr>
          <a:lstStyle/>
          <a:p>
            <a:r>
              <a:rPr lang="en-US" dirty="0">
                <a:solidFill>
                  <a:srgbClr val="231F20"/>
                </a:solidFill>
                <a:latin typeface="Proxima Nova"/>
              </a:rPr>
              <a:t>The most well-known consequences of vitamin D deficiency include soft bones, weak muscles, and an increased risk of bone fractures. This condition is called </a:t>
            </a:r>
            <a:r>
              <a:rPr lang="en-US" dirty="0" err="1">
                <a:solidFill>
                  <a:srgbClr val="231F20"/>
                </a:solidFill>
                <a:latin typeface="Proxima Nova"/>
              </a:rPr>
              <a:t>osteomalacia</a:t>
            </a:r>
            <a:r>
              <a:rPr lang="en-US" dirty="0">
                <a:solidFill>
                  <a:srgbClr val="231F20"/>
                </a:solidFill>
                <a:latin typeface="Proxima Nova"/>
              </a:rPr>
              <a:t> in adults and rickets in </a:t>
            </a:r>
            <a:r>
              <a:rPr lang="en-US" dirty="0" smtClean="0">
                <a:solidFill>
                  <a:srgbClr val="231F20"/>
                </a:solidFill>
                <a:latin typeface="Proxima Nova"/>
              </a:rPr>
              <a:t>children</a:t>
            </a:r>
          </a:p>
          <a:p>
            <a:endParaRPr lang="en-US" dirty="0">
              <a:solidFill>
                <a:srgbClr val="231F20"/>
              </a:solidFill>
              <a:latin typeface="Proxima Nova"/>
            </a:endParaRPr>
          </a:p>
          <a:p>
            <a:r>
              <a:rPr lang="en-US" dirty="0"/>
              <a:t> is also associated with poor immune function, increased susceptibility to infections, and autoimmune </a:t>
            </a:r>
            <a:r>
              <a:rPr lang="en-US" dirty="0" smtClean="0"/>
              <a:t>diseases. </a:t>
            </a:r>
          </a:p>
          <a:p>
            <a:endParaRPr lang="en-US" dirty="0" smtClean="0"/>
          </a:p>
          <a:p>
            <a:r>
              <a:rPr lang="en-US" dirty="0"/>
              <a:t>Severe vitamin D deficiency is rare, but mild forms of deficiency or insufficiency are common among people who are hospitalized as well as older adults.</a:t>
            </a:r>
            <a:endParaRPr lang="en-IN" dirty="0"/>
          </a:p>
        </p:txBody>
      </p:sp>
      <p:sp>
        <p:nvSpPr>
          <p:cNvPr id="3" name="Rectangle 2"/>
          <p:cNvSpPr/>
          <p:nvPr/>
        </p:nvSpPr>
        <p:spPr>
          <a:xfrm>
            <a:off x="120159" y="2765030"/>
            <a:ext cx="11784625" cy="2031325"/>
          </a:xfrm>
          <a:prstGeom prst="rect">
            <a:avLst/>
          </a:prstGeom>
        </p:spPr>
        <p:txBody>
          <a:bodyPr wrap="square">
            <a:spAutoFit/>
          </a:bodyPr>
          <a:lstStyle/>
          <a:p>
            <a:r>
              <a:rPr lang="en-US" dirty="0">
                <a:solidFill>
                  <a:srgbClr val="231F20"/>
                </a:solidFill>
                <a:latin typeface="Proxima Nova"/>
              </a:rPr>
              <a:t>Vitamin D toxicity is very rare</a:t>
            </a:r>
            <a:r>
              <a:rPr lang="en-US" dirty="0" smtClean="0">
                <a:solidFill>
                  <a:srgbClr val="231F20"/>
                </a:solidFill>
                <a:latin typeface="Proxima Nova"/>
              </a:rPr>
              <a:t>.</a:t>
            </a:r>
          </a:p>
          <a:p>
            <a:endParaRPr lang="en-US" dirty="0">
              <a:solidFill>
                <a:srgbClr val="231F20"/>
              </a:solidFill>
              <a:latin typeface="Proxima Nova"/>
            </a:endParaRPr>
          </a:p>
          <a:p>
            <a:r>
              <a:rPr lang="en-US" dirty="0">
                <a:solidFill>
                  <a:srgbClr val="231F20"/>
                </a:solidFill>
                <a:latin typeface="Proxima Nova"/>
              </a:rPr>
              <a:t>While spending a lot of time in the sun does not cause vitamin D toxicity, taking high amounts of supplements may harm you.</a:t>
            </a:r>
          </a:p>
          <a:p>
            <a:r>
              <a:rPr lang="en-US" dirty="0">
                <a:solidFill>
                  <a:srgbClr val="231F20"/>
                </a:solidFill>
                <a:latin typeface="Proxima Nova"/>
              </a:rPr>
              <a:t>The main consequence of toxicity is hypercalcemia, a condition characterized by excessive amounts of calcium in the blood</a:t>
            </a:r>
            <a:r>
              <a:rPr lang="en-US" dirty="0" smtClean="0">
                <a:solidFill>
                  <a:srgbClr val="231F20"/>
                </a:solidFill>
                <a:latin typeface="Proxima Nova"/>
              </a:rPr>
              <a:t>.</a:t>
            </a:r>
          </a:p>
          <a:p>
            <a:r>
              <a:rPr lang="en-US" dirty="0"/>
              <a:t>People are generally advised to avoid exceeding the upper limit of vitamin D intake, which is 4,000 IU per day for adults.</a:t>
            </a:r>
            <a:endParaRPr lang="en-US" b="0" i="0" dirty="0">
              <a:solidFill>
                <a:srgbClr val="231F20"/>
              </a:solidFill>
              <a:effectLst/>
              <a:latin typeface="Proxima Nova"/>
            </a:endParaRPr>
          </a:p>
        </p:txBody>
      </p:sp>
    </p:spTree>
    <p:extLst>
      <p:ext uri="{BB962C8B-B14F-4D97-AF65-F5344CB8AC3E}">
        <p14:creationId xmlns:p14="http://schemas.microsoft.com/office/powerpoint/2010/main" val="670863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629" y="0"/>
            <a:ext cx="11239501" cy="2308324"/>
          </a:xfrm>
          <a:prstGeom prst="rect">
            <a:avLst/>
          </a:prstGeom>
        </p:spPr>
        <p:txBody>
          <a:bodyPr wrap="square">
            <a:spAutoFit/>
          </a:bodyPr>
          <a:lstStyle/>
          <a:p>
            <a:r>
              <a:rPr lang="en-US" b="1" dirty="0">
                <a:solidFill>
                  <a:srgbClr val="231F20"/>
                </a:solidFill>
                <a:latin typeface="Proxima Nova"/>
              </a:rPr>
              <a:t>Vitamin E</a:t>
            </a:r>
          </a:p>
          <a:p>
            <a:r>
              <a:rPr lang="en-US" dirty="0">
                <a:solidFill>
                  <a:srgbClr val="231F20"/>
                </a:solidFill>
                <a:latin typeface="Proxima Nova"/>
              </a:rPr>
              <a:t>As a powerful antioxidant, vitamin E protects your cells against premature </a:t>
            </a:r>
            <a:r>
              <a:rPr lang="en-US" dirty="0" smtClean="0">
                <a:solidFill>
                  <a:srgbClr val="231F20"/>
                </a:solidFill>
                <a:latin typeface="Proxima Nova"/>
              </a:rPr>
              <a:t>aging and damage</a:t>
            </a:r>
          </a:p>
          <a:p>
            <a:endParaRPr lang="en-US" dirty="0">
              <a:solidFill>
                <a:srgbClr val="231F20"/>
              </a:solidFill>
              <a:latin typeface="Proxima Nova"/>
            </a:endParaRPr>
          </a:p>
          <a:p>
            <a:r>
              <a:rPr lang="en-US" dirty="0" smtClean="0">
                <a:solidFill>
                  <a:srgbClr val="231F20"/>
                </a:solidFill>
                <a:latin typeface="Proxima Nova"/>
              </a:rPr>
              <a:t>It</a:t>
            </a:r>
            <a:r>
              <a:rPr lang="en-IN" dirty="0"/>
              <a:t> is a family of eight structurally similar antioxidants that are divided into two groups</a:t>
            </a:r>
            <a:r>
              <a:rPr lang="en-IN" dirty="0" smtClean="0"/>
              <a:t>:</a:t>
            </a:r>
          </a:p>
          <a:p>
            <a:endParaRPr lang="en-IN" dirty="0"/>
          </a:p>
          <a:p>
            <a:r>
              <a:rPr lang="en-IN" b="1" dirty="0" smtClean="0"/>
              <a:t>Tocopherols</a:t>
            </a:r>
            <a:r>
              <a:rPr lang="en-IN" b="1" dirty="0"/>
              <a:t> </a:t>
            </a:r>
            <a:r>
              <a:rPr lang="en-IN" b="1" dirty="0" smtClean="0"/>
              <a:t>and </a:t>
            </a:r>
            <a:r>
              <a:rPr lang="en-IN" b="1" dirty="0" err="1" smtClean="0"/>
              <a:t>Tocotrienols</a:t>
            </a:r>
            <a:endParaRPr lang="en-IN" b="1" dirty="0"/>
          </a:p>
          <a:p>
            <a:endParaRPr lang="en-US" b="1" i="0" dirty="0" smtClean="0">
              <a:solidFill>
                <a:srgbClr val="231F20"/>
              </a:solidFill>
              <a:effectLst/>
              <a:latin typeface="Proxima Nova"/>
            </a:endParaRPr>
          </a:p>
          <a:p>
            <a:r>
              <a:rPr lang="en-US" dirty="0" smtClean="0"/>
              <a:t>The </a:t>
            </a:r>
            <a:r>
              <a:rPr lang="en-US" dirty="0"/>
              <a:t>antioxidant properties are enhanced by other nutrients, such as vitamin C, vitamin B3, and selenium.</a:t>
            </a:r>
            <a:endParaRPr lang="en-US" b="0" i="0" dirty="0">
              <a:solidFill>
                <a:srgbClr val="231F20"/>
              </a:solidFill>
              <a:effectLst/>
              <a:latin typeface="Proxima Nova"/>
            </a:endParaRPr>
          </a:p>
        </p:txBody>
      </p:sp>
      <p:sp>
        <p:nvSpPr>
          <p:cNvPr id="3" name="Rectangle 2"/>
          <p:cNvSpPr/>
          <p:nvPr/>
        </p:nvSpPr>
        <p:spPr>
          <a:xfrm>
            <a:off x="269629" y="2490373"/>
            <a:ext cx="10958148" cy="646331"/>
          </a:xfrm>
          <a:prstGeom prst="rect">
            <a:avLst/>
          </a:prstGeom>
        </p:spPr>
        <p:txBody>
          <a:bodyPr wrap="square">
            <a:spAutoFit/>
          </a:bodyPr>
          <a:lstStyle/>
          <a:p>
            <a:r>
              <a:rPr lang="en-US" dirty="0">
                <a:solidFill>
                  <a:srgbClr val="231F20"/>
                </a:solidFill>
                <a:latin typeface="Proxima Nova"/>
              </a:rPr>
              <a:t>The richest dietary sources of vitamin E include certain vegetable oils, seeds, and nuts</a:t>
            </a:r>
            <a:r>
              <a:rPr lang="en-US" dirty="0" smtClean="0">
                <a:solidFill>
                  <a:srgbClr val="231F20"/>
                </a:solidFill>
                <a:latin typeface="Proxima Nova"/>
              </a:rPr>
              <a:t>. </a:t>
            </a:r>
            <a:r>
              <a:rPr lang="en-US" dirty="0"/>
              <a:t>Other rich sources include avocados, peanut butter, margarine, fatty fish, and fish liver oil.</a:t>
            </a:r>
            <a:r>
              <a:rPr lang="en-US" dirty="0">
                <a:solidFill>
                  <a:srgbClr val="231F20"/>
                </a:solidFill>
                <a:latin typeface="Proxima Nova"/>
              </a:rPr>
              <a:t> </a:t>
            </a:r>
            <a:endParaRPr lang="en-IN" dirty="0"/>
          </a:p>
        </p:txBody>
      </p:sp>
      <p:sp>
        <p:nvSpPr>
          <p:cNvPr id="4" name="Rectangle 3"/>
          <p:cNvSpPr/>
          <p:nvPr/>
        </p:nvSpPr>
        <p:spPr>
          <a:xfrm>
            <a:off x="269629" y="3226667"/>
            <a:ext cx="11608779" cy="3416320"/>
          </a:xfrm>
          <a:prstGeom prst="rect">
            <a:avLst/>
          </a:prstGeom>
        </p:spPr>
        <p:txBody>
          <a:bodyPr wrap="square">
            <a:spAutoFit/>
          </a:bodyPr>
          <a:lstStyle/>
          <a:p>
            <a:r>
              <a:rPr lang="en-US" dirty="0">
                <a:solidFill>
                  <a:srgbClr val="231F20"/>
                </a:solidFill>
                <a:latin typeface="Proxima Nova"/>
              </a:rPr>
              <a:t>Vitamin E deficiency is uncommon and is never detected in people who are otherwise healthy</a:t>
            </a:r>
            <a:r>
              <a:rPr lang="en-US" dirty="0" smtClean="0">
                <a:solidFill>
                  <a:srgbClr val="231F20"/>
                </a:solidFill>
                <a:latin typeface="Proxima Nova"/>
              </a:rPr>
              <a:t>.</a:t>
            </a:r>
          </a:p>
          <a:p>
            <a:endParaRPr lang="en-US" dirty="0">
              <a:solidFill>
                <a:srgbClr val="231F20"/>
              </a:solidFill>
              <a:latin typeface="Proxima Nova"/>
            </a:endParaRPr>
          </a:p>
          <a:p>
            <a:r>
              <a:rPr lang="en-US" dirty="0">
                <a:solidFill>
                  <a:srgbClr val="231F20"/>
                </a:solidFill>
                <a:latin typeface="Proxima Nova"/>
              </a:rPr>
              <a:t>It happens most often when diseases that impair the absorption of fat or vitamin E from food, such as cystic fibrosis and liver disease, are present</a:t>
            </a:r>
            <a:r>
              <a:rPr lang="en-US" dirty="0" smtClean="0">
                <a:solidFill>
                  <a:srgbClr val="231F20"/>
                </a:solidFill>
                <a:latin typeface="Proxima Nova"/>
              </a:rPr>
              <a:t>.</a:t>
            </a:r>
          </a:p>
          <a:p>
            <a:endParaRPr lang="en-US" b="0" i="0" dirty="0">
              <a:solidFill>
                <a:srgbClr val="231F20"/>
              </a:solidFill>
              <a:effectLst/>
              <a:latin typeface="Proxima Nova"/>
            </a:endParaRPr>
          </a:p>
          <a:p>
            <a:r>
              <a:rPr lang="en-US" dirty="0"/>
              <a:t>Severe, long-term deficiency may lead to anemia, heart disease, serious neurological problems, blindness, dementia, poor reflexes, and the inability to fully control body </a:t>
            </a:r>
            <a:r>
              <a:rPr lang="en-US" dirty="0" smtClean="0"/>
              <a:t>movements</a:t>
            </a:r>
          </a:p>
          <a:p>
            <a:endParaRPr lang="en-US" b="0" i="0" dirty="0">
              <a:solidFill>
                <a:srgbClr val="231F20"/>
              </a:solidFill>
              <a:effectLst/>
              <a:latin typeface="Proxima Nova"/>
            </a:endParaRPr>
          </a:p>
          <a:p>
            <a:r>
              <a:rPr lang="en-US" dirty="0"/>
              <a:t>Overdosing on vitamin E is difficult when it is obtained from natural dietary sources. Cases of toxicity have only been reported after people have taken very high doses of supplements</a:t>
            </a:r>
            <a:r>
              <a:rPr lang="en-US" dirty="0" smtClean="0"/>
              <a:t>.</a:t>
            </a:r>
          </a:p>
          <a:p>
            <a:r>
              <a:rPr lang="en-US" dirty="0"/>
              <a:t>It may have blood-thinning effects, counteracting the effects of vitamin K and causing excessive bleeding. Thus, people who take blood-thinning medications should avoid taking large doses of vitamin E </a:t>
            </a:r>
            <a:endParaRPr lang="en-US" b="0" i="0" dirty="0">
              <a:solidFill>
                <a:srgbClr val="231F20"/>
              </a:solidFill>
              <a:effectLst/>
              <a:latin typeface="Proxima Nova"/>
            </a:endParaRPr>
          </a:p>
        </p:txBody>
      </p:sp>
    </p:spTree>
    <p:extLst>
      <p:ext uri="{BB962C8B-B14F-4D97-AF65-F5344CB8AC3E}">
        <p14:creationId xmlns:p14="http://schemas.microsoft.com/office/powerpoint/2010/main" val="20263157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307" y="182350"/>
            <a:ext cx="11781693" cy="1200329"/>
          </a:xfrm>
          <a:prstGeom prst="rect">
            <a:avLst/>
          </a:prstGeom>
        </p:spPr>
        <p:txBody>
          <a:bodyPr wrap="square">
            <a:spAutoFit/>
          </a:bodyPr>
          <a:lstStyle/>
          <a:p>
            <a:r>
              <a:rPr lang="en-US" b="1" dirty="0">
                <a:solidFill>
                  <a:srgbClr val="231F20"/>
                </a:solidFill>
                <a:latin typeface="Proxima Nova"/>
              </a:rPr>
              <a:t>Vitamin </a:t>
            </a:r>
            <a:r>
              <a:rPr lang="en-US" b="1" dirty="0" smtClean="0">
                <a:solidFill>
                  <a:srgbClr val="231F20"/>
                </a:solidFill>
                <a:latin typeface="Proxima Nova"/>
              </a:rPr>
              <a:t>K</a:t>
            </a:r>
          </a:p>
          <a:p>
            <a:endParaRPr lang="en-US" b="1" dirty="0">
              <a:solidFill>
                <a:srgbClr val="231F20"/>
              </a:solidFill>
              <a:latin typeface="Proxima Nova"/>
            </a:endParaRPr>
          </a:p>
          <a:p>
            <a:r>
              <a:rPr lang="en-US" dirty="0">
                <a:solidFill>
                  <a:srgbClr val="231F20"/>
                </a:solidFill>
                <a:latin typeface="Proxima Nova"/>
              </a:rPr>
              <a:t>Vitamin K plays a key role in blood clotting. Without this essential vitamin, there’s a higher risk of excessive bleeding, which could lead to death.</a:t>
            </a:r>
            <a:endParaRPr lang="en-US" b="0" i="0" dirty="0">
              <a:solidFill>
                <a:srgbClr val="231F20"/>
              </a:solidFill>
              <a:effectLst/>
              <a:latin typeface="Proxima Nova"/>
            </a:endParaRPr>
          </a:p>
        </p:txBody>
      </p:sp>
      <p:sp>
        <p:nvSpPr>
          <p:cNvPr id="3" name="Rectangle 2"/>
          <p:cNvSpPr/>
          <p:nvPr/>
        </p:nvSpPr>
        <p:spPr>
          <a:xfrm>
            <a:off x="140677" y="1505470"/>
            <a:ext cx="11790485" cy="3693319"/>
          </a:xfrm>
          <a:prstGeom prst="rect">
            <a:avLst/>
          </a:prstGeom>
        </p:spPr>
        <p:txBody>
          <a:bodyPr wrap="square">
            <a:spAutoFit/>
          </a:bodyPr>
          <a:lstStyle/>
          <a:p>
            <a:r>
              <a:rPr lang="en-US" dirty="0">
                <a:solidFill>
                  <a:srgbClr val="231F20"/>
                </a:solidFill>
                <a:latin typeface="Proxima Nova"/>
              </a:rPr>
              <a:t>Vitamin K is actually a group of fat-soluble compounds divided into two main groups</a:t>
            </a:r>
            <a:r>
              <a:rPr lang="en-US" dirty="0" smtClean="0">
                <a:solidFill>
                  <a:srgbClr val="231F20"/>
                </a:solidFill>
                <a:latin typeface="Proxima Nova"/>
              </a:rPr>
              <a:t>:</a:t>
            </a:r>
          </a:p>
          <a:p>
            <a:endParaRPr lang="en-US" dirty="0">
              <a:solidFill>
                <a:srgbClr val="231F20"/>
              </a:solidFill>
              <a:latin typeface="Proxima Nova"/>
            </a:endParaRPr>
          </a:p>
          <a:p>
            <a:pPr>
              <a:buFont typeface="Arial" panose="020B0604020202020204" pitchFamily="34" charset="0"/>
              <a:buChar char="•"/>
            </a:pPr>
            <a:r>
              <a:rPr lang="en-US" b="1" dirty="0">
                <a:solidFill>
                  <a:srgbClr val="231F20"/>
                </a:solidFill>
                <a:latin typeface="Proxima Nova"/>
              </a:rPr>
              <a:t>Vitamin K1 </a:t>
            </a:r>
            <a:r>
              <a:rPr lang="en-US" dirty="0">
                <a:solidFill>
                  <a:srgbClr val="231F20"/>
                </a:solidFill>
                <a:latin typeface="Proxima Nova"/>
              </a:rPr>
              <a:t> Found in plant-sourced foods, </a:t>
            </a:r>
            <a:r>
              <a:rPr lang="en-US" dirty="0" smtClean="0">
                <a:solidFill>
                  <a:srgbClr val="231F20"/>
                </a:solidFill>
                <a:latin typeface="Proxima Nova"/>
              </a:rPr>
              <a:t>mainly leafy vegetables</a:t>
            </a:r>
          </a:p>
          <a:p>
            <a:pPr>
              <a:buFont typeface="Arial" panose="020B0604020202020204" pitchFamily="34" charset="0"/>
              <a:buChar char="•"/>
            </a:pPr>
            <a:endParaRPr lang="en-US" dirty="0" smtClean="0">
              <a:solidFill>
                <a:srgbClr val="231F20"/>
              </a:solidFill>
              <a:latin typeface="Proxima Nova"/>
            </a:endParaRPr>
          </a:p>
          <a:p>
            <a:pPr>
              <a:buFont typeface="Arial" panose="020B0604020202020204" pitchFamily="34" charset="0"/>
              <a:buChar char="•"/>
            </a:pPr>
            <a:r>
              <a:rPr lang="en-US" b="1" dirty="0" smtClean="0">
                <a:solidFill>
                  <a:srgbClr val="231F20"/>
                </a:solidFill>
                <a:latin typeface="Proxima Nova"/>
              </a:rPr>
              <a:t>Vitamin </a:t>
            </a:r>
            <a:r>
              <a:rPr lang="en-US" b="1" dirty="0">
                <a:solidFill>
                  <a:srgbClr val="231F20"/>
                </a:solidFill>
                <a:latin typeface="Proxima Nova"/>
              </a:rPr>
              <a:t>K2 </a:t>
            </a:r>
            <a:r>
              <a:rPr lang="en-US" dirty="0">
                <a:solidFill>
                  <a:srgbClr val="231F20"/>
                </a:solidFill>
                <a:latin typeface="Proxima Nova"/>
              </a:rPr>
              <a:t> This variety of vitamin K is found in animal-sourced foods </a:t>
            </a:r>
            <a:r>
              <a:rPr lang="en-US" dirty="0" smtClean="0">
                <a:solidFill>
                  <a:srgbClr val="231F20"/>
                </a:solidFill>
                <a:latin typeface="Proxima Nova"/>
              </a:rPr>
              <a:t>like </a:t>
            </a:r>
            <a:r>
              <a:rPr lang="en-US" dirty="0"/>
              <a:t>egg yolks, butter, and </a:t>
            </a:r>
            <a:r>
              <a:rPr lang="en-US" dirty="0" smtClean="0"/>
              <a:t>liver </a:t>
            </a:r>
            <a:r>
              <a:rPr lang="en-US" dirty="0" smtClean="0">
                <a:solidFill>
                  <a:srgbClr val="231F20"/>
                </a:solidFill>
                <a:latin typeface="Proxima Nova"/>
              </a:rPr>
              <a:t>and </a:t>
            </a:r>
            <a:r>
              <a:rPr lang="en-US" dirty="0">
                <a:solidFill>
                  <a:srgbClr val="231F20"/>
                </a:solidFill>
                <a:latin typeface="Proxima Nova"/>
              </a:rPr>
              <a:t>fermented soy products, </a:t>
            </a:r>
            <a:r>
              <a:rPr lang="en-US" dirty="0" smtClean="0">
                <a:solidFill>
                  <a:srgbClr val="231F20"/>
                </a:solidFill>
                <a:latin typeface="Proxima Nova"/>
              </a:rPr>
              <a:t>like </a:t>
            </a:r>
            <a:r>
              <a:rPr lang="en-US" dirty="0" err="1" smtClean="0">
                <a:solidFill>
                  <a:srgbClr val="231F20"/>
                </a:solidFill>
                <a:latin typeface="Proxima Nova"/>
              </a:rPr>
              <a:t>natto</a:t>
            </a:r>
            <a:r>
              <a:rPr lang="en-US" dirty="0">
                <a:solidFill>
                  <a:srgbClr val="231F20"/>
                </a:solidFill>
                <a:latin typeface="Proxima Nova"/>
              </a:rPr>
              <a:t>. </a:t>
            </a:r>
            <a:r>
              <a:rPr lang="en-US" dirty="0">
                <a:solidFill>
                  <a:srgbClr val="02838D"/>
                </a:solidFill>
                <a:latin typeface="Proxima Nova"/>
              </a:rPr>
              <a:t>Vitamin K2</a:t>
            </a:r>
            <a:r>
              <a:rPr lang="en-US" dirty="0">
                <a:solidFill>
                  <a:srgbClr val="231F20"/>
                </a:solidFill>
                <a:latin typeface="Proxima Nova"/>
              </a:rPr>
              <a:t> is also produced by gut bacteria in the </a:t>
            </a:r>
            <a:r>
              <a:rPr lang="en-US" dirty="0" smtClean="0">
                <a:solidFill>
                  <a:srgbClr val="231F20"/>
                </a:solidFill>
                <a:latin typeface="Proxima Nova"/>
              </a:rPr>
              <a:t>colon</a:t>
            </a:r>
          </a:p>
          <a:p>
            <a:pPr>
              <a:buFont typeface="Arial" panose="020B0604020202020204" pitchFamily="34" charset="0"/>
              <a:buChar char="•"/>
            </a:pPr>
            <a:endParaRPr lang="en-US" b="0" i="0" dirty="0">
              <a:solidFill>
                <a:srgbClr val="231F20"/>
              </a:solidFill>
              <a:effectLst/>
              <a:latin typeface="Proxima Nova"/>
            </a:endParaRPr>
          </a:p>
          <a:p>
            <a:r>
              <a:rPr lang="en-US" dirty="0"/>
              <a:t>Vitamin K plays an essential role in blood clotting. In fact, the “K” stands for “</a:t>
            </a:r>
            <a:r>
              <a:rPr lang="en-US" dirty="0" err="1"/>
              <a:t>koagulation</a:t>
            </a:r>
            <a:r>
              <a:rPr lang="en-US" dirty="0"/>
              <a:t>,” the Danish word for coagulation, which means clotting</a:t>
            </a:r>
            <a:r>
              <a:rPr lang="en-US" dirty="0" smtClean="0"/>
              <a:t>.</a:t>
            </a:r>
          </a:p>
          <a:p>
            <a:endParaRPr lang="en-US" dirty="0"/>
          </a:p>
          <a:p>
            <a:r>
              <a:rPr lang="en-US" dirty="0"/>
              <a:t>But vitamin K has other functions as well, including supporting bone health and helping prevent the calcification of blood vessels, potentially reducing the risk of heart disease</a:t>
            </a:r>
          </a:p>
          <a:p>
            <a:pPr>
              <a:buFont typeface="Arial" panose="020B0604020202020204" pitchFamily="34" charset="0"/>
              <a:buChar char="•"/>
            </a:pPr>
            <a:endParaRPr lang="en-US" b="1" i="0" dirty="0">
              <a:solidFill>
                <a:srgbClr val="231F20"/>
              </a:solidFill>
              <a:effectLst/>
              <a:latin typeface="Proxima Nova"/>
            </a:endParaRPr>
          </a:p>
        </p:txBody>
      </p:sp>
    </p:spTree>
    <p:extLst>
      <p:ext uri="{BB962C8B-B14F-4D97-AF65-F5344CB8AC3E}">
        <p14:creationId xmlns:p14="http://schemas.microsoft.com/office/powerpoint/2010/main" val="2963832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516" y="250512"/>
            <a:ext cx="11476892" cy="2862322"/>
          </a:xfrm>
          <a:prstGeom prst="rect">
            <a:avLst/>
          </a:prstGeom>
        </p:spPr>
        <p:txBody>
          <a:bodyPr wrap="square">
            <a:spAutoFit/>
          </a:bodyPr>
          <a:lstStyle/>
          <a:p>
            <a:r>
              <a:rPr lang="en-US" dirty="0">
                <a:solidFill>
                  <a:srgbClr val="231F20"/>
                </a:solidFill>
                <a:latin typeface="Proxima Nova"/>
              </a:rPr>
              <a:t>vitamin K is not stored in the body in significant amounts. For this reason, consuming a diet lacking in vitamin K may lead you to become deficient in as little as a </a:t>
            </a:r>
            <a:r>
              <a:rPr lang="en-US" dirty="0" smtClean="0">
                <a:solidFill>
                  <a:srgbClr val="231F20"/>
                </a:solidFill>
                <a:latin typeface="Proxima Nova"/>
              </a:rPr>
              <a:t>week. </a:t>
            </a:r>
            <a:r>
              <a:rPr lang="en-US" dirty="0"/>
              <a:t>People who do not efficiently digest and absorb fat are at the greatest risk of developing vitamin K deficiency</a:t>
            </a:r>
            <a:r>
              <a:rPr lang="en-US" dirty="0" smtClean="0"/>
              <a:t>.</a:t>
            </a:r>
          </a:p>
          <a:p>
            <a:endParaRPr lang="en-US" dirty="0">
              <a:solidFill>
                <a:srgbClr val="231F20"/>
              </a:solidFill>
              <a:latin typeface="Proxima Nova"/>
            </a:endParaRPr>
          </a:p>
          <a:p>
            <a:r>
              <a:rPr lang="en-US" dirty="0"/>
              <a:t>Use of broad-spectrum antibiotics may also raise the risk of deficiency, as well as very high doses of vitamin A, which seem to reduce vitamin K absorption</a:t>
            </a:r>
            <a:r>
              <a:rPr lang="en-US" dirty="0" smtClean="0"/>
              <a:t>.</a:t>
            </a:r>
          </a:p>
          <a:p>
            <a:endParaRPr lang="en-US" dirty="0">
              <a:solidFill>
                <a:srgbClr val="231F20"/>
              </a:solidFill>
              <a:latin typeface="Proxima Nova"/>
            </a:endParaRPr>
          </a:p>
          <a:p>
            <a:r>
              <a:rPr lang="en-US" dirty="0"/>
              <a:t>Low levels of vitamin K have also been linked with reduced bone density and increased risk of fractures in women</a:t>
            </a:r>
            <a:endParaRPr lang="en-US" dirty="0" smtClean="0">
              <a:solidFill>
                <a:srgbClr val="231F20"/>
              </a:solidFill>
              <a:latin typeface="Proxima Nova"/>
            </a:endParaRPr>
          </a:p>
          <a:p>
            <a:endParaRPr lang="en-US" dirty="0">
              <a:solidFill>
                <a:srgbClr val="231F20"/>
              </a:solidFill>
              <a:latin typeface="Proxima Nova"/>
            </a:endParaRPr>
          </a:p>
          <a:p>
            <a:r>
              <a:rPr lang="en-US" dirty="0"/>
              <a:t>Unlike the other fat-soluble vitamins, natural forms of vitamin K have no known symptoms of toxicity.</a:t>
            </a:r>
            <a:endParaRPr lang="en-IN" dirty="0"/>
          </a:p>
        </p:txBody>
      </p:sp>
    </p:spTree>
    <p:extLst>
      <p:ext uri="{BB962C8B-B14F-4D97-AF65-F5344CB8AC3E}">
        <p14:creationId xmlns:p14="http://schemas.microsoft.com/office/powerpoint/2010/main" val="17934996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01599"/>
            <a:ext cx="12192000" cy="7294305"/>
          </a:xfrm>
          <a:prstGeom prst="rect">
            <a:avLst/>
          </a:prstGeom>
          <a:noFill/>
        </p:spPr>
        <p:txBody>
          <a:bodyPr wrap="square" rtlCol="0">
            <a:spAutoFit/>
          </a:bodyPr>
          <a:lstStyle/>
          <a:p>
            <a:pPr>
              <a:lnSpc>
                <a:spcPct val="150000"/>
              </a:lnSpc>
            </a:pPr>
            <a:r>
              <a:rPr lang="en-US" sz="2400" u="sng" dirty="0" smtClean="0"/>
              <a:t>Water soluble vitamins- C &amp; B complex</a:t>
            </a:r>
          </a:p>
          <a:p>
            <a:pPr>
              <a:lnSpc>
                <a:spcPct val="150000"/>
              </a:lnSpc>
            </a:pPr>
            <a:r>
              <a:rPr lang="en-IN" dirty="0" smtClean="0"/>
              <a:t>There </a:t>
            </a:r>
            <a:r>
              <a:rPr lang="en-IN" dirty="0"/>
              <a:t>are nine water-soluble vitamins: the B vitamins </a:t>
            </a:r>
            <a:r>
              <a:rPr lang="en-IN" dirty="0" smtClean="0"/>
              <a:t>--, B1-thiamine</a:t>
            </a:r>
            <a:r>
              <a:rPr lang="en-IN" dirty="0"/>
              <a:t>, </a:t>
            </a:r>
            <a:r>
              <a:rPr lang="en-IN" dirty="0" smtClean="0"/>
              <a:t>B2-riboflavin</a:t>
            </a:r>
            <a:r>
              <a:rPr lang="en-IN" dirty="0"/>
              <a:t>, </a:t>
            </a:r>
            <a:r>
              <a:rPr lang="en-IN" dirty="0" smtClean="0"/>
              <a:t>B3-niacin</a:t>
            </a:r>
            <a:r>
              <a:rPr lang="en-IN" dirty="0"/>
              <a:t>, </a:t>
            </a:r>
            <a:r>
              <a:rPr lang="en-IN" dirty="0" smtClean="0"/>
              <a:t>B5-pantothenic </a:t>
            </a:r>
            <a:r>
              <a:rPr lang="en-IN" dirty="0"/>
              <a:t>acid, </a:t>
            </a:r>
            <a:r>
              <a:rPr lang="en-IN" dirty="0" smtClean="0"/>
              <a:t>B7-biotin</a:t>
            </a:r>
            <a:r>
              <a:rPr lang="en-IN" dirty="0"/>
              <a:t>, vitamin B6, vitamin </a:t>
            </a:r>
            <a:r>
              <a:rPr lang="en-IN" dirty="0" smtClean="0"/>
              <a:t>B9-</a:t>
            </a:r>
            <a:r>
              <a:rPr lang="en-IN" dirty="0"/>
              <a:t> folate</a:t>
            </a:r>
            <a:r>
              <a:rPr lang="en-IN" dirty="0" smtClean="0"/>
              <a:t> and </a:t>
            </a:r>
            <a:r>
              <a:rPr lang="en-IN" dirty="0"/>
              <a:t>vitamin </a:t>
            </a:r>
            <a:r>
              <a:rPr lang="en-IN" dirty="0" smtClean="0"/>
              <a:t>B12- cobalamin </a:t>
            </a:r>
            <a:r>
              <a:rPr lang="en-IN" dirty="0"/>
              <a:t>and vitamin C</a:t>
            </a:r>
            <a:r>
              <a:rPr lang="en-IN" dirty="0" smtClean="0"/>
              <a:t>.</a:t>
            </a:r>
          </a:p>
          <a:p>
            <a:pPr>
              <a:lnSpc>
                <a:spcPct val="150000"/>
              </a:lnSpc>
            </a:pPr>
            <a:endParaRPr lang="en-US" dirty="0"/>
          </a:p>
          <a:p>
            <a:pPr>
              <a:lnSpc>
                <a:spcPct val="150000"/>
              </a:lnSpc>
            </a:pPr>
            <a:r>
              <a:rPr lang="en-US" dirty="0"/>
              <a:t>Although the vitamins included in this classification are all water-soluble, the degree to which they dissolve in water is variable. This property influences the route of absorption, their excretion, and their degree of tissue </a:t>
            </a:r>
            <a:r>
              <a:rPr lang="en-US" dirty="0" smtClean="0"/>
              <a:t>storage</a:t>
            </a:r>
          </a:p>
          <a:p>
            <a:pPr>
              <a:lnSpc>
                <a:spcPct val="150000"/>
              </a:lnSpc>
            </a:pPr>
            <a:endParaRPr lang="en-US" dirty="0"/>
          </a:p>
          <a:p>
            <a:pPr>
              <a:lnSpc>
                <a:spcPct val="150000"/>
              </a:lnSpc>
            </a:pPr>
            <a:r>
              <a:rPr lang="en-US" dirty="0"/>
              <a:t>Water-soluble vitamins usually are excreted in the urine of humans. Thiamin, riboflavin, vitamin B</a:t>
            </a:r>
            <a:r>
              <a:rPr lang="en-US" baseline="-25000" dirty="0"/>
              <a:t>6</a:t>
            </a:r>
            <a:r>
              <a:rPr lang="en-US" dirty="0"/>
              <a:t>, vitamin C, </a:t>
            </a:r>
            <a:r>
              <a:rPr lang="en-US" dirty="0" smtClean="0"/>
              <a:t>B5, B7 </a:t>
            </a:r>
            <a:r>
              <a:rPr lang="en-US" dirty="0"/>
              <a:t>appear in urine as free </a:t>
            </a:r>
            <a:r>
              <a:rPr lang="en-US" dirty="0" smtClean="0"/>
              <a:t>vitamins; </a:t>
            </a:r>
            <a:r>
              <a:rPr lang="en-US" dirty="0"/>
              <a:t>however, little free niacin is excreted in the urine. Products (also called metabolites) that are formed during the metabolism of thiamin, niacin, and vitamin B</a:t>
            </a:r>
            <a:r>
              <a:rPr lang="en-US" baseline="-25000" dirty="0"/>
              <a:t>6</a:t>
            </a:r>
            <a:r>
              <a:rPr lang="en-US" dirty="0"/>
              <a:t> also appear in the urine. Urinary metabolites of biotin, riboflavin, and pantothenic acid also are formed</a:t>
            </a:r>
            <a:r>
              <a:rPr lang="en-US" dirty="0" smtClean="0"/>
              <a:t>.</a:t>
            </a:r>
          </a:p>
          <a:p>
            <a:pPr>
              <a:lnSpc>
                <a:spcPct val="150000"/>
              </a:lnSpc>
            </a:pPr>
            <a:endParaRPr lang="en-US" dirty="0"/>
          </a:p>
          <a:p>
            <a:pPr>
              <a:lnSpc>
                <a:spcPct val="150000"/>
              </a:lnSpc>
            </a:pPr>
            <a:r>
              <a:rPr lang="en-US" dirty="0" smtClean="0"/>
              <a:t> </a:t>
            </a:r>
            <a:r>
              <a:rPr lang="en-US" dirty="0"/>
              <a:t>Excretion of these vitamins (or their metabolites) is low when intake is sufficient for proper body function. If intake begins to exceed minimal requirements, excess vitamins are stored in the tissues. Tissue storage capacity is limited, however, and, as the tissues become saturated, the rate of excretion increases </a:t>
            </a:r>
            <a:r>
              <a:rPr lang="en-US" dirty="0" smtClean="0"/>
              <a:t>sharply. vitamin </a:t>
            </a:r>
            <a:r>
              <a:rPr lang="en-US" dirty="0"/>
              <a:t>B</a:t>
            </a:r>
            <a:r>
              <a:rPr lang="en-US" baseline="-25000" dirty="0"/>
              <a:t>12</a:t>
            </a:r>
            <a:r>
              <a:rPr lang="en-US" dirty="0"/>
              <a:t> is excreted solely in the feces</a:t>
            </a:r>
            <a:endParaRPr lang="en-US" dirty="0" smtClean="0"/>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2082609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290" y="400085"/>
            <a:ext cx="11406909" cy="4202754"/>
          </a:xfrm>
          <a:prstGeom prst="rect">
            <a:avLst/>
          </a:prstGeom>
        </p:spPr>
        <p:txBody>
          <a:bodyPr wrap="square">
            <a:spAutoFit/>
          </a:bodyPr>
          <a:lstStyle/>
          <a:p>
            <a:pPr>
              <a:lnSpc>
                <a:spcPct val="150000"/>
              </a:lnSpc>
            </a:pPr>
            <a:r>
              <a:rPr lang="en-US" dirty="0">
                <a:solidFill>
                  <a:srgbClr val="1A1A1A"/>
                </a:solidFill>
                <a:latin typeface="Georgia" panose="02040502050405020303" pitchFamily="18" charset="0"/>
              </a:rPr>
              <a:t>The water-soluble vitamins generally are not considered </a:t>
            </a:r>
            <a:r>
              <a:rPr lang="en-US" dirty="0">
                <a:latin typeface="Georgia" panose="02040502050405020303" pitchFamily="18" charset="0"/>
              </a:rPr>
              <a:t>toxic</a:t>
            </a:r>
            <a:r>
              <a:rPr lang="en-US" dirty="0">
                <a:solidFill>
                  <a:srgbClr val="1A1A1A"/>
                </a:solidFill>
                <a:latin typeface="Georgia" panose="02040502050405020303" pitchFamily="18" charset="0"/>
              </a:rPr>
              <a:t> if taken in excessive amounts. </a:t>
            </a:r>
            <a:endParaRPr lang="en-US" dirty="0" smtClean="0">
              <a:solidFill>
                <a:srgbClr val="1A1A1A"/>
              </a:solidFill>
              <a:latin typeface="Georgia" panose="02040502050405020303" pitchFamily="18" charset="0"/>
            </a:endParaRPr>
          </a:p>
          <a:p>
            <a:pPr>
              <a:lnSpc>
                <a:spcPct val="150000"/>
              </a:lnSpc>
            </a:pPr>
            <a:endParaRPr lang="en-US" dirty="0">
              <a:solidFill>
                <a:srgbClr val="1A1A1A"/>
              </a:solidFill>
              <a:latin typeface="Georgia" panose="02040502050405020303" pitchFamily="18" charset="0"/>
            </a:endParaRPr>
          </a:p>
          <a:p>
            <a:pPr>
              <a:lnSpc>
                <a:spcPct val="150000"/>
              </a:lnSpc>
            </a:pPr>
            <a:r>
              <a:rPr lang="en-US" dirty="0" smtClean="0">
                <a:solidFill>
                  <a:srgbClr val="1A1A1A"/>
                </a:solidFill>
                <a:latin typeface="Georgia" panose="02040502050405020303" pitchFamily="18" charset="0"/>
              </a:rPr>
              <a:t>There </a:t>
            </a:r>
            <a:r>
              <a:rPr lang="en-US" dirty="0">
                <a:solidFill>
                  <a:srgbClr val="1A1A1A"/>
                </a:solidFill>
                <a:latin typeface="Georgia" panose="02040502050405020303" pitchFamily="18" charset="0"/>
              </a:rPr>
              <a:t>is, however, one exception in humans: large amounts (50–100 mg; 1 mg = 0.001 gram) of </a:t>
            </a:r>
            <a:r>
              <a:rPr lang="en-US" u="sng" dirty="0">
                <a:solidFill>
                  <a:srgbClr val="1A1A1A"/>
                </a:solidFill>
                <a:latin typeface="Georgia" panose="02040502050405020303" pitchFamily="18" charset="0"/>
              </a:rPr>
              <a:t>niacin</a:t>
            </a:r>
            <a:r>
              <a:rPr lang="en-US" dirty="0">
                <a:solidFill>
                  <a:srgbClr val="1A1A1A"/>
                </a:solidFill>
                <a:latin typeface="Georgia" panose="02040502050405020303" pitchFamily="18" charset="0"/>
              </a:rPr>
              <a:t> produce dilation of blood vessels; in larger amounts, the effects are more serious and may result in </a:t>
            </a:r>
            <a:r>
              <a:rPr lang="en-US" dirty="0" smtClean="0">
                <a:solidFill>
                  <a:srgbClr val="1A1A1A"/>
                </a:solidFill>
                <a:latin typeface="Georgia" panose="02040502050405020303" pitchFamily="18" charset="0"/>
              </a:rPr>
              <a:t>impaired</a:t>
            </a:r>
            <a:r>
              <a:rPr lang="en-US" dirty="0">
                <a:solidFill>
                  <a:srgbClr val="1A1A1A"/>
                </a:solidFill>
                <a:latin typeface="Georgia" panose="02040502050405020303" pitchFamily="18" charset="0"/>
              </a:rPr>
              <a:t> </a:t>
            </a:r>
            <a:r>
              <a:rPr lang="en-US" dirty="0">
                <a:latin typeface="Georgia" panose="02040502050405020303" pitchFamily="18" charset="0"/>
              </a:rPr>
              <a:t>liver</a:t>
            </a:r>
            <a:r>
              <a:rPr lang="en-US" dirty="0">
                <a:solidFill>
                  <a:srgbClr val="1A1A1A"/>
                </a:solidFill>
                <a:latin typeface="Georgia" panose="02040502050405020303" pitchFamily="18" charset="0"/>
              </a:rPr>
              <a:t> function</a:t>
            </a:r>
            <a:r>
              <a:rPr lang="en-US" dirty="0" smtClean="0">
                <a:solidFill>
                  <a:srgbClr val="1A1A1A"/>
                </a:solidFill>
                <a:latin typeface="Georgia" panose="02040502050405020303" pitchFamily="18" charset="0"/>
              </a:rPr>
              <a:t>.</a:t>
            </a:r>
          </a:p>
          <a:p>
            <a:pPr>
              <a:lnSpc>
                <a:spcPct val="150000"/>
              </a:lnSpc>
            </a:pPr>
            <a:endParaRPr lang="en-US" dirty="0">
              <a:solidFill>
                <a:srgbClr val="1A1A1A"/>
              </a:solidFill>
              <a:latin typeface="Georgia" panose="02040502050405020303" pitchFamily="18" charset="0"/>
            </a:endParaRPr>
          </a:p>
          <a:p>
            <a:pPr>
              <a:lnSpc>
                <a:spcPct val="150000"/>
              </a:lnSpc>
            </a:pPr>
            <a:r>
              <a:rPr lang="en-US" dirty="0">
                <a:solidFill>
                  <a:srgbClr val="1A1A1A"/>
                </a:solidFill>
                <a:latin typeface="Georgia" panose="02040502050405020303" pitchFamily="18" charset="0"/>
              </a:rPr>
              <a:t> </a:t>
            </a:r>
            <a:r>
              <a:rPr lang="en-US" u="sng" dirty="0">
                <a:latin typeface="Georgia" panose="02040502050405020303" pitchFamily="18" charset="0"/>
              </a:rPr>
              <a:t>Thiamin</a:t>
            </a:r>
            <a:r>
              <a:rPr lang="en-US" dirty="0">
                <a:solidFill>
                  <a:srgbClr val="1A1A1A"/>
                </a:solidFill>
                <a:latin typeface="Georgia" panose="02040502050405020303" pitchFamily="18" charset="0"/>
              </a:rPr>
              <a:t> given to animals in amounts 100 times the requirement (i.e., about 100 mg) can cause death from respiratory failure. Therapeutic doses (100–500 mg) of thiamin have no known toxic effects in humans (except rare instances of anaphylactic </a:t>
            </a:r>
            <a:r>
              <a:rPr lang="en-US" dirty="0">
                <a:latin typeface="Georgia" panose="02040502050405020303" pitchFamily="18" charset="0"/>
              </a:rPr>
              <a:t>shock</a:t>
            </a:r>
            <a:r>
              <a:rPr lang="en-US" dirty="0">
                <a:solidFill>
                  <a:srgbClr val="1A1A1A"/>
                </a:solidFill>
                <a:latin typeface="Georgia" panose="02040502050405020303" pitchFamily="18" charset="0"/>
              </a:rPr>
              <a:t> in sensitive individuals). There is no known </a:t>
            </a:r>
            <a:r>
              <a:rPr lang="en-US" dirty="0">
                <a:latin typeface="Georgia" panose="02040502050405020303" pitchFamily="18" charset="0"/>
              </a:rPr>
              <a:t>toxicity</a:t>
            </a:r>
            <a:r>
              <a:rPr lang="en-US" dirty="0">
                <a:solidFill>
                  <a:srgbClr val="1A1A1A"/>
                </a:solidFill>
                <a:latin typeface="Georgia" panose="02040502050405020303" pitchFamily="18" charset="0"/>
              </a:rPr>
              <a:t> for any other B vitamins.</a:t>
            </a:r>
            <a:endParaRPr lang="en-IN" dirty="0"/>
          </a:p>
        </p:txBody>
      </p:sp>
    </p:spTree>
    <p:extLst>
      <p:ext uri="{BB962C8B-B14F-4D97-AF65-F5344CB8AC3E}">
        <p14:creationId xmlns:p14="http://schemas.microsoft.com/office/powerpoint/2010/main" val="245734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47" y="123092"/>
            <a:ext cx="11561885" cy="3970318"/>
          </a:xfrm>
          <a:prstGeom prst="rect">
            <a:avLst/>
          </a:prstGeom>
        </p:spPr>
        <p:txBody>
          <a:bodyPr wrap="square">
            <a:spAutoFit/>
          </a:bodyPr>
          <a:lstStyle/>
          <a:p>
            <a:pPr fontAlgn="base"/>
            <a:r>
              <a:rPr lang="en-US" dirty="0">
                <a:solidFill>
                  <a:srgbClr val="111111"/>
                </a:solidFill>
                <a:latin typeface="Helvetica" panose="020B0604020202020204" pitchFamily="34" charset="0"/>
              </a:rPr>
              <a:t>Common sources of naturally </a:t>
            </a:r>
            <a:r>
              <a:rPr lang="en-US" dirty="0" smtClean="0">
                <a:solidFill>
                  <a:srgbClr val="111111"/>
                </a:solidFill>
                <a:latin typeface="Helvetica" panose="020B0604020202020204" pitchFamily="34" charset="0"/>
              </a:rPr>
              <a:t>occurring carbohydrates </a:t>
            </a:r>
            <a:r>
              <a:rPr lang="en-US" dirty="0">
                <a:solidFill>
                  <a:srgbClr val="111111"/>
                </a:solidFill>
                <a:latin typeface="Helvetica" panose="020B0604020202020204" pitchFamily="34" charset="0"/>
              </a:rPr>
              <a:t>include: </a:t>
            </a:r>
            <a:endParaRPr lang="en-US" b="0" i="0" dirty="0" smtClean="0">
              <a:solidFill>
                <a:srgbClr val="000000"/>
              </a:solidFill>
              <a:effectLst/>
              <a:latin typeface="Segoe UI" panose="020B0502040204020203" pitchFamily="34" charset="0"/>
            </a:endParaRPr>
          </a:p>
          <a:p>
            <a:pPr fontAlgn="base"/>
            <a:endParaRPr lang="en-US" dirty="0" smtClean="0">
              <a:solidFill>
                <a:srgbClr val="111111"/>
              </a:solidFill>
              <a:latin typeface="Helvetica" panose="020B0604020202020204" pitchFamily="34" charset="0"/>
            </a:endParaRPr>
          </a:p>
          <a:p>
            <a:pPr fontAlgn="base"/>
            <a:endParaRPr lang="en-US" dirty="0">
              <a:solidFill>
                <a:srgbClr val="111111"/>
              </a:solidFill>
              <a:latin typeface="Helvetica" panose="020B0604020202020204" pitchFamily="34" charset="0"/>
            </a:endParaRPr>
          </a:p>
          <a:p>
            <a:pPr fontAlgn="base"/>
            <a:endParaRPr lang="en-US" dirty="0" smtClean="0">
              <a:solidFill>
                <a:srgbClr val="111111"/>
              </a:solidFill>
              <a:latin typeface="Helvetica" panose="020B0604020202020204" pitchFamily="34" charset="0"/>
            </a:endParaRPr>
          </a:p>
          <a:p>
            <a:pPr fontAlgn="base"/>
            <a:endParaRPr lang="en-US" dirty="0">
              <a:solidFill>
                <a:srgbClr val="111111"/>
              </a:solidFill>
              <a:latin typeface="Helvetica" panose="020B0604020202020204" pitchFamily="34" charset="0"/>
            </a:endParaRPr>
          </a:p>
          <a:p>
            <a:pPr fontAlgn="base"/>
            <a:endParaRPr lang="en-US" dirty="0" smtClean="0">
              <a:solidFill>
                <a:srgbClr val="111111"/>
              </a:solidFill>
              <a:latin typeface="Helvetica" panose="020B0604020202020204" pitchFamily="34" charset="0"/>
            </a:endParaRPr>
          </a:p>
          <a:p>
            <a:pPr fontAlgn="base"/>
            <a:endParaRPr lang="en-US" dirty="0">
              <a:solidFill>
                <a:srgbClr val="111111"/>
              </a:solidFill>
              <a:latin typeface="Helvetica" panose="020B0604020202020204" pitchFamily="34" charset="0"/>
            </a:endParaRPr>
          </a:p>
          <a:p>
            <a:pPr fontAlgn="base"/>
            <a:endParaRPr lang="en-US" dirty="0" smtClean="0">
              <a:solidFill>
                <a:srgbClr val="111111"/>
              </a:solidFill>
              <a:latin typeface="Helvetica" panose="020B0604020202020204" pitchFamily="34" charset="0"/>
            </a:endParaRPr>
          </a:p>
          <a:p>
            <a:pPr fontAlgn="base"/>
            <a:endParaRPr lang="en-US" dirty="0">
              <a:solidFill>
                <a:srgbClr val="111111"/>
              </a:solidFill>
              <a:latin typeface="Helvetica" panose="020B0604020202020204" pitchFamily="34" charset="0"/>
            </a:endParaRPr>
          </a:p>
          <a:p>
            <a:pPr fontAlgn="base"/>
            <a:endParaRPr lang="en-US" dirty="0" smtClean="0">
              <a:solidFill>
                <a:srgbClr val="111111"/>
              </a:solidFill>
              <a:latin typeface="Helvetica" panose="020B0604020202020204" pitchFamily="34" charset="0"/>
            </a:endParaRPr>
          </a:p>
          <a:p>
            <a:pPr fontAlgn="base"/>
            <a:endParaRPr lang="en-US" dirty="0">
              <a:solidFill>
                <a:srgbClr val="111111"/>
              </a:solidFill>
              <a:latin typeface="Helvetica" panose="020B0604020202020204" pitchFamily="34" charset="0"/>
            </a:endParaRPr>
          </a:p>
          <a:p>
            <a:pPr fontAlgn="base"/>
            <a:r>
              <a:rPr lang="en-US" dirty="0">
                <a:solidFill>
                  <a:srgbClr val="111111"/>
                </a:solidFill>
                <a:latin typeface="Helvetica" panose="020B0604020202020204" pitchFamily="34" charset="0"/>
              </a:rPr>
              <a:t> </a:t>
            </a:r>
            <a:endParaRPr lang="en-US" b="0" i="0" dirty="0" smtClean="0">
              <a:solidFill>
                <a:srgbClr val="000000"/>
              </a:solidFill>
              <a:effectLst/>
              <a:latin typeface="Segoe UI" panose="020B0502040204020203" pitchFamily="34" charset="0"/>
            </a:endParaRPr>
          </a:p>
          <a:p>
            <a:pPr fontAlgn="base"/>
            <a:r>
              <a:rPr lang="en-US" dirty="0">
                <a:solidFill>
                  <a:srgbClr val="292C2E"/>
                </a:solidFill>
                <a:latin typeface="Arial" panose="020B0604020202020204" pitchFamily="34" charset="0"/>
              </a:rPr>
              <a:t> </a:t>
            </a:r>
            <a:endParaRPr lang="en-US" b="0" i="0" dirty="0" smtClean="0">
              <a:solidFill>
                <a:srgbClr val="000000"/>
              </a:solidFill>
              <a:effectLst/>
              <a:latin typeface="Segoe UI" panose="020B0502040204020203" pitchFamily="34" charset="0"/>
            </a:endParaRPr>
          </a:p>
          <a:p>
            <a:pPr fontAlgn="base"/>
            <a:endParaRPr lang="en-US" b="1" dirty="0">
              <a:solidFill>
                <a:srgbClr val="000000"/>
              </a:solidFill>
              <a:latin typeface="Helvetica" panose="020B0604020202020204" pitchFamily="34" charset="0"/>
            </a:endParaRPr>
          </a:p>
        </p:txBody>
      </p:sp>
      <p:sp>
        <p:nvSpPr>
          <p:cNvPr id="4" name="Rectangle 3"/>
          <p:cNvSpPr/>
          <p:nvPr/>
        </p:nvSpPr>
        <p:spPr>
          <a:xfrm>
            <a:off x="7384318" y="834612"/>
            <a:ext cx="4807682" cy="5262979"/>
          </a:xfrm>
          <a:prstGeom prst="rect">
            <a:avLst/>
          </a:prstGeom>
          <a:ln>
            <a:solidFill>
              <a:srgbClr val="FF0000"/>
            </a:solidFill>
          </a:ln>
        </p:spPr>
        <p:txBody>
          <a:bodyPr wrap="square">
            <a:spAutoFit/>
          </a:bodyPr>
          <a:lstStyle/>
          <a:p>
            <a:pPr algn="just"/>
            <a:r>
              <a:rPr lang="en-US" sz="2800" b="1" dirty="0" smtClean="0">
                <a:solidFill>
                  <a:srgbClr val="111111"/>
                </a:solidFill>
                <a:latin typeface="Helvetica" panose="020B0604020202020204" pitchFamily="34" charset="0"/>
              </a:rPr>
              <a:t>1. Sugar </a:t>
            </a:r>
            <a:r>
              <a:rPr lang="en-US" sz="2800" b="1" dirty="0">
                <a:solidFill>
                  <a:srgbClr val="111111"/>
                </a:solidFill>
                <a:latin typeface="Helvetica" panose="020B0604020202020204" pitchFamily="34" charset="0"/>
              </a:rPr>
              <a:t>is the simplest form of carbohydrate. </a:t>
            </a:r>
            <a:r>
              <a:rPr lang="en-US" sz="2800" dirty="0">
                <a:solidFill>
                  <a:srgbClr val="111111"/>
                </a:solidFill>
                <a:latin typeface="Helvetica" panose="020B0604020202020204" pitchFamily="34" charset="0"/>
              </a:rPr>
              <a:t>It occurs naturally in some foods, including fruits, vegetables, milk and milk products. Types of sugar include fruit sugar (fructose), table sugar (sucrose) and milk sugar (lactose). Added sugars can be found in many foods, such as cookies, sugary drinks and candy. </a:t>
            </a:r>
            <a:endParaRPr lang="en-US" sz="2800" dirty="0">
              <a:solidFill>
                <a:srgbClr val="000000"/>
              </a:solidFill>
              <a:latin typeface="Segoe UI" panose="020B0502040204020203" pitchFamily="34" charset="0"/>
            </a:endParaRPr>
          </a:p>
        </p:txBody>
      </p:sp>
      <p:sp>
        <p:nvSpPr>
          <p:cNvPr id="5" name="TextBox 4"/>
          <p:cNvSpPr txBox="1"/>
          <p:nvPr/>
        </p:nvSpPr>
        <p:spPr>
          <a:xfrm>
            <a:off x="8291146" y="123092"/>
            <a:ext cx="3734869" cy="523220"/>
          </a:xfrm>
          <a:prstGeom prst="rect">
            <a:avLst/>
          </a:prstGeom>
          <a:noFill/>
        </p:spPr>
        <p:txBody>
          <a:bodyPr wrap="none" rtlCol="0">
            <a:spAutoFit/>
          </a:bodyPr>
          <a:lstStyle/>
          <a:p>
            <a:r>
              <a:rPr lang="en-US" sz="2800" b="1" dirty="0" smtClean="0"/>
              <a:t>Types of Carbohydrates</a:t>
            </a:r>
            <a:r>
              <a:rPr lang="en-US" dirty="0" smtClean="0"/>
              <a:t>:</a:t>
            </a:r>
            <a:endParaRPr lang="en-IN" dirty="0"/>
          </a:p>
        </p:txBody>
      </p:sp>
      <p:sp>
        <p:nvSpPr>
          <p:cNvPr id="7" name="Rectangle 6"/>
          <p:cNvSpPr/>
          <p:nvPr/>
        </p:nvSpPr>
        <p:spPr>
          <a:xfrm>
            <a:off x="210160" y="4257711"/>
            <a:ext cx="6904892" cy="2369880"/>
          </a:xfrm>
          <a:prstGeom prst="rect">
            <a:avLst/>
          </a:prstGeom>
        </p:spPr>
        <p:txBody>
          <a:bodyPr wrap="square">
            <a:spAutoFit/>
          </a:bodyPr>
          <a:lstStyle/>
          <a:p>
            <a:pPr algn="just"/>
            <a:r>
              <a:rPr lang="en-US" sz="2400" b="1" dirty="0" smtClean="0">
                <a:solidFill>
                  <a:srgbClr val="000000"/>
                </a:solidFill>
                <a:latin typeface="Times New Roman" panose="02020603050405020304" pitchFamily="18" charset="0"/>
              </a:rPr>
              <a:t>Sugars can be further categorized as:</a:t>
            </a:r>
            <a:endParaRPr lang="en-IN" sz="2400" b="1" dirty="0" smtClean="0">
              <a:solidFill>
                <a:srgbClr val="000000"/>
              </a:solidFill>
              <a:latin typeface="Times New Roman" panose="02020603050405020304" pitchFamily="18" charset="0"/>
            </a:endParaRPr>
          </a:p>
          <a:p>
            <a:pPr algn="just"/>
            <a:r>
              <a:rPr lang="en-IN" sz="2400" b="1" dirty="0" smtClean="0">
                <a:solidFill>
                  <a:srgbClr val="000000"/>
                </a:solidFill>
                <a:latin typeface="Times New Roman" panose="02020603050405020304" pitchFamily="18" charset="0"/>
              </a:rPr>
              <a:t>Monosaccharides- </a:t>
            </a:r>
            <a:r>
              <a:rPr lang="en-IN" sz="2400" dirty="0">
                <a:solidFill>
                  <a:srgbClr val="000000"/>
                </a:solidFill>
                <a:latin typeface="Times New Roman" panose="02020603050405020304" pitchFamily="18" charset="0"/>
              </a:rPr>
              <a:t>They are simple sugars that contain from 3 to 7 carbon atoms </a:t>
            </a:r>
            <a:r>
              <a:rPr lang="en-IN" sz="2400" dirty="0" smtClean="0">
                <a:solidFill>
                  <a:srgbClr val="000000"/>
                </a:solidFill>
                <a:latin typeface="Times New Roman" panose="02020603050405020304" pitchFamily="18" charset="0"/>
              </a:rPr>
              <a:t>Eg. </a:t>
            </a:r>
            <a:r>
              <a:rPr lang="en-IN" sz="2400" dirty="0">
                <a:solidFill>
                  <a:srgbClr val="000000"/>
                </a:solidFill>
                <a:latin typeface="Times New Roman" panose="02020603050405020304" pitchFamily="18" charset="0"/>
              </a:rPr>
              <a:t>Glucon-D</a:t>
            </a:r>
          </a:p>
          <a:p>
            <a:pPr algn="just"/>
            <a:r>
              <a:rPr lang="en-US" sz="2400" b="1" dirty="0"/>
              <a:t>Disaccharides:</a:t>
            </a:r>
            <a:r>
              <a:rPr lang="en-US" sz="2400" b="1" i="1" dirty="0"/>
              <a:t> </a:t>
            </a:r>
            <a:r>
              <a:rPr lang="en-US" sz="2400" dirty="0"/>
              <a:t>They are simple sugars formed from the combination of two monosaccharides by dehydration </a:t>
            </a:r>
            <a:r>
              <a:rPr lang="en-US" sz="2400" dirty="0" smtClean="0"/>
              <a:t>synthesis eg. </a:t>
            </a:r>
            <a:r>
              <a:rPr lang="en-US" sz="2400" dirty="0">
                <a:solidFill>
                  <a:srgbClr val="111111"/>
                </a:solidFill>
                <a:latin typeface="Helvetica" panose="020B0604020202020204" pitchFamily="34" charset="0"/>
              </a:rPr>
              <a:t>table sugar </a:t>
            </a:r>
            <a:endParaRPr lang="en-US" sz="2400" dirty="0"/>
          </a:p>
        </p:txBody>
      </p:sp>
      <p:pic>
        <p:nvPicPr>
          <p:cNvPr id="2" name="Picture 1"/>
          <p:cNvPicPr>
            <a:picLocks noChangeAspect="1"/>
          </p:cNvPicPr>
          <p:nvPr/>
        </p:nvPicPr>
        <p:blipFill>
          <a:blip r:embed="rId2"/>
          <a:stretch>
            <a:fillRect/>
          </a:stretch>
        </p:blipFill>
        <p:spPr>
          <a:xfrm>
            <a:off x="210160" y="784661"/>
            <a:ext cx="7058025" cy="3390900"/>
          </a:xfrm>
          <a:prstGeom prst="rect">
            <a:avLst/>
          </a:prstGeom>
        </p:spPr>
      </p:pic>
    </p:spTree>
    <p:extLst>
      <p:ext uri="{BB962C8B-B14F-4D97-AF65-F5344CB8AC3E}">
        <p14:creationId xmlns:p14="http://schemas.microsoft.com/office/powerpoint/2010/main" val="2365136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655" y="224091"/>
            <a:ext cx="10788072" cy="3970318"/>
          </a:xfrm>
          <a:prstGeom prst="rect">
            <a:avLst/>
          </a:prstGeom>
        </p:spPr>
        <p:txBody>
          <a:bodyPr wrap="square">
            <a:spAutoFit/>
          </a:bodyPr>
          <a:lstStyle/>
          <a:p>
            <a:r>
              <a:rPr lang="en-US" dirty="0" smtClean="0">
                <a:solidFill>
                  <a:srgbClr val="231F20"/>
                </a:solidFill>
                <a:latin typeface="Proxima Nova"/>
              </a:rPr>
              <a:t>B1 Thiamine-The </a:t>
            </a:r>
            <a:r>
              <a:rPr lang="en-US" dirty="0">
                <a:solidFill>
                  <a:srgbClr val="231F20"/>
                </a:solidFill>
                <a:latin typeface="Proxima Nova"/>
              </a:rPr>
              <a:t>richest dietary sources of thiamine include nuts, seeds, whole grains, liver and pork</a:t>
            </a:r>
            <a:r>
              <a:rPr lang="en-US" dirty="0" smtClean="0">
                <a:solidFill>
                  <a:srgbClr val="231F20"/>
                </a:solidFill>
                <a:latin typeface="Proxima Nova"/>
              </a:rPr>
              <a:t>.</a:t>
            </a:r>
          </a:p>
          <a:p>
            <a:endParaRPr lang="en-US" dirty="0">
              <a:solidFill>
                <a:srgbClr val="231F20"/>
              </a:solidFill>
              <a:latin typeface="Proxima Nova"/>
            </a:endParaRPr>
          </a:p>
          <a:p>
            <a:r>
              <a:rPr lang="en-US" dirty="0"/>
              <a:t>Deficiency is uncommon, but high blood sugar levels may increase thiamine elimination via urine, raising its requirements and the risk of deficiency</a:t>
            </a:r>
            <a:r>
              <a:rPr lang="en-US" dirty="0" smtClean="0"/>
              <a:t>.</a:t>
            </a:r>
          </a:p>
          <a:p>
            <a:endParaRPr lang="en-US" dirty="0"/>
          </a:p>
          <a:p>
            <a:r>
              <a:rPr lang="en-US" dirty="0" smtClean="0"/>
              <a:t>B2 Riboflavin </a:t>
            </a:r>
            <a:r>
              <a:rPr lang="en-US" dirty="0"/>
              <a:t>is the only water-soluble vitamin used as a food coloring</a:t>
            </a:r>
            <a:r>
              <a:rPr lang="en-US" dirty="0" smtClean="0"/>
              <a:t>.</a:t>
            </a:r>
            <a:r>
              <a:rPr lang="en-US" dirty="0"/>
              <a:t> Riboflavin functions as a coenzyme in various chemical reactions. good sources of riboflavin include eggs, leafy vegetables, broccoli, milk, legumes, mushrooms and meat. Riboflavin deficiency is very rare in developed countries. However, a poor diet, old age, lung diseases and alcoholism may increase the risk. </a:t>
            </a:r>
            <a:endParaRPr lang="en-US" dirty="0" smtClean="0"/>
          </a:p>
          <a:p>
            <a:endParaRPr lang="en-US" dirty="0"/>
          </a:p>
          <a:p>
            <a:r>
              <a:rPr lang="en-US" dirty="0" smtClean="0"/>
              <a:t>B3 Niacin</a:t>
            </a:r>
            <a:r>
              <a:rPr lang="en-US" dirty="0"/>
              <a:t>, also known as vitamin B3, is the only B vitamin your body can produce from another nutrient — the amino acid tryptophan.   Like the other B vitamins, it functions as a coenzyme in the body, playing an essential role in cellular function and acting as an antioxidant</a:t>
            </a:r>
            <a:r>
              <a:rPr lang="en-US" dirty="0" smtClean="0"/>
              <a:t>. </a:t>
            </a:r>
            <a:r>
              <a:rPr lang="en-US" dirty="0"/>
              <a:t>metabolic process known as glycolysis, the extraction of energy from glucose (sugar).</a:t>
            </a:r>
            <a:endParaRPr lang="en-IN" dirty="0"/>
          </a:p>
        </p:txBody>
      </p:sp>
      <p:sp>
        <p:nvSpPr>
          <p:cNvPr id="3" name="Rectangle 2"/>
          <p:cNvSpPr/>
          <p:nvPr/>
        </p:nvSpPr>
        <p:spPr>
          <a:xfrm>
            <a:off x="411018" y="4296008"/>
            <a:ext cx="11111346" cy="1200329"/>
          </a:xfrm>
          <a:prstGeom prst="rect">
            <a:avLst/>
          </a:prstGeom>
        </p:spPr>
        <p:txBody>
          <a:bodyPr wrap="square">
            <a:spAutoFit/>
          </a:bodyPr>
          <a:lstStyle/>
          <a:p>
            <a:r>
              <a:rPr lang="en-IN" dirty="0">
                <a:solidFill>
                  <a:srgbClr val="000000"/>
                </a:solidFill>
                <a:latin typeface="Times New Roman" panose="02020603050405020304" pitchFamily="18" charset="0"/>
              </a:rPr>
              <a:t>Folate (B9) is converted to tetrahydrofolate and is vital for DNA and RNA synthesis. Deficiency can result in neural tube defects, prompting folate supplementation during pregnancy, and </a:t>
            </a:r>
            <a:r>
              <a:rPr lang="en-IN" dirty="0" err="1" smtClean="0">
                <a:solidFill>
                  <a:srgbClr val="000000"/>
                </a:solidFill>
                <a:latin typeface="Times New Roman" panose="02020603050405020304" pitchFamily="18" charset="0"/>
              </a:rPr>
              <a:t>anemia</a:t>
            </a:r>
            <a:r>
              <a:rPr lang="en-IN" dirty="0">
                <a:solidFill>
                  <a:srgbClr val="000000"/>
                </a:solidFill>
                <a:latin typeface="Times New Roman" panose="02020603050405020304" pitchFamily="18" charset="0"/>
              </a:rPr>
              <a:t>. Folate deficiency may also be a feature of alcohol use </a:t>
            </a:r>
            <a:r>
              <a:rPr lang="en-IN" dirty="0" smtClean="0">
                <a:solidFill>
                  <a:srgbClr val="000000"/>
                </a:solidFill>
                <a:latin typeface="Times New Roman" panose="02020603050405020304" pitchFamily="18" charset="0"/>
              </a:rPr>
              <a:t>disorder</a:t>
            </a:r>
          </a:p>
          <a:p>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51158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2811"/>
            <a:ext cx="12192000" cy="7986802"/>
          </a:xfrm>
          <a:prstGeom prst="rect">
            <a:avLst/>
          </a:prstGeom>
        </p:spPr>
        <p:txBody>
          <a:bodyPr wrap="square">
            <a:spAutoFit/>
          </a:bodyPr>
          <a:lstStyle/>
          <a:p>
            <a:pPr>
              <a:lnSpc>
                <a:spcPct val="150000"/>
              </a:lnSpc>
            </a:pPr>
            <a:r>
              <a:rPr lang="en-US" dirty="0" err="1" smtClean="0"/>
              <a:t>Vit</a:t>
            </a:r>
            <a:r>
              <a:rPr lang="en-US" dirty="0" smtClean="0"/>
              <a:t> B-5 It </a:t>
            </a:r>
            <a:r>
              <a:rPr lang="en-US" dirty="0"/>
              <a:t>is used to make coenzyme A (CoA), a chemical compound that helps enzymes to build and break down fatty acids as well as perform other metabolic </a:t>
            </a:r>
            <a:r>
              <a:rPr lang="en-US" dirty="0" smtClean="0"/>
              <a:t>functions.</a:t>
            </a:r>
          </a:p>
          <a:p>
            <a:pPr>
              <a:lnSpc>
                <a:spcPct val="150000"/>
              </a:lnSpc>
            </a:pPr>
            <a:r>
              <a:rPr lang="en-US" dirty="0"/>
              <a:t>Because pantothenic acid helps to break down fats, it has been studied for a potential role in reducing cholesterol levels in people who have dyslipidemia. This is a condition in which there is an abnormally high concentration of fat or lipids in the blood (e.g., LDL “bad” cholesterol, triglycerides), and low levels of HDL “good” cholesterol. Low levels of CoA may prevent the breakdown and clearance of fats in the blood. [3] It has also been proposed that pantothenic acid may have an antioxidant effect that reduces low-grade inflammation, which is present in the early stages of heart disease</a:t>
            </a:r>
            <a:r>
              <a:rPr lang="en-US" dirty="0" smtClean="0"/>
              <a:t>. </a:t>
            </a:r>
            <a:r>
              <a:rPr lang="en-US" dirty="0"/>
              <a:t>The best sources are beef, chicken, organ meats, fortified cereals, and some vegetables</a:t>
            </a:r>
            <a:r>
              <a:rPr lang="en-US" dirty="0" smtClean="0"/>
              <a:t>.</a:t>
            </a:r>
          </a:p>
          <a:p>
            <a:endParaRPr lang="en-US" dirty="0"/>
          </a:p>
          <a:p>
            <a:pPr>
              <a:lnSpc>
                <a:spcPct val="150000"/>
              </a:lnSpc>
            </a:pPr>
            <a:r>
              <a:rPr lang="en-US" dirty="0"/>
              <a:t>Vitamin B6 has been widely studied for its role in disease prevention. The vitamin in supplement form shows the most promise for the treatment of pregnancy-induced nausea, but such use should only occur under the supervision of a physician. Adequate blood levels of B6 may be associated with lower risk of cancers, compared to low blood levels</a:t>
            </a:r>
            <a:r>
              <a:rPr lang="en-US" dirty="0" smtClean="0"/>
              <a:t>. </a:t>
            </a:r>
            <a:r>
              <a:rPr lang="en-US" dirty="0"/>
              <a:t>Vitamin B6 is found in a variety of animal and plant foods</a:t>
            </a:r>
            <a:r>
              <a:rPr lang="en-US" dirty="0" smtClean="0"/>
              <a:t>.</a:t>
            </a:r>
          </a:p>
          <a:p>
            <a:endParaRPr lang="en-US" dirty="0"/>
          </a:p>
          <a:p>
            <a:pPr>
              <a:lnSpc>
                <a:spcPct val="150000"/>
              </a:lnSpc>
            </a:pPr>
            <a:r>
              <a:rPr lang="en-US" dirty="0"/>
              <a:t>Biotin supplements are often glamorized as a treatment for hair loss and to promote healthy hair, skin, and nails. Although a deficiency of biotin can certainly lead to hair loss and skin or nail problems, evidence showing a benefit of supplementation is </a:t>
            </a:r>
            <a:r>
              <a:rPr lang="en-US" dirty="0" smtClean="0"/>
              <a:t>inconclusive. </a:t>
            </a:r>
            <a:r>
              <a:rPr lang="en-IN" dirty="0"/>
              <a:t>Beef </a:t>
            </a:r>
            <a:r>
              <a:rPr lang="en-IN" dirty="0" smtClean="0"/>
              <a:t>liver, Eggs </a:t>
            </a:r>
            <a:r>
              <a:rPr lang="en-IN" dirty="0"/>
              <a:t>(cooked</a:t>
            </a:r>
            <a:r>
              <a:rPr lang="en-IN" dirty="0" smtClean="0"/>
              <a:t>),</a:t>
            </a:r>
            <a:r>
              <a:rPr lang="en-IN" dirty="0" err="1" smtClean="0"/>
              <a:t>Salmon,Avocados,Pork</a:t>
            </a:r>
            <a:r>
              <a:rPr lang="en-IN" dirty="0" smtClean="0"/>
              <a:t>, Sweet potato, Nuts</a:t>
            </a:r>
            <a:r>
              <a:rPr lang="en-IN" dirty="0"/>
              <a:t>, seeds</a:t>
            </a:r>
          </a:p>
          <a:p>
            <a:pPr>
              <a:lnSpc>
                <a:spcPct val="150000"/>
              </a:lnSpc>
            </a:pPr>
            <a:endParaRPr lang="en-US" dirty="0"/>
          </a:p>
          <a:p>
            <a:pPr>
              <a:lnSpc>
                <a:spcPct val="150000"/>
              </a:lnSpc>
            </a:pPr>
            <a:endParaRPr lang="en-US" dirty="0" smtClean="0"/>
          </a:p>
        </p:txBody>
      </p:sp>
    </p:spTree>
    <p:extLst>
      <p:ext uri="{BB962C8B-B14F-4D97-AF65-F5344CB8AC3E}">
        <p14:creationId xmlns:p14="http://schemas.microsoft.com/office/powerpoint/2010/main" val="4154392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 y="0"/>
            <a:ext cx="12108873" cy="5770811"/>
          </a:xfrm>
          <a:prstGeom prst="rect">
            <a:avLst/>
          </a:prstGeom>
        </p:spPr>
        <p:txBody>
          <a:bodyPr wrap="square">
            <a:spAutoFit/>
          </a:bodyPr>
          <a:lstStyle/>
          <a:p>
            <a:pPr>
              <a:lnSpc>
                <a:spcPct val="150000"/>
              </a:lnSpc>
            </a:pPr>
            <a:r>
              <a:rPr lang="en-US" dirty="0"/>
              <a:t>Vitamin B12 is needed to form red blood cells and DNA. It is also a key player in the function and development of brain and nerve cells</a:t>
            </a:r>
            <a:r>
              <a:rPr lang="en-US" dirty="0" smtClean="0"/>
              <a:t>. B12 </a:t>
            </a:r>
            <a:r>
              <a:rPr lang="en-US" dirty="0"/>
              <a:t>deficiency will present with neurologic </a:t>
            </a:r>
            <a:r>
              <a:rPr lang="en-US" dirty="0" smtClean="0"/>
              <a:t>symptoms. </a:t>
            </a:r>
            <a:r>
              <a:rPr lang="en-US" dirty="0"/>
              <a:t>Fish, </a:t>
            </a:r>
            <a:r>
              <a:rPr lang="en-US" dirty="0" err="1" smtClean="0"/>
              <a:t>shellfish,Liver,Red</a:t>
            </a:r>
            <a:r>
              <a:rPr lang="en-US" dirty="0" smtClean="0"/>
              <a:t> meat,Eggs, Poultry</a:t>
            </a:r>
            <a:endParaRPr lang="en-US" dirty="0"/>
          </a:p>
          <a:p>
            <a:pPr>
              <a:lnSpc>
                <a:spcPct val="150000"/>
              </a:lnSpc>
            </a:pPr>
            <a:r>
              <a:rPr lang="en-US" dirty="0"/>
              <a:t>Dairy products such as milk, cheese, and </a:t>
            </a:r>
            <a:r>
              <a:rPr lang="en-US" dirty="0" smtClean="0"/>
              <a:t>yogurt. </a:t>
            </a:r>
            <a:r>
              <a:rPr lang="en-US" dirty="0"/>
              <a:t>It is estimated that up to 15% of the general population has a vitamin B12 deficiency. </a:t>
            </a:r>
            <a:endParaRPr lang="en-US" dirty="0" smtClean="0"/>
          </a:p>
          <a:p>
            <a:pPr>
              <a:lnSpc>
                <a:spcPct val="150000"/>
              </a:lnSpc>
            </a:pPr>
            <a:r>
              <a:rPr lang="en-US" dirty="0"/>
              <a:t>People who do not eat meat, fish, poultry, or dairy are at risk of becoming deficient in vitamin B12, since it is only found naturally in animal products. Studies have shown that vegetarians have low vitamin B blood levels</a:t>
            </a:r>
            <a:r>
              <a:rPr lang="en-US" dirty="0" smtClean="0"/>
              <a:t>. </a:t>
            </a:r>
            <a:r>
              <a:rPr lang="en-US" dirty="0"/>
              <a:t>For this reason, those who follow a vegetarian or vegan diet should include B12-fortified foods or a B12 supplement in their diets. This is particularly important for pregnant women, as the fetus requires adequate vitamin B12 for neurologic development and deficiency can lead to permanent neurological damage</a:t>
            </a:r>
            <a:r>
              <a:rPr lang="en-US" dirty="0" smtClean="0"/>
              <a:t>.</a:t>
            </a:r>
          </a:p>
          <a:p>
            <a:pPr>
              <a:lnSpc>
                <a:spcPct val="150000"/>
              </a:lnSpc>
            </a:pPr>
            <a:r>
              <a:rPr lang="en-US" dirty="0" smtClean="0"/>
              <a:t>Signs of deficiency: </a:t>
            </a:r>
            <a:r>
              <a:rPr lang="en-US" dirty="0"/>
              <a:t>Fatigue, </a:t>
            </a:r>
            <a:r>
              <a:rPr lang="en-US" dirty="0" smtClean="0"/>
              <a:t>weakness, Nerve </a:t>
            </a:r>
            <a:r>
              <a:rPr lang="en-US" dirty="0"/>
              <a:t>damage with numbness, tingling in the hands and </a:t>
            </a:r>
            <a:r>
              <a:rPr lang="en-US" dirty="0" smtClean="0"/>
              <a:t>legs, Memory </a:t>
            </a:r>
            <a:r>
              <a:rPr lang="en-US" dirty="0"/>
              <a:t>loss, </a:t>
            </a:r>
            <a:r>
              <a:rPr lang="en-US" dirty="0" err="1" smtClean="0"/>
              <a:t>confusion,Dementia,Depression,Seizures</a:t>
            </a:r>
            <a:endParaRPr lang="en-US" dirty="0"/>
          </a:p>
          <a:p>
            <a:endParaRPr lang="en-US" dirty="0"/>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12512908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266458"/>
            <a:ext cx="11416146" cy="3416320"/>
          </a:xfrm>
          <a:prstGeom prst="rect">
            <a:avLst/>
          </a:prstGeom>
        </p:spPr>
        <p:txBody>
          <a:bodyPr wrap="square">
            <a:spAutoFit/>
          </a:bodyPr>
          <a:lstStyle/>
          <a:p>
            <a:pPr>
              <a:lnSpc>
                <a:spcPct val="150000"/>
              </a:lnSpc>
            </a:pPr>
            <a:r>
              <a:rPr lang="en-US" dirty="0" err="1"/>
              <a:t>Vit.C</a:t>
            </a:r>
            <a:r>
              <a:rPr lang="en-US" dirty="0"/>
              <a:t> is not well stored in body, so it must be taken daily through food or supplements. Vitamin C (ascorbic acid, ascorbate) is needed for collagen growth, wound healing, bone formation, enhancing the immune system by stimulating the activity of white blood cells, absorption of iron, strengthening blood vessels, and acting as an antioxidant. The vitamin helps make several hormones and chemical messengers used in the brain and nerves. When deficiency occurs, it can result in scurvy which can present with swollen and bleeding gums, loss of teeth, poor wound healing, and poor tissue growth.</a:t>
            </a:r>
          </a:p>
          <a:p>
            <a:pPr>
              <a:lnSpc>
                <a:spcPct val="150000"/>
              </a:lnSpc>
            </a:pPr>
            <a:r>
              <a:rPr lang="en-IN" dirty="0"/>
              <a:t>Citrus (oranges, kiwi, lemon, grapefruit),Bell </a:t>
            </a:r>
            <a:r>
              <a:rPr lang="en-IN" dirty="0" err="1"/>
              <a:t>peppers,Strawberries,Tomatoes,Cruciferous</a:t>
            </a:r>
            <a:r>
              <a:rPr lang="en-IN" dirty="0"/>
              <a:t> vegetables (broccoli, , cabbage, cauliflower),White potatoes</a:t>
            </a:r>
          </a:p>
        </p:txBody>
      </p:sp>
    </p:spTree>
    <p:extLst>
      <p:ext uri="{BB962C8B-B14F-4D97-AF65-F5344CB8AC3E}">
        <p14:creationId xmlns:p14="http://schemas.microsoft.com/office/powerpoint/2010/main" val="83424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5740"/>
            <a:ext cx="12080631" cy="6894195"/>
          </a:xfrm>
          <a:prstGeom prst="rect">
            <a:avLst/>
          </a:prstGeom>
        </p:spPr>
        <p:txBody>
          <a:bodyPr wrap="square">
            <a:spAutoFit/>
          </a:bodyPr>
          <a:lstStyle/>
          <a:p>
            <a:pPr algn="just"/>
            <a:endParaRPr lang="en-US" sz="2800" dirty="0">
              <a:solidFill>
                <a:srgbClr val="000000"/>
              </a:solidFill>
              <a:latin typeface="Times New Roman" panose="02020603050405020304" pitchFamily="18" charset="0"/>
            </a:endParaRPr>
          </a:p>
          <a:p>
            <a:pPr algn="just"/>
            <a:r>
              <a:rPr lang="en-IN" sz="2800" b="1" dirty="0" smtClean="0"/>
              <a:t>2. </a:t>
            </a:r>
            <a:r>
              <a:rPr lang="en-IN" sz="3200" b="1" dirty="0" smtClean="0"/>
              <a:t>Polysaccharides</a:t>
            </a:r>
            <a:r>
              <a:rPr lang="en-IN" sz="2800" b="1" i="1" dirty="0" smtClean="0"/>
              <a:t> </a:t>
            </a:r>
            <a:r>
              <a:rPr lang="en-IN" sz="2800" dirty="0"/>
              <a:t>from tens to hundreds of monosaccharides joined by dehydration </a:t>
            </a:r>
            <a:r>
              <a:rPr lang="en-IN" sz="2800" dirty="0" smtClean="0"/>
              <a:t>synthesis. </a:t>
            </a:r>
          </a:p>
          <a:p>
            <a:pPr algn="just"/>
            <a:r>
              <a:rPr lang="en-US" sz="3200" b="1" dirty="0" smtClean="0">
                <a:solidFill>
                  <a:srgbClr val="111111"/>
                </a:solidFill>
                <a:latin typeface="Helvetica" panose="020B0604020202020204" pitchFamily="34" charset="0"/>
              </a:rPr>
              <a:t>Eg. Starch</a:t>
            </a:r>
            <a:r>
              <a:rPr lang="en-US" sz="3200" b="1" dirty="0">
                <a:solidFill>
                  <a:srgbClr val="111111"/>
                </a:solidFill>
                <a:latin typeface="Helvetica" panose="020B0604020202020204" pitchFamily="34" charset="0"/>
              </a:rPr>
              <a:t>:</a:t>
            </a:r>
            <a:r>
              <a:rPr lang="en-US" sz="3200" dirty="0">
                <a:solidFill>
                  <a:srgbClr val="111111"/>
                </a:solidFill>
                <a:latin typeface="Helvetica" panose="020B0604020202020204" pitchFamily="34" charset="0"/>
              </a:rPr>
              <a:t> Starch is a complex carbohydrate. This means it is made of many sugar units bonded together. Starch occurs naturally in vegetables, grains, and cooked dry beans and peas. </a:t>
            </a:r>
            <a:endParaRPr lang="en-US" sz="3200" dirty="0">
              <a:solidFill>
                <a:srgbClr val="000000"/>
              </a:solidFill>
              <a:latin typeface="Helvetica" panose="020B0604020202020204" pitchFamily="34" charset="0"/>
            </a:endParaRPr>
          </a:p>
          <a:p>
            <a:pPr fontAlgn="base"/>
            <a:endParaRPr lang="en-US" sz="3200" dirty="0"/>
          </a:p>
          <a:p>
            <a:pPr algn="just" fontAlgn="base"/>
            <a:r>
              <a:rPr lang="en-US" sz="3200" b="1" dirty="0" smtClean="0">
                <a:solidFill>
                  <a:srgbClr val="111111"/>
                </a:solidFill>
                <a:latin typeface="Helvetica" panose="020B0604020202020204" pitchFamily="34" charset="0"/>
              </a:rPr>
              <a:t>3. Dietary Fiber</a:t>
            </a:r>
            <a:r>
              <a:rPr lang="en-US" sz="3200" b="1" dirty="0">
                <a:solidFill>
                  <a:srgbClr val="111111"/>
                </a:solidFill>
                <a:latin typeface="Helvetica" panose="020B0604020202020204" pitchFamily="34" charset="0"/>
              </a:rPr>
              <a:t>:</a:t>
            </a:r>
            <a:r>
              <a:rPr lang="en-US" sz="3200" dirty="0">
                <a:solidFill>
                  <a:srgbClr val="111111"/>
                </a:solidFill>
                <a:latin typeface="Helvetica" panose="020B0604020202020204" pitchFamily="34" charset="0"/>
              </a:rPr>
              <a:t> Fiber also is a complex carbohydrate.  </a:t>
            </a:r>
            <a:r>
              <a:rPr lang="en-US" sz="3200" dirty="0" smtClean="0">
                <a:solidFill>
                  <a:srgbClr val="111111"/>
                </a:solidFill>
                <a:latin typeface="Helvetica" panose="020B0604020202020204" pitchFamily="34" charset="0"/>
              </a:rPr>
              <a:t>It also </a:t>
            </a:r>
            <a:r>
              <a:rPr lang="en-US" sz="3200" dirty="0">
                <a:solidFill>
                  <a:srgbClr val="111111"/>
                </a:solidFill>
                <a:latin typeface="Helvetica" panose="020B0604020202020204" pitchFamily="34" charset="0"/>
              </a:rPr>
              <a:t>known as roughage or bulk, includes the parts of plant foods your body </a:t>
            </a:r>
            <a:r>
              <a:rPr lang="en-US" sz="3200" dirty="0">
                <a:solidFill>
                  <a:srgbClr val="00B050"/>
                </a:solidFill>
                <a:latin typeface="Helvetica" panose="020B0604020202020204" pitchFamily="34" charset="0"/>
              </a:rPr>
              <a:t>can't digest or absorb</a:t>
            </a:r>
            <a:r>
              <a:rPr lang="en-US" sz="3200" dirty="0">
                <a:solidFill>
                  <a:srgbClr val="111111"/>
                </a:solidFill>
                <a:latin typeface="Helvetica" panose="020B0604020202020204" pitchFamily="34" charset="0"/>
              </a:rPr>
              <a:t>. It occurs naturally in fruits, vegetables, whole grains, and cooked dry beans and peas. </a:t>
            </a:r>
            <a:endParaRPr lang="en-US" sz="3200" dirty="0" smtClean="0">
              <a:solidFill>
                <a:srgbClr val="111111"/>
              </a:solidFill>
              <a:latin typeface="Helvetica" panose="020B0604020202020204" pitchFamily="34" charset="0"/>
            </a:endParaRPr>
          </a:p>
          <a:p>
            <a:pPr algn="just" fontAlgn="base"/>
            <a:r>
              <a:rPr lang="en-US" sz="3200" dirty="0" smtClean="0">
                <a:solidFill>
                  <a:srgbClr val="111111"/>
                </a:solidFill>
                <a:latin typeface="Helvetica" panose="020B0604020202020204" pitchFamily="34" charset="0"/>
              </a:rPr>
              <a:t>Fibers normalizes and maintains bowel movements, lower sugar and cholesterol, maintains healthy weight.</a:t>
            </a:r>
            <a:endParaRPr lang="en-US" sz="3200" dirty="0">
              <a:solidFill>
                <a:srgbClr val="111111"/>
              </a:solidFill>
              <a:latin typeface="Helvetica" panose="020B0604020202020204" pitchFamily="34" charset="0"/>
            </a:endParaRPr>
          </a:p>
          <a:p>
            <a:pPr fontAlgn="base"/>
            <a:r>
              <a:rPr lang="en-US" sz="1600" dirty="0">
                <a:solidFill>
                  <a:srgbClr val="000000"/>
                </a:solidFill>
                <a:latin typeface="Calibri" panose="020F0502020204030204" pitchFamily="34" charset="0"/>
              </a:rPr>
              <a:t> </a:t>
            </a:r>
            <a:endParaRPr lang="en-US" dirty="0">
              <a:solidFill>
                <a:srgbClr val="000000"/>
              </a:solidFill>
              <a:latin typeface="Segoe UI" panose="020B0502040204020203" pitchFamily="34" charset="0"/>
            </a:endParaRPr>
          </a:p>
          <a:p>
            <a:pPr algn="just"/>
            <a:endParaRPr lang="en-IN" dirty="0"/>
          </a:p>
        </p:txBody>
      </p:sp>
    </p:spTree>
    <p:extLst>
      <p:ext uri="{BB962C8B-B14F-4D97-AF65-F5344CB8AC3E}">
        <p14:creationId xmlns:p14="http://schemas.microsoft.com/office/powerpoint/2010/main" val="579574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4880"/>
            <a:ext cx="12115800" cy="400110"/>
          </a:xfrm>
          <a:prstGeom prst="rect">
            <a:avLst/>
          </a:prstGeom>
        </p:spPr>
        <p:txBody>
          <a:bodyPr wrap="square">
            <a:spAutoFit/>
          </a:bodyPr>
          <a:lstStyle/>
          <a:p>
            <a:r>
              <a:rPr lang="en-US" sz="2000" dirty="0" smtClean="0">
                <a:solidFill>
                  <a:srgbClr val="4D5156"/>
                </a:solidFill>
                <a:latin typeface="arial" panose="020B0604020202020204" pitchFamily="34" charset="0"/>
              </a:rPr>
              <a:t>Normal </a:t>
            </a:r>
            <a:r>
              <a:rPr lang="en-US" sz="2000" dirty="0">
                <a:solidFill>
                  <a:srgbClr val="4D5156"/>
                </a:solidFill>
                <a:latin typeface="arial" panose="020B0604020202020204" pitchFamily="34" charset="0"/>
              </a:rPr>
              <a:t>sugar level of </a:t>
            </a:r>
            <a:r>
              <a:rPr lang="en-US" sz="2000" b="1" dirty="0">
                <a:solidFill>
                  <a:srgbClr val="5F6368"/>
                </a:solidFill>
                <a:latin typeface="arial" panose="020B0604020202020204" pitchFamily="34" charset="0"/>
              </a:rPr>
              <a:t>70 to 130 mg/</a:t>
            </a:r>
            <a:r>
              <a:rPr lang="en-US" sz="2000" b="1" dirty="0" err="1">
                <a:solidFill>
                  <a:srgbClr val="5F6368"/>
                </a:solidFill>
                <a:latin typeface="arial" panose="020B0604020202020204" pitchFamily="34" charset="0"/>
              </a:rPr>
              <a:t>dL</a:t>
            </a:r>
            <a:r>
              <a:rPr lang="en-US" sz="2000" b="1" dirty="0">
                <a:solidFill>
                  <a:srgbClr val="5F6368"/>
                </a:solidFill>
                <a:latin typeface="arial" panose="020B0604020202020204" pitchFamily="34" charset="0"/>
              </a:rPr>
              <a:t> before meals and less than 180 mg/</a:t>
            </a:r>
            <a:r>
              <a:rPr lang="en-US" sz="2000" b="1" dirty="0" err="1">
                <a:solidFill>
                  <a:srgbClr val="5F6368"/>
                </a:solidFill>
                <a:latin typeface="arial" panose="020B0604020202020204" pitchFamily="34" charset="0"/>
              </a:rPr>
              <a:t>dL</a:t>
            </a:r>
            <a:r>
              <a:rPr lang="en-US" sz="2000" b="1" dirty="0">
                <a:solidFill>
                  <a:srgbClr val="5F6368"/>
                </a:solidFill>
                <a:latin typeface="arial" panose="020B0604020202020204" pitchFamily="34" charset="0"/>
              </a:rPr>
              <a:t> after 2 hours of meals</a:t>
            </a:r>
            <a:r>
              <a:rPr lang="en-US" dirty="0">
                <a:solidFill>
                  <a:srgbClr val="4D5156"/>
                </a:solidFill>
                <a:latin typeface="arial" panose="020B0604020202020204" pitchFamily="34" charset="0"/>
              </a:rPr>
              <a:t>.</a:t>
            </a:r>
            <a:endParaRPr lang="en-IN" dirty="0"/>
          </a:p>
        </p:txBody>
      </p:sp>
      <p:grpSp>
        <p:nvGrpSpPr>
          <p:cNvPr id="8" name="Group 7"/>
          <p:cNvGrpSpPr/>
          <p:nvPr/>
        </p:nvGrpSpPr>
        <p:grpSpPr>
          <a:xfrm>
            <a:off x="0" y="61546"/>
            <a:ext cx="7369069" cy="461665"/>
            <a:chOff x="0" y="61546"/>
            <a:chExt cx="7369069" cy="461665"/>
          </a:xfrm>
        </p:grpSpPr>
        <p:sp>
          <p:nvSpPr>
            <p:cNvPr id="3" name="TextBox 2"/>
            <p:cNvSpPr txBox="1"/>
            <p:nvPr/>
          </p:nvSpPr>
          <p:spPr>
            <a:xfrm>
              <a:off x="0" y="61546"/>
              <a:ext cx="7369069" cy="461665"/>
            </a:xfrm>
            <a:prstGeom prst="rect">
              <a:avLst/>
            </a:prstGeom>
            <a:noFill/>
          </p:spPr>
          <p:txBody>
            <a:bodyPr wrap="none" rtlCol="0">
              <a:spAutoFit/>
            </a:bodyPr>
            <a:lstStyle/>
            <a:p>
              <a:r>
                <a:rPr lang="en-US" sz="2400" dirty="0" smtClean="0"/>
                <a:t>Carbohydrate                  sugar               Insulin a Case Study </a:t>
              </a:r>
              <a:endParaRPr lang="en-IN" sz="2400" dirty="0"/>
            </a:p>
          </p:txBody>
        </p:sp>
        <p:sp>
          <p:nvSpPr>
            <p:cNvPr id="6" name="Right Arrow 5"/>
            <p:cNvSpPr/>
            <p:nvPr/>
          </p:nvSpPr>
          <p:spPr>
            <a:xfrm>
              <a:off x="2013438" y="123215"/>
              <a:ext cx="609136" cy="360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3868111" y="123215"/>
              <a:ext cx="609136" cy="360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50" name="Picture 2" descr="Normal (Non-diabetic) Blood Glucose and Insulin Levels over 24 Hou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425" y="984990"/>
            <a:ext cx="4524375" cy="36957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1213704"/>
            <a:ext cx="7526215"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Verdana" panose="020B0604030504040204" pitchFamily="34" charset="0"/>
              </a:rPr>
              <a:t>Insulin is continuously released from the pancreas into the blood stream. Although the insulin is quickly destroyed </a:t>
            </a:r>
            <a:endParaRPr lang="en-US" dirty="0" smtClean="0">
              <a:solidFill>
                <a:srgbClr val="000000"/>
              </a:solidFill>
              <a:latin typeface="Verdana" panose="020B0604030504040204" pitchFamily="34" charset="0"/>
            </a:endParaRPr>
          </a:p>
          <a:p>
            <a:pPr algn="just"/>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5-6 minutes</a:t>
            </a:r>
            <a:r>
              <a:rPr lang="en-US" dirty="0" smtClean="0">
                <a:solidFill>
                  <a:srgbClr val="000000"/>
                </a:solidFill>
                <a:latin typeface="Verdana" panose="020B0604030504040204" pitchFamily="34" charset="0"/>
              </a:rPr>
              <a:t>).</a:t>
            </a:r>
          </a:p>
          <a:p>
            <a:pPr marL="285750" indent="-285750" algn="just">
              <a:buFont typeface="Arial" panose="020B0604020202020204" pitchFamily="34" charset="0"/>
              <a:buChar char="•"/>
            </a:pPr>
            <a:r>
              <a:rPr lang="en-US" dirty="0" smtClean="0">
                <a:solidFill>
                  <a:srgbClr val="000000"/>
                </a:solidFill>
                <a:latin typeface="Verdana" panose="020B0604030504040204" pitchFamily="34" charset="0"/>
              </a:rPr>
              <a:t>Spike in insulin observed when we eat food due to increase in glucose in blood.</a:t>
            </a:r>
          </a:p>
          <a:p>
            <a:pPr algn="just"/>
            <a:r>
              <a:rPr lang="en-US" dirty="0">
                <a:solidFill>
                  <a:srgbClr val="000000"/>
                </a:solidFill>
                <a:latin typeface="Verdana" panose="020B0604030504040204" pitchFamily="34" charset="0"/>
              </a:rPr>
              <a:t> </a:t>
            </a:r>
            <a:endParaRPr lang="en-IN" dirty="0"/>
          </a:p>
        </p:txBody>
      </p:sp>
      <p:sp>
        <p:nvSpPr>
          <p:cNvPr id="10" name="Rectangle 9"/>
          <p:cNvSpPr/>
          <p:nvPr/>
        </p:nvSpPr>
        <p:spPr>
          <a:xfrm>
            <a:off x="-65213" y="2693880"/>
            <a:ext cx="7656637"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Verdana" panose="020B0604030504040204" pitchFamily="34" charset="0"/>
              </a:rPr>
              <a:t>At mealtime, a little insulin is released even as you are first smelling or chewing the food. This gets your body ready to receive the sugar load from the meal. Then as you eat and the food is digested, the sugar levels rise which causes a surge of insulin. The insulin levels rapidly climb and peak in about 45 minutes to 1 hour</a:t>
            </a:r>
            <a:endParaRPr lang="en-IN" dirty="0"/>
          </a:p>
        </p:txBody>
      </p:sp>
    </p:spTree>
    <p:extLst>
      <p:ext uri="{BB962C8B-B14F-4D97-AF65-F5344CB8AC3E}">
        <p14:creationId xmlns:p14="http://schemas.microsoft.com/office/powerpoint/2010/main" val="3842981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5080</Words>
  <Application>Microsoft Office PowerPoint</Application>
  <PresentationFormat>Widescreen</PresentationFormat>
  <Paragraphs>529</Paragraphs>
  <Slides>73</Slides>
  <Notes>5</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93" baseType="lpstr">
      <vt:lpstr>Arial</vt:lpstr>
      <vt:lpstr>Arial</vt:lpstr>
      <vt:lpstr>Calibri</vt:lpstr>
      <vt:lpstr>Calibri Light</vt:lpstr>
      <vt:lpstr>Georgia</vt:lpstr>
      <vt:lpstr>Google Sans</vt:lpstr>
      <vt:lpstr>Helvetica</vt:lpstr>
      <vt:lpstr>Helvetica Neue</vt:lpstr>
      <vt:lpstr>Manrope</vt:lpstr>
      <vt:lpstr>Merriweather</vt:lpstr>
      <vt:lpstr>Proxima Nova</vt:lpstr>
      <vt:lpstr>proxima-nova</vt:lpstr>
      <vt:lpstr>ProximaNova</vt:lpstr>
      <vt:lpstr>PT Serif</vt:lpstr>
      <vt:lpstr>Roboto</vt:lpstr>
      <vt:lpstr>Segoe UI</vt:lpstr>
      <vt:lpstr>Times New Roman</vt:lpstr>
      <vt:lpstr>Verdana</vt:lpstr>
      <vt:lpstr>Office Theme</vt:lpstr>
      <vt:lpstr>Document</vt:lpstr>
      <vt:lpstr>UNIT 2: Nutrients from Food groups and methods of cooking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Geetanjali Gokhale - Ashtekar</dc:creator>
  <cp:lastModifiedBy>Ketakee Durve (Dr.)</cp:lastModifiedBy>
  <cp:revision>122</cp:revision>
  <dcterms:created xsi:type="dcterms:W3CDTF">2023-01-02T09:26:29Z</dcterms:created>
  <dcterms:modified xsi:type="dcterms:W3CDTF">2023-08-12T04:20:07Z</dcterms:modified>
</cp:coreProperties>
</file>