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21031-E789-4B4D-A0DE-E4B0D4D0630A}" v="1" dt="2025-03-27T18:20:34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FD63-2ED8-DA9C-0EA0-491563E48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49274-3B1B-7F97-5C7B-6E8C77DA6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AF29-D657-3CBF-B613-BE56512B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5753-E90C-48E9-E49B-C663445F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0075-EDD6-070C-8BAE-1332CE79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8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B1BB-750C-2732-60A2-B7DED23A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4980D-AA78-1AA7-5097-A0EDD98D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B97E-1D06-6199-F8DE-A74963F0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9906-53D5-B1CE-B635-BA7ED611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A723-A9F4-6723-A973-44A7B507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8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01B97-04C0-FA1B-F658-0E9688C83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D3FE3-72F8-61D5-F1AA-F35C133D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BEF7B-58EC-CE53-C653-7F560C1C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74F7-987B-9272-32EC-39CEF3CC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DEEC-0CDD-2554-D4C7-A91EDAF6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11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E50A-2D31-2FDD-CCFA-1F5CA508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3C50-A2AD-ACE8-C053-90AA6E45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F017-2353-A24D-13B2-D094EE7C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A828-05D1-FEAC-8DF6-0FB1CC99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EC85-FB6C-9362-5487-8B3DC900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31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07BB-34EA-A310-1C8A-28DC7114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A5A51-BFE2-FEE2-EBD3-3FBC9D912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27467-BC89-4F09-959B-36DBE0D0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9528-D98F-F6AF-2316-0D66D742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B9B2F-3021-9F00-04F8-3FA6C298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27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727F-ED20-196F-EE0A-72D4B86C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7DAA-B23A-9F64-4BA0-CF29DDC8E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D742-2888-E070-74E7-B0AA08F57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84E0C-8E20-FE66-40F9-ABA505D5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E3EB0-6325-DE25-3A16-793182CB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6D120-66DB-CA4A-56ED-8892A45D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06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14C9-3CFB-8B4C-1C78-DF20BDA0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7513F-D6B4-186B-E82F-BA2A04E29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37C39-70A6-EF77-DAA1-2E72180F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CB6B2-212A-93E8-BABC-CEFF39994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D3CA3-7A86-E91E-286B-70DF0225F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7601-8195-C93D-2CE9-5194E3CE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E9606-1F34-B1E2-C21F-4C1D55D3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CA70E-67A5-D7B1-31FC-52F5B1AA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71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0A4F-3FF8-3E1F-0D79-A968984C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ABC1D-AB09-8A41-8111-71E996F3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EEBB-9489-C12E-DCD2-5FA59563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AE68B-9D7E-3FB0-AD26-9C9537F2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38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2E5B3-B220-8E13-5EA0-0AFD2F76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DBB7E-AF29-4EA2-6443-AAED6A9F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8296-56E7-84D2-BBAB-83203B3D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5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0F4A-539A-656C-E7A9-893E7C96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54C4-861C-50E1-7BC5-37BB3959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1D413-B8D6-7710-3044-FE70609B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F1E30-94FA-C9A4-1041-DDA6F59F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62A9-88CE-9763-79AB-AB7A5236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A5CB9-9152-BECB-5BFC-D25EAC1C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7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43A5-CC7A-3868-AD68-295298CF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A3D9C-DDD8-E8C2-B8FF-4D136CA9B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25061-C390-B56F-10E2-112E1797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1630-77C4-90D9-ED46-AACBA1B4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CE762-29D1-4157-8ED5-7DA9A07B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6B3F3-7ED9-F56E-3784-596A33B2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2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778EA-D8A7-2DB8-1ADC-A295C2AD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5D8FD-E7FB-43F0-B898-D1393F33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B5C3-4B25-B7F3-4957-8E89E0D54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7B233-F6EC-4055-89AD-4382D3739702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F2D3-9EDF-61A5-D09D-B893300E5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4786-8241-09D6-C1D8-B174955E5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A16D1-81ED-45CA-A3A7-2EA5FF9BA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41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2B88B6-573F-D41E-08C8-63A47ADB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485" y="566056"/>
            <a:ext cx="10395857" cy="4430487"/>
          </a:xfrm>
        </p:spPr>
        <p:txBody>
          <a:bodyPr/>
          <a:lstStyle/>
          <a:p>
            <a:pPr algn="l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Project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Documentation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for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 M605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Advanced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 Databases Group Final Projec</a:t>
            </a:r>
            <a:r>
              <a:rPr lang="de-DE" b="1" dirty="0">
                <a:solidFill>
                  <a:srgbClr val="404040"/>
                </a:solidFill>
                <a:latin typeface="DeepSeek-CJK-patch"/>
              </a:rPr>
              <a:t>t</a:t>
            </a:r>
          </a:p>
          <a:p>
            <a:pPr algn="l"/>
            <a:br>
              <a:rPr lang="de-DE" dirty="0"/>
            </a:b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Submitted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by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Vrushita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Ketankumar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Malani</a:t>
            </a:r>
            <a:r>
              <a:rPr lang="de-DE" dirty="0">
                <a:solidFill>
                  <a:srgbClr val="404040"/>
                </a:solidFill>
                <a:latin typeface="DeepSeek-CJK-patch"/>
              </a:rPr>
              <a:t> </a:t>
            </a:r>
          </a:p>
          <a:p>
            <a:pPr algn="l"/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                          Student ID : GH1038408</a:t>
            </a:r>
          </a:p>
          <a:p>
            <a:pPr algn="l"/>
            <a:br>
              <a:rPr lang="de-DE" dirty="0"/>
            </a:b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Course: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M605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Advanced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Databases | Winter 2025</a:t>
            </a:r>
          </a:p>
          <a:p>
            <a:pPr algn="l"/>
            <a:br>
              <a:rPr lang="de-DE" dirty="0"/>
            </a:b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GitHub Repository: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https://github.com/vrushitamalani/advancedatabase</a:t>
            </a:r>
          </a:p>
          <a:p>
            <a:pPr algn="l"/>
            <a:br>
              <a:rPr lang="de-DE" dirty="0"/>
            </a:b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Video Demonstration: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https://go.screenpal.com/watch/cTetFYniAJn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856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EB7F-1829-37C3-E2C6-272FBA32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6" y="231310"/>
            <a:ext cx="10515600" cy="1325563"/>
          </a:xfrm>
        </p:spPr>
        <p:txBody>
          <a:bodyPr/>
          <a:lstStyle/>
          <a:p>
            <a:pPr algn="ctr"/>
            <a:r>
              <a:rPr lang="de-DE" sz="4000" b="1" i="0" dirty="0">
                <a:solidFill>
                  <a:srgbClr val="404040"/>
                </a:solidFill>
                <a:effectLst/>
                <a:latin typeface="DeepSeek-CJK-patch"/>
              </a:rPr>
              <a:t>8. References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73B7-F24C-4C5B-3204-9C3D5081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5" y="1226635"/>
            <a:ext cx="11030415" cy="31000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PostgreSQL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Documentation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. (2025). </a:t>
            </a:r>
            <a:r>
              <a:rPr lang="de-DE" sz="2400" b="0" i="1" dirty="0">
                <a:solidFill>
                  <a:srgbClr val="404040"/>
                </a:solidFill>
                <a:effectLst/>
                <a:latin typeface="DeepSeek-CJK-patch"/>
              </a:rPr>
              <a:t>PostgreSQL.org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. </a:t>
            </a:r>
            <a:r>
              <a:rPr lang="de-DE" sz="2400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https://www.postgresql.org</a:t>
            </a:r>
            <a:endParaRPr lang="de-DE" sz="2400" b="0" i="0" u="none" strike="noStrike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de-DE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 algn="l">
              <a:spcBef>
                <a:spcPts val="300"/>
              </a:spcBef>
              <a:buNone/>
            </a:pP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2.MongoDB Inc. (2025). </a:t>
            </a:r>
            <a:r>
              <a:rPr lang="de-DE" sz="2400" b="0" i="1" dirty="0">
                <a:solidFill>
                  <a:srgbClr val="404040"/>
                </a:solidFill>
                <a:effectLst/>
                <a:latin typeface="DeepSeek-CJK-patch"/>
              </a:rPr>
              <a:t>MongoDB Manual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. </a:t>
            </a:r>
            <a:r>
              <a:rPr lang="de-DE" sz="2400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3"/>
              </a:rPr>
              <a:t>https://docs.mongodb.com</a:t>
            </a:r>
            <a:endParaRPr lang="de-DE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14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E387-5E3C-1A76-00C1-CF370129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8" y="197858"/>
            <a:ext cx="10383644" cy="627334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1.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Introduction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F57E-EF2C-11AE-1F03-03E8ACDC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04" y="702527"/>
            <a:ext cx="10851995" cy="579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Domain: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E-commerce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Platform</a:t>
            </a:r>
            <a:br>
              <a:rPr lang="de-DE" dirty="0"/>
            </a:b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Modern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e-commerce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systems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require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handling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structured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data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(e.g.,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user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accounts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transactions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) and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unstructured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/semi-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structured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data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(e.g.,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product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reviews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, logs).</a:t>
            </a:r>
          </a:p>
          <a:p>
            <a:pPr marL="0" indent="0">
              <a:buNone/>
            </a:pPr>
            <a:endParaRPr lang="de-DE" sz="2400" dirty="0">
              <a:solidFill>
                <a:srgbClr val="404040"/>
              </a:solidFill>
              <a:latin typeface="DeepSeek-CJK-patch"/>
            </a:endParaRPr>
          </a:p>
          <a:p>
            <a:pPr algn="l">
              <a:buNone/>
            </a:pP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Objectives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Design a hybrid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database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system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using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de-DE" sz="2400" b="1" i="0" dirty="0">
                <a:solidFill>
                  <a:srgbClr val="404040"/>
                </a:solidFill>
                <a:effectLst/>
                <a:latin typeface="DeepSeek-CJK-patch"/>
              </a:rPr>
              <a:t>PostgreSQL (SQL)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 and </a:t>
            </a:r>
            <a:r>
              <a:rPr lang="de-DE" sz="2400" b="1" i="0" dirty="0">
                <a:solidFill>
                  <a:srgbClr val="404040"/>
                </a:solidFill>
                <a:effectLst/>
                <a:latin typeface="DeepSeek-CJK-patch"/>
              </a:rPr>
              <a:t>MongoDB (NoSQL)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Implement CRUD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operations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optimize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performance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, and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ensure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seamless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integration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Demonstrate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practical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use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cases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for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structured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and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unstructured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data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storage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0" indent="0" algn="l">
              <a:spcBef>
                <a:spcPts val="300"/>
              </a:spcBef>
              <a:buNone/>
            </a:pPr>
            <a:endParaRPr lang="de-DE" sz="2400" dirty="0">
              <a:solidFill>
                <a:srgbClr val="404040"/>
              </a:solidFill>
              <a:latin typeface="DeepSeek-CJK-patch"/>
            </a:endParaRPr>
          </a:p>
          <a:p>
            <a:pPr algn="l">
              <a:buNone/>
            </a:pP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Significance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Hybrid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systems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balance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ACID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compliance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(SQL)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with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scalability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for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dynamic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data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(NoSQL).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Enhances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flexibility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in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managing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diverse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data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types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common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 in </a:t>
            </a:r>
            <a:r>
              <a:rPr lang="de-DE" sz="2400" b="0" i="0" dirty="0" err="1">
                <a:solidFill>
                  <a:srgbClr val="404040"/>
                </a:solidFill>
                <a:effectLst/>
                <a:latin typeface="DeepSeek-CJK-patch"/>
              </a:rPr>
              <a:t>e-commerce</a:t>
            </a:r>
            <a:r>
              <a:rPr lang="de-DE" sz="24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0" indent="0" algn="l">
              <a:spcBef>
                <a:spcPts val="300"/>
              </a:spcBef>
              <a:buNone/>
            </a:pPr>
            <a:endParaRPr lang="de-DE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3171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198B-28D2-E7F0-BD44-C15D13F5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675460"/>
            <a:ext cx="10515600" cy="763047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3. Implementation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4FD413D-FC3A-A1E6-C39A-7D7FA50AA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89498"/>
            <a:ext cx="7465955" cy="3612783"/>
          </a:xfrm>
        </p:spPr>
      </p:pic>
    </p:spTree>
    <p:extLst>
      <p:ext uri="{BB962C8B-B14F-4D97-AF65-F5344CB8AC3E}">
        <p14:creationId xmlns:p14="http://schemas.microsoft.com/office/powerpoint/2010/main" val="364139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6EAF-944E-93B8-C69F-BB8E6E27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17" y="669073"/>
            <a:ext cx="10740483" cy="5507890"/>
          </a:xfrm>
        </p:spPr>
        <p:txBody>
          <a:bodyPr/>
          <a:lstStyle/>
          <a:p>
            <a:pPr algn="l">
              <a:buNone/>
            </a:pPr>
            <a:r>
              <a:rPr lang="fr-FR" b="1" i="0" dirty="0" err="1">
                <a:solidFill>
                  <a:srgbClr val="404040"/>
                </a:solidFill>
                <a:effectLst/>
                <a:latin typeface="DeepSeek-CJK-patch"/>
              </a:rPr>
              <a:t>Functional</a:t>
            </a:r>
            <a:r>
              <a:rPr lang="fr-FR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fr-FR" b="1" i="0" dirty="0" err="1">
                <a:solidFill>
                  <a:srgbClr val="404040"/>
                </a:solidFill>
                <a:effectLst/>
                <a:latin typeface="DeepSeek-CJK-patch"/>
              </a:rPr>
              <a:t>Queries</a:t>
            </a:r>
            <a:r>
              <a:rPr lang="fr-FR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fr-FR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fr-FR" b="1" i="0" dirty="0">
                <a:solidFill>
                  <a:srgbClr val="404040"/>
                </a:solidFill>
                <a:effectLst/>
                <a:latin typeface="DeepSeek-CJK-patch"/>
              </a:rPr>
              <a:t>SQL </a:t>
            </a:r>
            <a:r>
              <a:rPr lang="fr-FR" b="1" i="0" dirty="0" err="1">
                <a:solidFill>
                  <a:srgbClr val="404040"/>
                </a:solidFill>
                <a:effectLst/>
                <a:latin typeface="DeepSeek-CJK-patch"/>
              </a:rPr>
              <a:t>Join</a:t>
            </a:r>
            <a:r>
              <a:rPr lang="fr-FR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fr-FR" b="1" i="0" dirty="0" err="1">
                <a:solidFill>
                  <a:srgbClr val="404040"/>
                </a:solidFill>
                <a:effectLst/>
                <a:latin typeface="DeepSeek-CJK-patch"/>
              </a:rPr>
              <a:t>Query</a:t>
            </a:r>
            <a:r>
              <a:rPr lang="fr-FR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fr-FR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2.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NoSQL Aggregation:</a:t>
            </a:r>
            <a:r>
              <a:rPr lang="de-DE" dirty="0"/>
              <a:t>    </a:t>
            </a:r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27AF3409-9815-7AF1-FC07-F646EC331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6" y="1572513"/>
            <a:ext cx="4672817" cy="130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0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180A-5696-C9EE-871E-688F148A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20521"/>
            <a:ext cx="9545444" cy="93956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4. Challenges and Solutions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692A6-1676-CFF0-F666-1917409B5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659921"/>
              </p:ext>
            </p:extLst>
          </p:nvPr>
        </p:nvGraphicFramePr>
        <p:xfrm>
          <a:off x="724828" y="1260089"/>
          <a:ext cx="10438472" cy="3300760"/>
        </p:xfrm>
        <a:graphic>
          <a:graphicData uri="http://schemas.openxmlformats.org/drawingml/2006/table">
            <a:tbl>
              <a:tblPr/>
              <a:tblGrid>
                <a:gridCol w="5219236">
                  <a:extLst>
                    <a:ext uri="{9D8B030D-6E8A-4147-A177-3AD203B41FA5}">
                      <a16:colId xmlns:a16="http://schemas.microsoft.com/office/drawing/2014/main" val="3505458156"/>
                    </a:ext>
                  </a:extLst>
                </a:gridCol>
                <a:gridCol w="5219236">
                  <a:extLst>
                    <a:ext uri="{9D8B030D-6E8A-4147-A177-3AD203B41FA5}">
                      <a16:colId xmlns:a16="http://schemas.microsoft.com/office/drawing/2014/main" val="802366257"/>
                    </a:ext>
                  </a:extLst>
                </a:gridCol>
              </a:tblGrid>
              <a:tr h="600139">
                <a:tc>
                  <a:txBody>
                    <a:bodyPr/>
                    <a:lstStyle/>
                    <a:p>
                      <a:pPr algn="l"/>
                      <a:r>
                        <a:rPr lang="de-DE" b="1">
                          <a:effectLst/>
                        </a:rPr>
                        <a:t>Challenge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>
                          <a:effectLst/>
                        </a:rPr>
                        <a:t>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913231"/>
                  </a:ext>
                </a:extLst>
              </a:tr>
              <a:tr h="105024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Data consistency between SQL and NoSQL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 eventual consistency for reviews; scheduled sync jobs.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106886"/>
                  </a:ext>
                </a:extLst>
              </a:tr>
              <a:tr h="600139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Query performance in NoSQL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Created indexes on product_id and user_id.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194255"/>
                  </a:ext>
                </a:extLst>
              </a:tr>
              <a:tr h="1050241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Schema design conflicts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Separated transactional data (SQL) from dynamic data (NoSQL).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89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32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4212-A025-2BD1-4AC7-88FE0137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705"/>
            <a:ext cx="10515600" cy="1325563"/>
          </a:xfrm>
        </p:spPr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5.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Results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404915-5B93-8EB0-866E-2AC111FD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925551"/>
            <a:ext cx="10896600" cy="55421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SQL Query Output:</a:t>
            </a: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de-DE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NoSQL Aggregation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Result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0" indent="0">
              <a:buNone/>
            </a:pPr>
            <a:endParaRPr lang="de-DE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404040"/>
                </a:solidFill>
                <a:latin typeface="DeepSeek-CJK-patch"/>
              </a:rPr>
              <a:t>          </a:t>
            </a:r>
          </a:p>
          <a:p>
            <a:pPr marL="0" indent="0">
              <a:buNone/>
            </a:pPr>
            <a:r>
              <a:rPr lang="de-DE" b="1" dirty="0">
                <a:solidFill>
                  <a:srgbClr val="404040"/>
                </a:solidFill>
                <a:latin typeface="DeepSeek-CJK-patch"/>
              </a:rPr>
              <a:t>                             </a:t>
            </a:r>
          </a:p>
          <a:p>
            <a:pPr marL="0" indent="0">
              <a:buNone/>
            </a:pPr>
            <a:r>
              <a:rPr lang="de-DE" b="1" dirty="0">
                <a:solidFill>
                  <a:srgbClr val="404040"/>
                </a:solidFill>
                <a:latin typeface="DeepSeek-CJK-patch"/>
              </a:rPr>
              <a:t>         </a:t>
            </a:r>
            <a:endParaRPr lang="de-DE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9F7FEE-5B1B-31C3-7998-A7881A5D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5" y="1782362"/>
            <a:ext cx="5311683" cy="14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8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AA7B-BDC6-B11F-0B23-5921D9A9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34176"/>
            <a:ext cx="11563815" cy="6311590"/>
          </a:xfrm>
        </p:spPr>
        <p:txBody>
          <a:bodyPr/>
          <a:lstStyle/>
          <a:p>
            <a:pPr marL="0" indent="0">
              <a:buNone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Screenshots: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PostgreSQL Table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Structure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de-DE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E5C371-DF60-5D52-7826-B3A535C7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54" y="2785973"/>
            <a:ext cx="477269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5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FE3-AC84-F998-469D-6995E82D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6706"/>
            <a:ext cx="10515599" cy="11625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6. Conclusion and Future Work</a:t>
            </a:r>
            <a:b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12F1-4011-8C19-ECE1-35020534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51" y="1081668"/>
            <a:ext cx="11285034" cy="5589626"/>
          </a:xfrm>
        </p:spPr>
        <p:txBody>
          <a:bodyPr/>
          <a:lstStyle/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Outcomes: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Successfully integrated SQL and NoSQL databases for an e-commerce platform.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Achieved ACID compliance for transactions and flexible data handling for reviews.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Future Work: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Implement real-time data synchronization using Apache Kafka.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Add caching (Redis) to improve read performance.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44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A2B8-FE17-91FA-790C-2AAC2BE8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1" y="457202"/>
            <a:ext cx="10707029" cy="1115121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7.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Contributions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569E2A2-28F0-57B7-718E-AC83ECA53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933795"/>
              </p:ext>
            </p:extLst>
          </p:nvPr>
        </p:nvGraphicFramePr>
        <p:xfrm>
          <a:off x="735980" y="1572323"/>
          <a:ext cx="10617820" cy="2370749"/>
        </p:xfrm>
        <a:graphic>
          <a:graphicData uri="http://schemas.openxmlformats.org/drawingml/2006/table">
            <a:tbl>
              <a:tblPr/>
              <a:tblGrid>
                <a:gridCol w="5308910">
                  <a:extLst>
                    <a:ext uri="{9D8B030D-6E8A-4147-A177-3AD203B41FA5}">
                      <a16:colId xmlns:a16="http://schemas.microsoft.com/office/drawing/2014/main" val="267424940"/>
                    </a:ext>
                  </a:extLst>
                </a:gridCol>
                <a:gridCol w="5308910">
                  <a:extLst>
                    <a:ext uri="{9D8B030D-6E8A-4147-A177-3AD203B41FA5}">
                      <a16:colId xmlns:a16="http://schemas.microsoft.com/office/drawing/2014/main" val="2693508786"/>
                    </a:ext>
                  </a:extLst>
                </a:gridCol>
              </a:tblGrid>
              <a:tr h="724829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>
                          <a:effectLst/>
                        </a:rPr>
                        <a:t>   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1">
                          <a:effectLst/>
                        </a:rPr>
                        <a:t>Responsibilities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297947"/>
                  </a:ext>
                </a:extLst>
              </a:tr>
              <a:tr h="724829"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    V</a:t>
                      </a:r>
                      <a:r>
                        <a:rPr lang="de-DE" sz="2400" dirty="0" err="1">
                          <a:effectLst/>
                        </a:rPr>
                        <a:t>rushita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Malani</a:t>
                      </a:r>
                      <a:endParaRPr lang="de-DE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SQL </a:t>
                      </a:r>
                      <a:r>
                        <a:rPr lang="de-DE" sz="2400" dirty="0" err="1">
                          <a:effectLst/>
                        </a:rPr>
                        <a:t>database</a:t>
                      </a:r>
                      <a:r>
                        <a:rPr lang="de-DE" sz="2400" dirty="0">
                          <a:effectLst/>
                        </a:rPr>
                        <a:t> design, </a:t>
                      </a:r>
                      <a:r>
                        <a:rPr lang="de-DE" sz="2400" dirty="0" err="1">
                          <a:effectLst/>
                        </a:rPr>
                        <a:t>query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implementation</a:t>
                      </a:r>
                      <a:endParaRPr lang="de-DE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971981"/>
                  </a:ext>
                </a:extLst>
              </a:tr>
              <a:tr h="724829">
                <a:tc>
                  <a:txBody>
                    <a:bodyPr/>
                    <a:lstStyle/>
                    <a:p>
                      <a:endParaRPr lang="de-DE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NoSQL </a:t>
                      </a:r>
                      <a:r>
                        <a:rPr lang="de-DE" sz="2400" dirty="0" err="1">
                          <a:effectLst/>
                        </a:rPr>
                        <a:t>setup</a:t>
                      </a:r>
                      <a:r>
                        <a:rPr lang="de-DE" sz="2400" dirty="0">
                          <a:effectLst/>
                        </a:rPr>
                        <a:t>, </a:t>
                      </a:r>
                      <a:r>
                        <a:rPr lang="de-DE" sz="2400" dirty="0" err="1">
                          <a:effectLst/>
                        </a:rPr>
                        <a:t>integration</a:t>
                      </a:r>
                      <a:r>
                        <a:rPr lang="de-DE" sz="2400" dirty="0">
                          <a:effectLst/>
                        </a:rPr>
                        <a:t>, </a:t>
                      </a:r>
                      <a:r>
                        <a:rPr lang="de-DE" sz="2400" dirty="0" err="1">
                          <a:effectLst/>
                        </a:rPr>
                        <a:t>video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demonstration</a:t>
                      </a:r>
                      <a:endParaRPr lang="de-DE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7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4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94d77c3-f221-4811-aaa0-d1cfc03b544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050354537F44C9A92A1AAF85C4AE0" ma:contentTypeVersion="9" ma:contentTypeDescription="Create a new document." ma:contentTypeScope="" ma:versionID="bec4e10db443c1b34a406b17627cf2fe">
  <xsd:schema xmlns:xsd="http://www.w3.org/2001/XMLSchema" xmlns:xs="http://www.w3.org/2001/XMLSchema" xmlns:p="http://schemas.microsoft.com/office/2006/metadata/properties" xmlns:ns3="f94d77c3-f221-4811-aaa0-d1cfc03b544c" targetNamespace="http://schemas.microsoft.com/office/2006/metadata/properties" ma:root="true" ma:fieldsID="5cb24d03bcf47a424b51c87284e70730" ns3:_="">
    <xsd:import namespace="f94d77c3-f221-4811-aaa0-d1cfc03b54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d77c3-f221-4811-aaa0-d1cfc03b54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08961D-7B4F-4082-B3A7-407583A620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771EAD-3D0E-4B24-AF1D-CDF647F8659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94d77c3-f221-4811-aaa0-d1cfc03b544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3D8CD01-2B48-4570-9CAB-B7E43820B7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4d77c3-f221-4811-aaa0-d1cfc03b5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1. Introduction </vt:lpstr>
      <vt:lpstr>3. Implementation  </vt:lpstr>
      <vt:lpstr>PowerPoint Presentation</vt:lpstr>
      <vt:lpstr>4. Challenges and Solutions </vt:lpstr>
      <vt:lpstr>5. Results </vt:lpstr>
      <vt:lpstr>PowerPoint Presentation</vt:lpstr>
      <vt:lpstr>6. Conclusion and Future Work </vt:lpstr>
      <vt:lpstr>7. Contributions </vt:lpstr>
      <vt:lpstr>8.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Ghanshyambhai Dhankecha</dc:creator>
  <cp:lastModifiedBy>Divya Ghanshyambhai Dhankecha</cp:lastModifiedBy>
  <cp:revision>2</cp:revision>
  <dcterms:created xsi:type="dcterms:W3CDTF">2025-03-27T08:32:01Z</dcterms:created>
  <dcterms:modified xsi:type="dcterms:W3CDTF">2025-03-27T20:45:46Z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0x010100559050354537F44C9A92A1AAF85C4AE0</vt:lpwstr>
  </property>
</Properties>
</file>