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CCE8A-DEB4-4400-8191-0CED354D6890}" v="2" dt="2025-03-27T17:15:19.3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C592-6770-FD44-00A4-FFCAC13A2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7F703-FD50-0553-97D9-EF8891BB2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524C3-3668-CDD0-5A78-08845AA3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06D2C-804F-0834-C3D8-F7D566CE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E17D6-8086-2B41-ADBF-3979B614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91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64F9-1829-04B0-CE51-0219FBF7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078DF-00DF-A1FA-33ED-342A3FA4F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C817-3F60-49D6-40F7-AE09594C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C861A-617A-D6CA-096F-F5D47725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2CF67-2098-AA4C-6FA6-86B5E3CD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61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DEF88-3D8F-6AEE-A0A8-73E0CE47B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9BCD5-F62A-8A1A-CC4D-0A31F1E95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28B29-15BB-C97C-73D2-2CC7EAFB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9311B-17A3-2018-738D-9372F87D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5B05D-A3E2-28B0-63E7-044448958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8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B87C-F8AC-44EB-8E63-C7E4894A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8EFD6-53B3-ECBD-BFBE-F8E0CF5C0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4E944-26D5-B1A7-E89A-6A2D1279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AF6C-C8CE-765D-D4D6-B40EF260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030E8-CCB3-5EB2-5468-1D23530A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91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10BB-6A1B-9AD9-BFA7-8BD24285A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8303A-50EB-6DDD-8320-E1272ED02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21FB-B0F8-4CDB-AB5F-DC6EC8C5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6FB2F-EE29-8EDC-9083-1D0FA3C2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C4DFE-733E-0428-B8AF-B9331894E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15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AB0E-C711-762A-030B-53ADA555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0C314-30AC-F89A-F673-CC57E8A4F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6BD0F-95D4-DCAB-7D4B-7DE036DDC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1AF7E-A004-3BC6-65AB-186F4FB4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D39F9-C3F7-6C03-6C7B-D2FF7A20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CF8CE-6E00-EB7D-C9B8-1A0E0051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0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798B-393B-5C5D-5CAF-3647C0F8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9AD92-ED25-6004-E686-87506CF33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3EF7A-C225-83E3-633C-ACE352456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5A8C3-63B5-DA3C-C776-4B7F3422C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99724-E09C-ADDD-C05E-34A843659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9E266-0EE1-9C1A-B565-4464D48BC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6538C-3BAB-FE40-5076-76CEBDF8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13067-42F6-5A27-1111-4B5DF8A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49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E8B52-9DB6-EEF5-D91D-936AC878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A2BF1-C2B5-D93D-DBD6-F4B5471B7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77CA5-5358-A0A7-7D43-18C6036B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3EF3B-ECB3-1BB9-4155-7559075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25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0B6DC-0D6A-323F-4607-B7D73BE8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6C0FD-FC92-5029-4F83-5A5BFD2E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F228B-E6D9-628E-3269-60643C09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4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9731-88AB-1F76-56CE-B998F87F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D1D5D-C801-43A3-1C86-F21E5FC64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31161-FF60-4ED5-4F0E-CA9F92A2C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7A56A-840E-6657-A935-2D1907FD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3B620-1CAB-169F-6A72-880729F3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C3200-E6FF-A21E-7596-1A2EDCE5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40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C388-F875-7FAC-C115-E005719D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A91EA-EE38-CF72-1227-6F753C519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884BB-7470-EDC2-0879-D1906E596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49986-5281-007F-3B6B-881449DC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E4B8F-D699-7DF4-8356-888708D8A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95671-AB7F-5737-284B-448631D0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46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32B44-0AB5-00D7-C0DB-1ECB8350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88255-5070-00D8-9D33-762E35E40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2F666-6BCC-E598-9045-EC6579516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686D7F-81C6-41C3-9C37-A408F0B61A09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CC602-6F76-232B-606F-906EB0570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72E7-A7D5-6B38-6D5E-172BF5B0E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FE4E2-1346-4A0D-891A-6DB1F5A7986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76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" TargetMode="External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D1306D-12FF-840B-F776-A4C38C15A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603" y="792737"/>
            <a:ext cx="9632414" cy="4197904"/>
          </a:xfrm>
        </p:spPr>
        <p:txBody>
          <a:bodyPr>
            <a:normAutofit/>
          </a:bodyPr>
          <a:lstStyle/>
          <a:p>
            <a:pPr algn="l"/>
            <a:r>
              <a:rPr lang="de-DE" b="1" dirty="0">
                <a:solidFill>
                  <a:srgbClr val="404040"/>
                </a:solidFill>
                <a:effectLst/>
                <a:latin typeface="DeepSeek-CJK-patch"/>
              </a:rPr>
              <a:t>Project </a:t>
            </a:r>
            <a:r>
              <a:rPr lang="de-DE" b="1" dirty="0" err="1">
                <a:solidFill>
                  <a:srgbClr val="404040"/>
                </a:solidFill>
                <a:effectLst/>
                <a:latin typeface="DeepSeek-CJK-patch"/>
              </a:rPr>
              <a:t>Documentation</a:t>
            </a:r>
            <a:r>
              <a:rPr lang="de-DE" b="1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1" dirty="0" err="1">
                <a:solidFill>
                  <a:srgbClr val="404040"/>
                </a:solidFill>
                <a:effectLst/>
                <a:latin typeface="DeepSeek-CJK-patch"/>
              </a:rPr>
              <a:t>for</a:t>
            </a:r>
            <a:r>
              <a:rPr lang="de-DE" b="1" dirty="0">
                <a:solidFill>
                  <a:srgbClr val="404040"/>
                </a:solidFill>
                <a:effectLst/>
                <a:latin typeface="DeepSeek-CJK-patch"/>
              </a:rPr>
              <a:t> M604 </a:t>
            </a:r>
            <a:r>
              <a:rPr lang="de-DE" b="1" dirty="0" err="1">
                <a:solidFill>
                  <a:srgbClr val="404040"/>
                </a:solidFill>
                <a:effectLst/>
                <a:latin typeface="DeepSeek-CJK-patch"/>
              </a:rPr>
              <a:t>Advanced</a:t>
            </a:r>
            <a:r>
              <a:rPr lang="de-DE" b="1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1" dirty="0" err="1">
                <a:solidFill>
                  <a:srgbClr val="404040"/>
                </a:solidFill>
                <a:effectLst/>
                <a:latin typeface="DeepSeek-CJK-patch"/>
              </a:rPr>
              <a:t>Programming</a:t>
            </a:r>
            <a:r>
              <a:rPr lang="de-DE" b="1" dirty="0">
                <a:solidFill>
                  <a:srgbClr val="404040"/>
                </a:solidFill>
                <a:effectLst/>
                <a:latin typeface="DeepSeek-CJK-patch"/>
              </a:rPr>
              <a:t> Final Project</a:t>
            </a:r>
            <a:br>
              <a:rPr lang="de-DE" dirty="0"/>
            </a:b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Submitted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by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Vrushita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Ketankumar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Malani</a:t>
            </a:r>
            <a:endParaRPr lang="de-DE" dirty="0">
              <a:solidFill>
                <a:srgbClr val="404040"/>
              </a:solidFill>
              <a:latin typeface="DeepSeek-CJK-patch"/>
            </a:endParaRPr>
          </a:p>
          <a:p>
            <a:pPr algn="l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Student ID 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: GH1038408</a:t>
            </a:r>
            <a:br>
              <a:rPr lang="de-DE" dirty="0"/>
            </a:b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Course: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 M604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Advanced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Programming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| Winter 2025</a:t>
            </a:r>
            <a:br>
              <a:rPr lang="de-DE" dirty="0"/>
            </a:b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GitHub Repository: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br>
              <a:rPr lang="de-DE" dirty="0"/>
            </a:b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Video Demonstration: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862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43F3-3812-88E5-FF3A-D01CF5EB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8. References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9338-579C-A81B-287B-AA43168CA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251857"/>
            <a:ext cx="10700657" cy="2721429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Spring Boot Documentation. (2025). </a:t>
            </a:r>
            <a:r>
              <a:rPr lang="en-US" sz="2400" b="0" i="1" dirty="0">
                <a:solidFill>
                  <a:srgbClr val="404040"/>
                </a:solidFill>
                <a:effectLst/>
                <a:latin typeface="DeepSeek-CJK-patch"/>
              </a:rPr>
              <a:t>Spring.io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. </a:t>
            </a: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DeepSeek-CJK-patch"/>
                <a:hlinkClick r:id="rId2"/>
              </a:rPr>
              <a:t>https://spring.io</a:t>
            </a:r>
            <a:endParaRPr lang="en-US" sz="2400" b="0" i="0" u="none" strike="noStrike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MySQL 8.0 Reference Manual. (2025). </a:t>
            </a:r>
            <a:r>
              <a:rPr lang="en-US" sz="2400" b="0" i="1" dirty="0">
                <a:solidFill>
                  <a:srgbClr val="404040"/>
                </a:solidFill>
                <a:effectLst/>
                <a:latin typeface="DeepSeek-CJK-patch"/>
              </a:rPr>
              <a:t>Oracle.com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. </a:t>
            </a:r>
            <a:r>
              <a:rPr lang="en-US" sz="2400" b="0" i="0" u="none" strike="noStrike" dirty="0">
                <a:solidFill>
                  <a:srgbClr val="404040"/>
                </a:solidFill>
                <a:effectLst/>
                <a:latin typeface="DeepSeek-CJK-patch"/>
                <a:hlinkClick r:id="rId3"/>
              </a:rPr>
              <a:t>https://dev.mysql.com</a:t>
            </a:r>
            <a:endParaRPr lang="en-US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740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4DFD-B0EF-B814-F082-E611518E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1.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Introduction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6178-ACBC-3054-96C1-DE6F76CA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95" y="1178804"/>
            <a:ext cx="10983817" cy="5431315"/>
          </a:xfrm>
        </p:spPr>
        <p:txBody>
          <a:bodyPr>
            <a:normAutofit fontScale="92500" lnSpcReduction="10000"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Problem Domain:</a:t>
            </a:r>
            <a:b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Our project addresses inefficiencies in 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community library management systems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. Traditional systems often lack real-time updates, robust search functionalities, and user-friendly interfaces. This leads to operational delays and poor user experiences.</a:t>
            </a:r>
          </a:p>
          <a:p>
            <a:pPr algn="l">
              <a:buNone/>
            </a:pP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Objectives: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Develop a web-based library management system using Java and Spring Boot.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Integrate a MySQL database for storing book, user, and transaction data.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Implement a RESTful API for seamless frontend-backend communication.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Ensure scalability and error resilience.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  <a:latin typeface="DeepSeek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Significance:</a:t>
            </a:r>
            <a:br>
              <a:rPr lang="en-US" dirty="0"/>
            </a:b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This solution streamlines book tracking, automates overdue notifications, and improves accessibility for librarians and patrons.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0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24A0-639B-CCD2-AF7D-F6D403F8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2. System Architecture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D4A10-0DB9-0608-1BD2-371E24DB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046" y="1253331"/>
            <a:ext cx="10747872" cy="4960182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Overview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endParaRPr lang="de-DE" dirty="0">
              <a:solidFill>
                <a:srgbClr val="404040"/>
              </a:solidFill>
              <a:latin typeface="DeepSeek-CJK-patch"/>
            </a:endParaRPr>
          </a:p>
          <a:p>
            <a:pPr algn="l">
              <a:buNone/>
            </a:pP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The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application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follows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a 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three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-tier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architecture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Frontend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: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Thymeleaf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templates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for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dynamic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web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pages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Backend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: Spring Boot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framework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handling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business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logic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Database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: MySQL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for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relational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data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storage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0" indent="0" algn="l">
              <a:spcBef>
                <a:spcPts val="300"/>
              </a:spcBef>
              <a:buNone/>
            </a:pPr>
            <a:endParaRPr lang="de-DE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None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Key Technologies:</a:t>
            </a:r>
            <a:endParaRPr lang="de-DE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Backend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: Spring Boot (Java 17)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Database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: MySQL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with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Hibernate ORM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API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: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RESTful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endpoints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(JSON/HTTP)</a:t>
            </a:r>
          </a:p>
          <a:p>
            <a:pPr marL="0" indent="0" algn="l">
              <a:spcBef>
                <a:spcPts val="300"/>
              </a:spcBef>
              <a:buNone/>
            </a:pPr>
            <a:endParaRPr lang="de-DE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383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4AB9-D11C-CC57-A0CE-590E0DEE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3. Implementation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FD91-0205-D14B-0501-83408D884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57" y="1101687"/>
            <a:ext cx="10990243" cy="5673686"/>
          </a:xfrm>
        </p:spPr>
        <p:txBody>
          <a:bodyPr/>
          <a:lstStyle/>
          <a:p>
            <a:pPr algn="l">
              <a:buNone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Backend Development:</a:t>
            </a:r>
            <a:endParaRPr lang="de-DE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CRUD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Operations</a:t>
            </a: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          Create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de-DE" dirty="0">
                <a:solidFill>
                  <a:srgbClr val="404040"/>
                </a:solidFill>
                <a:latin typeface="DeepSeek-CJK-patch"/>
              </a:rPr>
              <a:t>            Read</a:t>
            </a:r>
          </a:p>
          <a:p>
            <a:pPr marL="0" indent="0" algn="l">
              <a:spcAft>
                <a:spcPts val="300"/>
              </a:spcAft>
              <a:buNone/>
            </a:pPr>
            <a:r>
              <a:rPr lang="de-DE" b="0" i="0" dirty="0">
                <a:solidFill>
                  <a:srgbClr val="404040"/>
                </a:solidFill>
                <a:effectLst/>
                <a:latin typeface="DeepSeek-CJK-patch"/>
              </a:rPr>
              <a:t>            </a:t>
            </a:r>
            <a:r>
              <a:rPr lang="de-DE" b="0" i="0" dirty="0" err="1">
                <a:solidFill>
                  <a:srgbClr val="404040"/>
                </a:solidFill>
                <a:effectLst/>
                <a:latin typeface="DeepSeek-CJK-patch"/>
              </a:rPr>
              <a:t>Upadate</a:t>
            </a:r>
            <a:endParaRPr lang="de-DE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 algn="l">
              <a:spcAft>
                <a:spcPts val="300"/>
              </a:spcAft>
              <a:buNone/>
            </a:pPr>
            <a:r>
              <a:rPr lang="de-DE" dirty="0">
                <a:solidFill>
                  <a:srgbClr val="404040"/>
                </a:solidFill>
                <a:latin typeface="DeepSeek-CJK-patch"/>
              </a:rPr>
              <a:t>            Delete</a:t>
            </a:r>
            <a:endParaRPr lang="de-DE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845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F2731CB-F0DC-2749-BABD-39BF6D1E99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5592" y="498181"/>
            <a:ext cx="10752462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Error Handling: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Custom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exceptions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 (e.g.,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BookNotFoundException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)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with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@ControllerAdvice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Fallback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responses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for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database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outages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using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 Spring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Retry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02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F4C1-4971-83F5-445F-8F5A4047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4. Challenges and Solutions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DA675D-1830-B5F7-CF33-89C8B8DB4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41941"/>
              </p:ext>
            </p:extLst>
          </p:nvPr>
        </p:nvGraphicFramePr>
        <p:xfrm>
          <a:off x="838200" y="1299990"/>
          <a:ext cx="10515600" cy="2280492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39649092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80262162"/>
                    </a:ext>
                  </a:extLst>
                </a:gridCol>
              </a:tblGrid>
              <a:tr h="570123">
                <a:tc>
                  <a:txBody>
                    <a:bodyPr/>
                    <a:lstStyle/>
                    <a:p>
                      <a:pPr algn="l"/>
                      <a:r>
                        <a:rPr lang="de-DE" b="1">
                          <a:effectLst/>
                        </a:rPr>
                        <a:t>Challenge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1">
                          <a:effectLst/>
                        </a:rPr>
                        <a:t>Solution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044825"/>
                  </a:ext>
                </a:extLst>
              </a:tr>
              <a:tr h="570123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Database connection latency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Optimized Hibernate queries; added indexes.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7223225"/>
                  </a:ext>
                </a:extLst>
              </a:tr>
              <a:tr h="570123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API rate-limiting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Implemented Spring Security with JWT.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6745941"/>
                  </a:ext>
                </a:extLst>
              </a:tr>
              <a:tr h="570123">
                <a:tc>
                  <a:txBody>
                    <a:bodyPr/>
                    <a:lstStyle/>
                    <a:p>
                      <a:r>
                        <a:rPr lang="de-DE">
                          <a:effectLst/>
                        </a:rPr>
                        <a:t>Concurrent updates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effectLst/>
                        </a:rPr>
                        <a:t>Used</a:t>
                      </a:r>
                      <a:r>
                        <a:rPr lang="de-DE" dirty="0">
                          <a:effectLst/>
                        </a:rPr>
                        <a:t> @Transactional </a:t>
                      </a:r>
                      <a:r>
                        <a:rPr lang="de-DE" dirty="0" err="1">
                          <a:effectLst/>
                        </a:rPr>
                        <a:t>for</a:t>
                      </a:r>
                      <a:r>
                        <a:rPr lang="de-DE" dirty="0">
                          <a:effectLst/>
                        </a:rPr>
                        <a:t> </a:t>
                      </a:r>
                      <a:r>
                        <a:rPr lang="de-DE" dirty="0" err="1">
                          <a:effectLst/>
                        </a:rPr>
                        <a:t>atomicity</a:t>
                      </a:r>
                      <a:r>
                        <a:rPr lang="de-DE" dirty="0">
                          <a:effectLst/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20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35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8E1E-574A-0845-9B63-81984AAD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5.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Results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4E4A7-4586-CF7C-D691-E58C19040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911" y="1145754"/>
            <a:ext cx="10758889" cy="5031209"/>
          </a:xfrm>
        </p:spPr>
        <p:txBody>
          <a:bodyPr/>
          <a:lstStyle/>
          <a:p>
            <a:pPr marL="0" indent="0">
              <a:buNone/>
            </a:pP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Functionality</a:t>
            </a: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 Demo:</a:t>
            </a:r>
          </a:p>
          <a:p>
            <a:pPr marL="0" indent="0">
              <a:buNone/>
            </a:pPr>
            <a:endParaRPr lang="de-DE" b="1" dirty="0">
              <a:solidFill>
                <a:srgbClr val="404040"/>
              </a:solidFill>
              <a:latin typeface="DeepSeek-CJK-patch"/>
            </a:endParaRPr>
          </a:p>
          <a:p>
            <a:pPr marL="0" indent="0">
              <a:buNone/>
            </a:pPr>
            <a:endParaRPr lang="de-DE" b="1" dirty="0">
              <a:solidFill>
                <a:srgbClr val="404040"/>
              </a:solidFill>
              <a:latin typeface="DeepSeek-CJK-patch"/>
            </a:endParaRPr>
          </a:p>
          <a:p>
            <a:pPr marL="0" indent="0">
              <a:buNone/>
            </a:pPr>
            <a:endParaRPr lang="de-DE" b="1" dirty="0">
              <a:solidFill>
                <a:srgbClr val="404040"/>
              </a:solidFill>
              <a:latin typeface="DeepSeek-CJK-patch"/>
            </a:endParaRPr>
          </a:p>
          <a:p>
            <a:pPr marL="0" indent="0">
              <a:buNone/>
            </a:pPr>
            <a:endParaRPr lang="de-DE" b="1" dirty="0">
              <a:solidFill>
                <a:srgbClr val="404040"/>
              </a:solidFill>
              <a:latin typeface="DeepSeek-CJK-patch"/>
            </a:endParaRPr>
          </a:p>
          <a:p>
            <a:pPr marL="0" indent="0">
              <a:buNone/>
            </a:pPr>
            <a:endParaRPr lang="de-DE" b="1" dirty="0">
              <a:solidFill>
                <a:srgbClr val="404040"/>
              </a:solidFill>
              <a:latin typeface="DeepSeek-CJK-patch"/>
            </a:endParaRPr>
          </a:p>
          <a:p>
            <a:pPr marL="0" indent="0">
              <a:buNone/>
            </a:pPr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Database Query Output:</a:t>
            </a:r>
            <a:endParaRPr lang="de-DE" dirty="0"/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36CA9A6-2BEA-28B8-DC1C-47F04755A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812" y="1701358"/>
            <a:ext cx="4328888" cy="2232467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89E33D-BACB-D749-F8CF-522241459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10" y="4909350"/>
            <a:ext cx="4772691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90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DB64-726F-6320-1522-C63A6B9B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6. Conclusion and Future Work</a:t>
            </a:r>
            <a:b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460A-B38E-4E5B-5EF7-7CFBE2198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94" y="1608463"/>
            <a:ext cx="10703805" cy="4568500"/>
          </a:xfrm>
        </p:spPr>
        <p:txBody>
          <a:bodyPr/>
          <a:lstStyle/>
          <a:p>
            <a:pPr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Outcomes: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Successfully deployed a functional library management system.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Achieved 95% test coverage using JUnit and Mockito.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Future Enhancements: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Integrate a recommendation engine using machine learning.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Add mobile app compatibility via React Native.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2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D7DF-D65E-59FA-D165-68EF8F95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  <a:t>7. </a:t>
            </a:r>
            <a:r>
              <a:rPr lang="de-DE" b="1" i="0" dirty="0" err="1">
                <a:solidFill>
                  <a:srgbClr val="404040"/>
                </a:solidFill>
                <a:effectLst/>
                <a:latin typeface="DeepSeek-CJK-patch"/>
              </a:rPr>
              <a:t>Contributions</a:t>
            </a:r>
            <a:br>
              <a:rPr lang="de-DE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BBB3CA-AA66-579B-A555-5D2DCAC738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937493"/>
              </p:ext>
            </p:extLst>
          </p:nvPr>
        </p:nvGraphicFramePr>
        <p:xfrm>
          <a:off x="786809" y="1162536"/>
          <a:ext cx="9960937" cy="2635234"/>
        </p:xfrm>
        <a:graphic>
          <a:graphicData uri="http://schemas.openxmlformats.org/drawingml/2006/table">
            <a:tbl>
              <a:tblPr/>
              <a:tblGrid>
                <a:gridCol w="4501159">
                  <a:extLst>
                    <a:ext uri="{9D8B030D-6E8A-4147-A177-3AD203B41FA5}">
                      <a16:colId xmlns:a16="http://schemas.microsoft.com/office/drawing/2014/main" val="701685492"/>
                    </a:ext>
                  </a:extLst>
                </a:gridCol>
                <a:gridCol w="5459778">
                  <a:extLst>
                    <a:ext uri="{9D8B030D-6E8A-4147-A177-3AD203B41FA5}">
                      <a16:colId xmlns:a16="http://schemas.microsoft.com/office/drawing/2014/main" val="1436346958"/>
                    </a:ext>
                  </a:extLst>
                </a:gridCol>
              </a:tblGrid>
              <a:tr h="829937">
                <a:tc>
                  <a:txBody>
                    <a:bodyPr/>
                    <a:lstStyle/>
                    <a:p>
                      <a:pPr algn="l"/>
                      <a:r>
                        <a:rPr lang="de-DE" b="1" dirty="0">
                          <a:effectLst/>
                        </a:rPr>
                        <a:t>     </a:t>
                      </a:r>
                      <a:r>
                        <a:rPr lang="de-DE" sz="2400" b="1" dirty="0">
                          <a:effectLst/>
                        </a:rPr>
                        <a:t>Team 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400" b="1" dirty="0" err="1">
                          <a:effectLst/>
                        </a:rPr>
                        <a:t>Responsibilities</a:t>
                      </a:r>
                      <a:endParaRPr lang="de-DE" sz="24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554570"/>
                  </a:ext>
                </a:extLst>
              </a:tr>
              <a:tr h="829937">
                <a:tc>
                  <a:txBody>
                    <a:bodyPr/>
                    <a:lstStyle/>
                    <a:p>
                      <a:r>
                        <a:rPr lang="de-DE" dirty="0">
                          <a:effectLst/>
                        </a:rPr>
                        <a:t>      </a:t>
                      </a:r>
                      <a:r>
                        <a:rPr lang="de-DE" sz="2000" dirty="0" err="1">
                          <a:effectLst/>
                        </a:rPr>
                        <a:t>Vrushita</a:t>
                      </a:r>
                      <a:r>
                        <a:rPr lang="de-DE" sz="2000" dirty="0">
                          <a:effectLst/>
                        </a:rPr>
                        <a:t> </a:t>
                      </a:r>
                      <a:r>
                        <a:rPr lang="de-DE" sz="2000" dirty="0" err="1">
                          <a:effectLst/>
                        </a:rPr>
                        <a:t>Malani</a:t>
                      </a:r>
                      <a:endParaRPr lang="de-DE" sz="20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Backend development, API integration, testing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>
                          <a:effectLst/>
                        </a:rPr>
                        <a:t>Database design, </a:t>
                      </a:r>
                      <a:r>
                        <a:rPr lang="de-DE" sz="2000" dirty="0" err="1">
                          <a:effectLst/>
                        </a:rPr>
                        <a:t>frontend</a:t>
                      </a:r>
                      <a:r>
                        <a:rPr lang="de-DE" sz="2000" dirty="0">
                          <a:effectLst/>
                        </a:rPr>
                        <a:t> </a:t>
                      </a:r>
                      <a:r>
                        <a:rPr lang="de-DE" sz="2000" dirty="0" err="1">
                          <a:effectLst/>
                        </a:rPr>
                        <a:t>templates</a:t>
                      </a:r>
                      <a:r>
                        <a:rPr lang="de-DE" sz="2000" dirty="0">
                          <a:effectLst/>
                        </a:rPr>
                        <a:t>, </a:t>
                      </a:r>
                      <a:r>
                        <a:rPr lang="de-DE" sz="2000" dirty="0" err="1">
                          <a:effectLst/>
                        </a:rPr>
                        <a:t>video</a:t>
                      </a:r>
                      <a:endParaRPr lang="de-DE" sz="2000" dirty="0">
                        <a:effectLst/>
                      </a:endParaRPr>
                    </a:p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620435"/>
                  </a:ext>
                </a:extLst>
              </a:tr>
              <a:tr h="829937">
                <a:tc>
                  <a:txBody>
                    <a:bodyPr/>
                    <a:lstStyle/>
                    <a:p>
                      <a:endParaRPr lang="de-DE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57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56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94d77c3-f221-4811-aaa0-d1cfc03b544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9050354537F44C9A92A1AAF85C4AE0" ma:contentTypeVersion="9" ma:contentTypeDescription="Create a new document." ma:contentTypeScope="" ma:versionID="bec4e10db443c1b34a406b17627cf2fe">
  <xsd:schema xmlns:xsd="http://www.w3.org/2001/XMLSchema" xmlns:xs="http://www.w3.org/2001/XMLSchema" xmlns:p="http://schemas.microsoft.com/office/2006/metadata/properties" xmlns:ns3="f94d77c3-f221-4811-aaa0-d1cfc03b544c" targetNamespace="http://schemas.microsoft.com/office/2006/metadata/properties" ma:root="true" ma:fieldsID="5cb24d03bcf47a424b51c87284e70730" ns3:_="">
    <xsd:import namespace="f94d77c3-f221-4811-aaa0-d1cfc03b54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d77c3-f221-4811-aaa0-d1cfc03b54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8E79DE-8D4A-46EE-8008-8847C974E9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3D03C8-E514-4D7F-85DE-413950EFAC7C}">
  <ds:schemaRefs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f94d77c3-f221-4811-aaa0-d1cfc03b544c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53990E8-74C9-4616-826C-CD6689ADA2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4d77c3-f221-4811-aaa0-d1cfc03b5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1. Introduction </vt:lpstr>
      <vt:lpstr>2. System Architecture </vt:lpstr>
      <vt:lpstr>3. Implementation </vt:lpstr>
      <vt:lpstr>PowerPoint Presentation</vt:lpstr>
      <vt:lpstr>4. Challenges and Solutions </vt:lpstr>
      <vt:lpstr>5. Results </vt:lpstr>
      <vt:lpstr>6. Conclusion and Future Work </vt:lpstr>
      <vt:lpstr>7. Contributions </vt:lpstr>
      <vt:lpstr>8. 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Ghanshyambhai Dhankecha</dc:creator>
  <cp:lastModifiedBy>Divya Ghanshyambhai Dhankecha</cp:lastModifiedBy>
  <cp:revision>4</cp:revision>
  <dcterms:created xsi:type="dcterms:W3CDTF">2025-03-26T23:23:25Z</dcterms:created>
  <dcterms:modified xsi:type="dcterms:W3CDTF">2025-03-27T17:25:10Z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0x010100559050354537F44C9A92A1AAF85C4AE0</vt:lpwstr>
  </property>
</Properties>
</file>