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35"/>
  </p:notesMasterIdLst>
  <p:sldIdLst>
    <p:sldId id="256" r:id="rId3"/>
    <p:sldId id="267" r:id="rId4"/>
    <p:sldId id="257" r:id="rId5"/>
    <p:sldId id="268" r:id="rId6"/>
    <p:sldId id="269" r:id="rId7"/>
    <p:sldId id="270" r:id="rId8"/>
    <p:sldId id="258" r:id="rId9"/>
    <p:sldId id="259" r:id="rId10"/>
    <p:sldId id="271" r:id="rId11"/>
    <p:sldId id="272" r:id="rId12"/>
    <p:sldId id="273" r:id="rId13"/>
    <p:sldId id="274" r:id="rId14"/>
    <p:sldId id="275" r:id="rId15"/>
    <p:sldId id="276" r:id="rId16"/>
    <p:sldId id="277" r:id="rId17"/>
    <p:sldId id="281"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65" r:id="rId3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p:scale>
          <a:sx n="100" d="100"/>
          <a:sy n="100" d="100"/>
        </p:scale>
        <p:origin x="-111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11/11/2014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167590092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A13D9086-2244-469A-BDE2-4DC7A9D7C4CD}" type="datetime8">
              <a:rPr lang="en-US" smtClean="0"/>
              <a:pPr algn="ctr"/>
              <a:t>11/11/2014 3:49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88181-2860-4E7D-8AA1-A148BFD94245}" type="datetime8">
              <a:rPr lang="en-US" smtClean="0">
                <a:solidFill>
                  <a:schemeClr val="tx2"/>
                </a:solidFill>
              </a:rPr>
              <a:pPr/>
              <a:t>11/11/2014 3:49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EE61C9E3-3886-4049-9206-31DF2C8B605A}" type="datetime8">
              <a:rPr lang="en-US" smtClean="0">
                <a:solidFill>
                  <a:schemeClr val="tx2"/>
                </a:solidFill>
              </a:rPr>
              <a:pPr/>
              <a:t>11/11/2014 3:49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3356603-3A53-4CD9-B241-113EABD84288}" type="datetime8">
              <a:rPr lang="en-US" smtClean="0"/>
              <a:pPr/>
              <a:t>11/11/2014 3:49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D0139559-BAF1-4F5E-8F92-3BA6FE0430A4}" type="datetime8">
              <a:rPr lang="en-US" smtClean="0"/>
              <a:pPr/>
              <a:t>11/11/2014 3:49 PM</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3CA3B4C-2DB5-465A-B97E-9AB3E825BCC6}" type="datetime8">
              <a:rPr lang="en-US" smtClean="0"/>
              <a:pPr/>
              <a:t>11/11/2014 3:49 PM</a:t>
            </a:fld>
            <a:endParaRPr lang="en-US" dirty="0"/>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DB46DDA0-7F37-4ADD-B935-E706A25391F2}" type="datetime8">
              <a:rPr lang="en-US" smtClean="0"/>
              <a:pPr/>
              <a:t>11/11/2014 3:49 PM</a:t>
            </a:fld>
            <a:endParaRPr lang="en-US" dirty="0"/>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0871E-9501-47DA-B6E5-1E80D0F7EC04}" type="datetime8">
              <a:rPr lang="en-US" smtClean="0"/>
              <a:pPr/>
              <a:t>11/11/2014 3:49 PM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83506-2529-400C-B5BE-163182D5A143}" type="datetime8">
              <a:rPr lang="en-US" smtClean="0"/>
              <a:pPr/>
              <a:t>11/11/2014 3:49 PM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93FBE9C-EEB4-4408-A922-BEFF6779D94E}" type="datetime8">
              <a:rPr lang="en-US" smtClean="0"/>
              <a:pPr/>
              <a:t>11/11/2014 3:49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Date Placeholder 11"/>
          <p:cNvSpPr>
            <a:spLocks noGrp="1"/>
          </p:cNvSpPr>
          <p:nvPr>
            <p:ph type="dt" sz="half" idx="10"/>
          </p:nvPr>
        </p:nvSpPr>
        <p:spPr>
          <a:xfrm>
            <a:off x="6248400" y="6248400"/>
            <a:ext cx="2667000" cy="365125"/>
          </a:xfrm>
        </p:spPr>
        <p:txBody>
          <a:bodyPr rtlCol="0"/>
          <a:lstStyle/>
          <a:p>
            <a:fld id="{69B88B07-86C5-492C-BD2D-005B7CEB56EF}" type="datetime8">
              <a:rPr lang="en-US" smtClean="0"/>
              <a:pPr/>
              <a:t>11/11/2014 3:49 PM</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BED12266-1253-4A9E-907B-325D88525F94}" type="datetime8">
              <a:rPr lang="en-US" smtClean="0">
                <a:solidFill>
                  <a:schemeClr val="tx2"/>
                </a:solidFill>
              </a:rPr>
              <a:pPr/>
              <a:t>11/11/2014 3:49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fontScale="90000"/>
          </a:bodyPr>
          <a:lstStyle/>
          <a:p>
            <a:r>
              <a:rPr lang="en-US" dirty="0" smtClean="0"/>
              <a:t>E-Portfolio</a:t>
            </a:r>
            <a:r>
              <a:rPr lang="en-US" sz="3600" dirty="0" smtClean="0"/>
              <a:t/>
            </a:r>
            <a:br>
              <a:rPr lang="en-US" sz="3600" dirty="0" smtClean="0"/>
            </a:br>
            <a:r>
              <a:rPr lang="en-US" sz="3600" dirty="0" smtClean="0"/>
              <a:t>SEO &amp; Starting a business</a:t>
            </a:r>
            <a:endParaRPr lang="en-US" dirty="0"/>
          </a:p>
        </p:txBody>
      </p:sp>
      <p:sp>
        <p:nvSpPr>
          <p:cNvPr id="3" name="Rectangle 2"/>
          <p:cNvSpPr>
            <a:spLocks noGrp="1"/>
          </p:cNvSpPr>
          <p:nvPr>
            <p:ph type="subTitle" idx="1"/>
          </p:nvPr>
        </p:nvSpPr>
        <p:spPr/>
        <p:txBody>
          <a:bodyPr>
            <a:normAutofit fontScale="77500" lnSpcReduction="20000"/>
          </a:bodyPr>
          <a:lstStyle/>
          <a:p>
            <a:r>
              <a:rPr lang="en-US" dirty="0" smtClean="0"/>
              <a:t>Glenda Eaton</a:t>
            </a:r>
          </a:p>
          <a:p>
            <a:r>
              <a:rPr lang="en-US" dirty="0" smtClean="0"/>
              <a:t>Owner, Glenda Eaton Web Design LLC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Hosting</a:t>
            </a:r>
            <a:endParaRPr lang="en-US" dirty="0"/>
          </a:p>
        </p:txBody>
      </p:sp>
      <p:sp>
        <p:nvSpPr>
          <p:cNvPr id="3" name="Rectangle 2"/>
          <p:cNvSpPr>
            <a:spLocks noGrp="1"/>
          </p:cNvSpPr>
          <p:nvPr>
            <p:ph sz="quarter" idx="1"/>
          </p:nvPr>
        </p:nvSpPr>
        <p:spPr/>
        <p:txBody>
          <a:bodyPr>
            <a:normAutofit fontScale="77500" lnSpcReduction="20000"/>
          </a:bodyPr>
          <a:lstStyle/>
          <a:p>
            <a:r>
              <a:rPr lang="en-US" dirty="0" smtClean="0"/>
              <a:t>Free web site creators and their rules </a:t>
            </a:r>
          </a:p>
          <a:p>
            <a:pPr lvl="1"/>
            <a:r>
              <a:rPr lang="en-US" dirty="0" smtClean="0"/>
              <a:t>Great for graphic designers</a:t>
            </a:r>
          </a:p>
          <a:p>
            <a:pPr lvl="1"/>
            <a:r>
              <a:rPr lang="en-US" dirty="0" smtClean="0"/>
              <a:t>Wix.com, weebly.com</a:t>
            </a:r>
          </a:p>
          <a:p>
            <a:pPr lvl="1"/>
            <a:r>
              <a:rPr lang="en-US" dirty="0" smtClean="0"/>
              <a:t>Rules, ads</a:t>
            </a:r>
          </a:p>
          <a:p>
            <a:r>
              <a:rPr lang="en-US" dirty="0" smtClean="0"/>
              <a:t>Who.is database – best practice on how to select your domain name (make it relevant (example: firstnamelastnamewebdesign.com))</a:t>
            </a:r>
          </a:p>
          <a:p>
            <a:r>
              <a:rPr lang="en-US" dirty="0" smtClean="0"/>
              <a:t>Buying your domain name</a:t>
            </a:r>
          </a:p>
          <a:p>
            <a:r>
              <a:rPr lang="en-US" dirty="0" smtClean="0"/>
              <a:t>Hosting Plans – what to look for and get the best deal</a:t>
            </a:r>
          </a:p>
          <a:p>
            <a:pPr lvl="1"/>
            <a:r>
              <a:rPr lang="en-US" dirty="0" smtClean="0"/>
              <a:t>http://www.consumer-rankings.com</a:t>
            </a:r>
          </a:p>
          <a:p>
            <a:pPr lvl="2"/>
            <a:r>
              <a:rPr lang="en-US" dirty="0" smtClean="0"/>
              <a:t>Don’t necessarily choose the #1 in a list.  Do your homework.</a:t>
            </a:r>
          </a:p>
          <a:p>
            <a:pPr lvl="1"/>
            <a:r>
              <a:rPr lang="en-US" dirty="0" smtClean="0"/>
              <a:t>Not all hosting companies are equal</a:t>
            </a:r>
          </a:p>
          <a:p>
            <a:pPr lvl="2"/>
            <a:r>
              <a:rPr lang="en-US" dirty="0" smtClean="0"/>
              <a:t>SEO, blog, ftp capabilities, email account, data usage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Search Engine Optimization</a:t>
            </a:r>
            <a:endParaRPr lang="en-US" dirty="0"/>
          </a:p>
        </p:txBody>
      </p:sp>
      <p:sp>
        <p:nvSpPr>
          <p:cNvPr id="3" name="Rectangle 2"/>
          <p:cNvSpPr>
            <a:spLocks noGrp="1"/>
          </p:cNvSpPr>
          <p:nvPr>
            <p:ph sz="quarter" idx="1"/>
          </p:nvPr>
        </p:nvSpPr>
        <p:spPr/>
        <p:txBody>
          <a:bodyPr>
            <a:normAutofit/>
          </a:bodyPr>
          <a:lstStyle/>
          <a:p>
            <a:r>
              <a:rPr lang="en-US" dirty="0" smtClean="0"/>
              <a:t>What is SEO?</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 name="Picture 3" descr="PR.JPG"/>
          <p:cNvPicPr>
            <a:picLocks noChangeAspect="1"/>
          </p:cNvPicPr>
          <p:nvPr/>
        </p:nvPicPr>
        <p:blipFill>
          <a:blip r:embed="rId3" cstate="print"/>
          <a:stretch>
            <a:fillRect/>
          </a:stretch>
        </p:blipFill>
        <p:spPr>
          <a:xfrm>
            <a:off x="381000" y="2286000"/>
            <a:ext cx="8763000" cy="3962400"/>
          </a:xfrm>
          <a:prstGeom prst="rect">
            <a:avLst/>
          </a:prstGeom>
        </p:spPr>
      </p:pic>
      <p:sp>
        <p:nvSpPr>
          <p:cNvPr id="5" name="TextBox 4"/>
          <p:cNvSpPr txBox="1"/>
          <p:nvPr/>
        </p:nvSpPr>
        <p:spPr>
          <a:xfrm>
            <a:off x="4648200" y="6172200"/>
            <a:ext cx="3591048" cy="338554"/>
          </a:xfrm>
          <a:prstGeom prst="rect">
            <a:avLst/>
          </a:prstGeom>
          <a:noFill/>
        </p:spPr>
        <p:txBody>
          <a:bodyPr wrap="none" rtlCol="0">
            <a:spAutoFit/>
          </a:bodyPr>
          <a:lstStyle/>
          <a:p>
            <a:r>
              <a:rPr lang="en-US" sz="1600" dirty="0" smtClean="0"/>
              <a:t>http://en.wikipedia.org/wiki/PageRank</a:t>
            </a:r>
            <a:endParaRPr lang="en-US" sz="1600" dirty="0"/>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fontScale="92500" lnSpcReduction="20000"/>
          </a:bodyPr>
          <a:lstStyle/>
          <a:p>
            <a:r>
              <a:rPr lang="en-US" b="1" dirty="0" smtClean="0"/>
              <a:t>Search engine optimization</a:t>
            </a:r>
            <a:r>
              <a:rPr lang="en-US" dirty="0" smtClean="0"/>
              <a:t> (</a:t>
            </a:r>
            <a:r>
              <a:rPr lang="en-US" b="1" dirty="0" smtClean="0"/>
              <a:t>SEO</a:t>
            </a:r>
            <a:r>
              <a:rPr lang="en-US" dirty="0" smtClean="0"/>
              <a:t>) is the process of affecting the visibility of a website or a web page in a search engine's "natural" or un-paid ("organic") search results. In general, the earlier (or higher ranked on the search results page), and more frequently a site appears in the search results list, the more visitors it will receive from the search engine's users. SEO may target different kinds of search, including image search, local search, video search, academic search, news search and industry-specific vertical search engines.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lnSpcReduction="10000"/>
          </a:bodyPr>
          <a:lstStyle/>
          <a:p>
            <a:r>
              <a:rPr lang="en-US" dirty="0" smtClean="0"/>
              <a:t>Keywords – must be specific to the web site’s content</a:t>
            </a:r>
          </a:p>
          <a:p>
            <a:r>
              <a:rPr lang="en-US" dirty="0" smtClean="0"/>
              <a:t>Alt tags and Titles </a:t>
            </a:r>
          </a:p>
          <a:p>
            <a:pPr lvl="1"/>
            <a:r>
              <a:rPr lang="en-US" dirty="0" smtClean="0"/>
              <a:t>Each page title has to be unique – come up with a naming system</a:t>
            </a:r>
          </a:p>
          <a:p>
            <a:pPr lvl="1"/>
            <a:r>
              <a:rPr lang="en-US" dirty="0" smtClean="0"/>
              <a:t>Without doing this, points will be deducted from a search engine standpoint </a:t>
            </a:r>
          </a:p>
          <a:p>
            <a:pPr lvl="1"/>
            <a:r>
              <a:rPr lang="en-US" dirty="0" smtClean="0"/>
              <a:t>No empty tags</a:t>
            </a:r>
          </a:p>
          <a:p>
            <a:r>
              <a:rPr lang="en-US" dirty="0" smtClean="0"/>
              <a:t>Validate code via the W3 validator</a:t>
            </a:r>
          </a:p>
          <a:p>
            <a:pPr lvl="1"/>
            <a:r>
              <a:rPr lang="en-US" dirty="0" smtClean="0"/>
              <a:t>http://validator.w3.org/nu/</a:t>
            </a:r>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a:bodyPr>
          <a:lstStyle/>
          <a:p>
            <a:r>
              <a:rPr lang="en-US" dirty="0" smtClean="0"/>
              <a:t>PR Ratings</a:t>
            </a:r>
          </a:p>
          <a:p>
            <a:pPr lvl="1"/>
            <a:r>
              <a:rPr lang="en-US" dirty="0" smtClean="0"/>
              <a:t>Search engines have a web site ranking system  </a:t>
            </a:r>
          </a:p>
          <a:p>
            <a:pPr lvl="2"/>
            <a:r>
              <a:rPr lang="en-US" dirty="0" smtClean="0"/>
              <a:t>PR 10 being the highest and PR 0 being the lowest</a:t>
            </a:r>
          </a:p>
          <a:p>
            <a:pPr lvl="2"/>
            <a:r>
              <a:rPr lang="en-US" dirty="0" smtClean="0"/>
              <a:t>Link to high PR web sites but it is not always easy!</a:t>
            </a:r>
          </a:p>
          <a:p>
            <a:pPr lvl="3"/>
            <a:r>
              <a:rPr lang="en-US" dirty="0" smtClean="0"/>
              <a:t>Wikipedia (PR 10)</a:t>
            </a:r>
          </a:p>
          <a:p>
            <a:pPr lvl="3"/>
            <a:r>
              <a:rPr lang="en-US" dirty="0" smtClean="0"/>
              <a:t>Educational web sites (.edu)</a:t>
            </a:r>
          </a:p>
          <a:p>
            <a:pPr lvl="3"/>
            <a:r>
              <a:rPr lang="en-US" dirty="0" smtClean="0"/>
              <a:t>Google, WordPress</a:t>
            </a:r>
          </a:p>
          <a:p>
            <a:pPr lvl="3"/>
            <a:r>
              <a:rPr lang="en-US" dirty="0" smtClean="0"/>
              <a:t>Search for ‘High Ranking PR web sites’</a:t>
            </a:r>
          </a:p>
          <a:p>
            <a:pPr lvl="3"/>
            <a:r>
              <a:rPr lang="en-US" dirty="0" smtClean="0"/>
              <a:t>Changes frequently</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fontScale="85000" lnSpcReduction="20000"/>
          </a:bodyPr>
          <a:lstStyle/>
          <a:p>
            <a:r>
              <a:rPr lang="en-US" dirty="0" smtClean="0"/>
              <a:t>PR Ratings</a:t>
            </a:r>
          </a:p>
          <a:p>
            <a:pPr lvl="1"/>
            <a:r>
              <a:rPr lang="en-US" dirty="0" smtClean="0"/>
              <a:t>Backlinks</a:t>
            </a:r>
          </a:p>
          <a:p>
            <a:pPr lvl="2"/>
            <a:r>
              <a:rPr lang="en-US" dirty="0" smtClean="0"/>
              <a:t>A backlink is any link received by a web node (web page, directory, website, or top level domain) from another web node.</a:t>
            </a:r>
          </a:p>
          <a:p>
            <a:pPr lvl="2"/>
            <a:r>
              <a:rPr lang="en-US" b="1" u="sng" dirty="0" smtClean="0"/>
              <a:t>Inbound links</a:t>
            </a:r>
            <a:r>
              <a:rPr lang="en-US" b="1" dirty="0" smtClean="0"/>
              <a:t> </a:t>
            </a:r>
            <a:r>
              <a:rPr lang="en-US" dirty="0" smtClean="0"/>
              <a:t>were originally important (prior to the emergence of search engines) as a primary means of web navigation; today, their significance lies in search engine optimization (SEO). The number of backlinks is one indication of the popularity or importance of that website or page (for example, this is used by Google to determine the Page Rank of a webpage). Outside of SEO, the backlinks of a webpage may be of significant personal, cultural or semantic interest: they indicate who is paying attention to that page.</a:t>
            </a:r>
          </a:p>
          <a:p>
            <a:pPr lvl="2"/>
            <a:r>
              <a:rPr lang="en-US" dirty="0" smtClean="0"/>
              <a:t>There are both Free and Expensive Backlinks out on the internet.  BE CAREFUL!  90% are bogus!</a:t>
            </a:r>
          </a:p>
          <a:p>
            <a:pPr lvl="3"/>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a:bodyPr>
          <a:lstStyle/>
          <a:p>
            <a:r>
              <a:rPr lang="en-US" dirty="0" smtClean="0"/>
              <a:t>PR Ratings</a:t>
            </a:r>
          </a:p>
          <a:p>
            <a:pPr lvl="1"/>
            <a:r>
              <a:rPr lang="en-US" dirty="0" smtClean="0"/>
              <a:t>What makes low PR ratings:</a:t>
            </a:r>
          </a:p>
          <a:p>
            <a:pPr lvl="3"/>
            <a:r>
              <a:rPr lang="en-US" dirty="0" smtClean="0"/>
              <a:t>HTML Validation Errors</a:t>
            </a:r>
          </a:p>
          <a:p>
            <a:pPr lvl="3"/>
            <a:r>
              <a:rPr lang="en-US" dirty="0" smtClean="0"/>
              <a:t>Duplicate or Missing Alt tags</a:t>
            </a:r>
          </a:p>
          <a:p>
            <a:pPr lvl="3"/>
            <a:r>
              <a:rPr lang="en-US" dirty="0" smtClean="0"/>
              <a:t>Duplicate  or Missing Titles</a:t>
            </a:r>
          </a:p>
          <a:p>
            <a:pPr lvl="3"/>
            <a:r>
              <a:rPr lang="en-US" dirty="0" smtClean="0"/>
              <a:t>CSS  Validation Errors</a:t>
            </a:r>
          </a:p>
          <a:p>
            <a:pPr lvl="3"/>
            <a:r>
              <a:rPr lang="en-US" dirty="0" smtClean="0"/>
              <a:t>Last modified </a:t>
            </a:r>
          </a:p>
          <a:p>
            <a:pPr lvl="3"/>
            <a:r>
              <a:rPr lang="en-US" dirty="0" smtClean="0"/>
              <a:t>Broken Links (both internal and external)</a:t>
            </a:r>
          </a:p>
          <a:p>
            <a:pPr lvl="3"/>
            <a:r>
              <a:rPr lang="en-US" dirty="0" smtClean="0"/>
              <a:t>Too long of a Title tag &gt;65 chars</a:t>
            </a:r>
          </a:p>
          <a:p>
            <a:pPr lvl="3"/>
            <a:r>
              <a:rPr lang="en-US" dirty="0" smtClean="0"/>
              <a:t>Conflicting Character encoding</a:t>
            </a:r>
          </a:p>
          <a:p>
            <a:pPr lvl="3"/>
            <a:r>
              <a:rPr lang="en-US" dirty="0" smtClean="0"/>
              <a:t>And more…..</a:t>
            </a:r>
          </a:p>
          <a:p>
            <a:pPr lvl="3"/>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fontScale="77500" lnSpcReduction="20000"/>
          </a:bodyPr>
          <a:lstStyle/>
          <a:p>
            <a:r>
              <a:rPr lang="en-US" dirty="0" smtClean="0"/>
              <a:t>Tips for Free SEO</a:t>
            </a:r>
          </a:p>
          <a:p>
            <a:pPr lvl="1"/>
            <a:r>
              <a:rPr lang="en-US" dirty="0" smtClean="0"/>
              <a:t>Google</a:t>
            </a:r>
          </a:p>
          <a:p>
            <a:pPr lvl="2"/>
            <a:r>
              <a:rPr lang="en-US" dirty="0" smtClean="0"/>
              <a:t>Create a Google gmail account</a:t>
            </a:r>
          </a:p>
          <a:p>
            <a:pPr lvl="4"/>
            <a:r>
              <a:rPr lang="en-US" dirty="0" smtClean="0"/>
              <a:t>https://accounts.google.com/Login</a:t>
            </a:r>
          </a:p>
          <a:p>
            <a:pPr lvl="1"/>
            <a:r>
              <a:rPr lang="en-US" dirty="0" smtClean="0"/>
              <a:t>Google +</a:t>
            </a:r>
          </a:p>
          <a:p>
            <a:pPr lvl="2"/>
            <a:r>
              <a:rPr lang="en-US" dirty="0" smtClean="0"/>
              <a:t>Create an account for yourself and for all clients</a:t>
            </a:r>
          </a:p>
          <a:p>
            <a:pPr lvl="2"/>
            <a:r>
              <a:rPr lang="en-US" dirty="0" smtClean="0"/>
              <a:t>You can manage all of your clients Google + accounts and SEO from your own</a:t>
            </a:r>
          </a:p>
          <a:p>
            <a:pPr lvl="3"/>
            <a:r>
              <a:rPr lang="en-US" dirty="0" smtClean="0"/>
              <a:t>http://www.google.com/webmasters/ by clicking the red ‘add a site’ button</a:t>
            </a:r>
          </a:p>
          <a:p>
            <a:pPr lvl="3"/>
            <a:r>
              <a:rPr lang="en-US" dirty="0" smtClean="0"/>
              <a:t>You can request Google to crawl the web site</a:t>
            </a:r>
          </a:p>
          <a:p>
            <a:pPr lvl="3"/>
            <a:r>
              <a:rPr lang="en-US" dirty="0" smtClean="0"/>
              <a:t>Create a Sitemap for yourself and every web site you create.  </a:t>
            </a:r>
          </a:p>
          <a:p>
            <a:pPr lvl="3"/>
            <a:r>
              <a:rPr lang="en-US" dirty="0" smtClean="0"/>
              <a:t>Sitemaps are a way to tell Google about pages on your site we might not otherwise discover. In its simplest terms, a XML Sitemap—usually called Sitemap, with a capital S—is a list of the pages on your website. Creating and submitting a Sitemap helps make sure that Google knows about all the pages on your site, including URLs that may not be discoverable by Google's normal crawling process.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lnSpcReduction="10000"/>
          </a:bodyPr>
          <a:lstStyle/>
          <a:p>
            <a:r>
              <a:rPr lang="en-US" dirty="0" smtClean="0"/>
              <a:t>Tips for Free SEO</a:t>
            </a:r>
          </a:p>
          <a:p>
            <a:pPr lvl="1"/>
            <a:r>
              <a:rPr lang="en-US" dirty="0" smtClean="0"/>
              <a:t>Google + cont.</a:t>
            </a:r>
          </a:p>
          <a:p>
            <a:pPr lvl="2"/>
            <a:r>
              <a:rPr lang="en-US" dirty="0" smtClean="0"/>
              <a:t>Fetch your web site</a:t>
            </a:r>
          </a:p>
          <a:p>
            <a:pPr lvl="2"/>
            <a:r>
              <a:rPr lang="en-US" dirty="0" smtClean="0"/>
              <a:t>Google will generate a .html file for you.  Do not modify. Ftp the file to top level directory of your web site (i.e. same directory as your index.html)</a:t>
            </a:r>
          </a:p>
          <a:p>
            <a:pPr lvl="2"/>
            <a:r>
              <a:rPr lang="en-US" dirty="0" smtClean="0"/>
              <a:t>Even if you don’t own or manage the web site, ask Google to crawl a URL: https://www.google.com/webmasters/tools/submit-url/</a:t>
            </a:r>
          </a:p>
          <a:p>
            <a:pPr lvl="2"/>
            <a:r>
              <a:rPr lang="en-US" dirty="0" smtClean="0"/>
              <a:t>Indexing web sites: https://support.google.com/webmasters/answer/2642366?hl=en&amp;ref_topic=2371374</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a:bodyPr>
          <a:lstStyle/>
          <a:p>
            <a:r>
              <a:rPr lang="en-US" dirty="0" smtClean="0"/>
              <a:t>Tips for Free SEO</a:t>
            </a:r>
          </a:p>
          <a:p>
            <a:pPr lvl="1"/>
            <a:r>
              <a:rPr lang="en-US" dirty="0" smtClean="0"/>
              <a:t>Social Media</a:t>
            </a:r>
          </a:p>
          <a:p>
            <a:pPr lvl="2"/>
            <a:r>
              <a:rPr lang="en-US" dirty="0" smtClean="0"/>
              <a:t>Most common:  Twitter, Facebook, Pinterest, Instagram, Blogs  (these fluctuate so keep up with trends)</a:t>
            </a:r>
          </a:p>
          <a:p>
            <a:pPr lvl="2"/>
            <a:r>
              <a:rPr lang="en-US" dirty="0" smtClean="0"/>
              <a:t>Not so common but are trendy:  Yelp!, Manta, YP, Angie’s List, Associations</a:t>
            </a:r>
          </a:p>
          <a:p>
            <a:pPr lvl="2"/>
            <a:r>
              <a:rPr lang="en-US" dirty="0" smtClean="0"/>
              <a:t>Twitter currently has a PR 10 ranking</a:t>
            </a:r>
          </a:p>
          <a:p>
            <a:pPr lvl="1"/>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fontScale="92500" lnSpcReduction="20000"/>
          </a:bodyPr>
          <a:lstStyle/>
          <a:p>
            <a:r>
              <a:rPr lang="en-US" dirty="0" smtClean="0"/>
              <a:t>E-Portfolio</a:t>
            </a:r>
          </a:p>
          <a:p>
            <a:pPr lvl="1"/>
            <a:r>
              <a:rPr lang="en-US" dirty="0" smtClean="0"/>
              <a:t>Why it is important</a:t>
            </a:r>
          </a:p>
          <a:p>
            <a:pPr lvl="1"/>
            <a:r>
              <a:rPr lang="en-US" dirty="0" smtClean="0"/>
              <a:t>What information should you include</a:t>
            </a:r>
          </a:p>
          <a:p>
            <a:pPr lvl="1"/>
            <a:r>
              <a:rPr lang="en-US" dirty="0" smtClean="0"/>
              <a:t>Tips for making creation easy</a:t>
            </a:r>
          </a:p>
          <a:p>
            <a:r>
              <a:rPr lang="en-US" dirty="0" smtClean="0"/>
              <a:t>Hosting</a:t>
            </a:r>
          </a:p>
          <a:p>
            <a:pPr lvl="1"/>
            <a:r>
              <a:rPr lang="en-US" dirty="0" smtClean="0"/>
              <a:t>Graphic designers/free web site creators and their rules</a:t>
            </a:r>
          </a:p>
          <a:p>
            <a:pPr lvl="1"/>
            <a:r>
              <a:rPr lang="en-US" dirty="0" smtClean="0"/>
              <a:t>Who.is  database and how to select your domain name</a:t>
            </a:r>
          </a:p>
          <a:p>
            <a:pPr lvl="1"/>
            <a:r>
              <a:rPr lang="en-US" dirty="0" smtClean="0"/>
              <a:t>Buying your domain name</a:t>
            </a:r>
          </a:p>
          <a:p>
            <a:pPr lvl="1"/>
            <a:r>
              <a:rPr lang="en-US" dirty="0" smtClean="0"/>
              <a:t>Hosting plans - what to look for and get the best deal for your money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a:bodyPr>
          <a:lstStyle/>
          <a:p>
            <a:r>
              <a:rPr lang="en-US" dirty="0" smtClean="0"/>
              <a:t>Tips for Free SEO</a:t>
            </a:r>
          </a:p>
          <a:p>
            <a:pPr lvl="1"/>
            <a:r>
              <a:rPr lang="en-US" dirty="0" smtClean="0"/>
              <a:t>Google Places</a:t>
            </a:r>
          </a:p>
          <a:p>
            <a:pPr lvl="2">
              <a:buNone/>
            </a:pPr>
            <a:r>
              <a:rPr lang="en-US" dirty="0" smtClean="0"/>
              <a:t>http://www.google.com/business/placesforbusiness/</a:t>
            </a:r>
          </a:p>
          <a:p>
            <a:pPr lvl="1"/>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p:txBody>
      </p:sp>
      <p:pic>
        <p:nvPicPr>
          <p:cNvPr id="4" name="Picture 3" descr="speech8.JPG"/>
          <p:cNvPicPr>
            <a:picLocks noChangeAspect="1"/>
          </p:cNvPicPr>
          <p:nvPr/>
        </p:nvPicPr>
        <p:blipFill>
          <a:blip r:embed="rId3" cstate="print"/>
          <a:stretch>
            <a:fillRect/>
          </a:stretch>
        </p:blipFill>
        <p:spPr>
          <a:xfrm>
            <a:off x="1185515" y="3048000"/>
            <a:ext cx="5843935" cy="3581400"/>
          </a:xfrm>
          <a:prstGeom prst="rect">
            <a:avLst/>
          </a:prstGeom>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lnSpcReduction="10000"/>
          </a:bodyPr>
          <a:lstStyle/>
          <a:p>
            <a:r>
              <a:rPr lang="en-US" dirty="0" smtClean="0"/>
              <a:t>Tips for Free SEO</a:t>
            </a:r>
          </a:p>
          <a:p>
            <a:pPr lvl="1"/>
            <a:r>
              <a:rPr lang="en-US" dirty="0" smtClean="0"/>
              <a:t>Google Places cont.</a:t>
            </a:r>
          </a:p>
          <a:p>
            <a:pPr lvl="1">
              <a:buNone/>
            </a:pPr>
            <a:r>
              <a:rPr lang="en-US" dirty="0" smtClean="0"/>
              <a:t>	Google needs to verify that your business is legitimate; therefore you will be required to request a Security PIN be sent via the United States Postal Service to the business’s postal address.  This process may take up to 2 weeks.  Once received, you will need to follow the instructions within the document and enter the 5 digit PIN.  Until this is completed, Google will show your business as incomplete.</a:t>
            </a:r>
          </a:p>
          <a:p>
            <a:pPr lvl="1"/>
            <a:endParaRPr lang="en-US" dirty="0" smtClean="0"/>
          </a:p>
          <a:p>
            <a:pPr lvl="1"/>
            <a:endParaRPr lang="en-US" dirty="0" smtClean="0"/>
          </a:p>
          <a:p>
            <a:pPr lvl="1">
              <a:buNone/>
            </a:pPr>
            <a:endParaRPr lang="en-US" dirty="0" smtClean="0"/>
          </a:p>
          <a:p>
            <a:pPr lvl="1"/>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smtClean="0"/>
              <a:t>Search Engine Optimization cont.</a:t>
            </a:r>
            <a:endParaRPr lang="en-US" dirty="0"/>
          </a:p>
        </p:txBody>
      </p:sp>
      <p:sp>
        <p:nvSpPr>
          <p:cNvPr id="3" name="Rectangle 2"/>
          <p:cNvSpPr>
            <a:spLocks noGrp="1"/>
          </p:cNvSpPr>
          <p:nvPr>
            <p:ph sz="quarter" idx="1"/>
          </p:nvPr>
        </p:nvSpPr>
        <p:spPr/>
        <p:txBody>
          <a:bodyPr>
            <a:normAutofit/>
          </a:bodyPr>
          <a:lstStyle/>
          <a:p>
            <a:r>
              <a:rPr lang="en-US" dirty="0" smtClean="0"/>
              <a:t>Tips for Free SEO</a:t>
            </a:r>
          </a:p>
          <a:p>
            <a:pPr lvl="1"/>
            <a:r>
              <a:rPr lang="en-US" dirty="0" smtClean="0"/>
              <a:t>Videos</a:t>
            </a:r>
          </a:p>
          <a:p>
            <a:pPr lvl="2"/>
            <a:r>
              <a:rPr lang="en-US" dirty="0" smtClean="0"/>
              <a:t>Youtube – connect these videos within your web site</a:t>
            </a:r>
          </a:p>
          <a:p>
            <a:r>
              <a:rPr lang="en-US" dirty="0" smtClean="0"/>
              <a:t>SEO Software</a:t>
            </a:r>
          </a:p>
          <a:p>
            <a:pPr lvl="1"/>
            <a:r>
              <a:rPr lang="en-US" dirty="0" smtClean="0"/>
              <a:t>Top #10 SEO Software Programs</a:t>
            </a:r>
          </a:p>
          <a:p>
            <a:pPr lvl="2"/>
            <a:r>
              <a:rPr lang="en-US" dirty="0" smtClean="0"/>
              <a:t>http://seo-software-review.toptenreviews.com/</a:t>
            </a:r>
          </a:p>
          <a:p>
            <a:pPr lvl="2"/>
            <a:r>
              <a:rPr lang="en-US" dirty="0" smtClean="0"/>
              <a:t>SEO Suite by http://www.link-assistant.com/buy.html</a:t>
            </a:r>
          </a:p>
          <a:p>
            <a:pPr lvl="3"/>
            <a:r>
              <a:rPr lang="en-US" dirty="0" smtClean="0"/>
              <a:t>Rank Tracker, WebSite Auditor, SEO SpyGlass, LinkAssistant</a:t>
            </a:r>
          </a:p>
          <a:p>
            <a:pPr lvl="1">
              <a:buNone/>
            </a:pPr>
            <a:r>
              <a:rPr lang="en-US" dirty="0" smtClean="0"/>
              <a:t>		Pro:  can verify backlinks Con: $$$</a:t>
            </a:r>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a:t>
            </a:r>
            <a:endParaRPr lang="en-US" dirty="0"/>
          </a:p>
        </p:txBody>
      </p:sp>
      <p:sp>
        <p:nvSpPr>
          <p:cNvPr id="3" name="Rectangle 2"/>
          <p:cNvSpPr>
            <a:spLocks noGrp="1"/>
          </p:cNvSpPr>
          <p:nvPr>
            <p:ph sz="quarter" idx="1"/>
          </p:nvPr>
        </p:nvSpPr>
        <p:spPr/>
        <p:txBody>
          <a:bodyPr>
            <a:normAutofit lnSpcReduction="10000"/>
          </a:bodyPr>
          <a:lstStyle/>
          <a:p>
            <a:r>
              <a:rPr lang="en-US" dirty="0" smtClean="0"/>
              <a:t>First Steps</a:t>
            </a:r>
          </a:p>
          <a:p>
            <a:pPr lvl="1"/>
            <a:r>
              <a:rPr lang="en-US" dirty="0" smtClean="0"/>
              <a:t>Obtain necessary licenses</a:t>
            </a:r>
          </a:p>
          <a:p>
            <a:pPr lvl="2"/>
            <a:r>
              <a:rPr lang="en-US" dirty="0" smtClean="0"/>
              <a:t>Federal Employer Identification Number (FEIN)</a:t>
            </a:r>
          </a:p>
          <a:p>
            <a:pPr lvl="3"/>
            <a:r>
              <a:rPr lang="en-US" dirty="0" smtClean="0"/>
              <a:t>FREE, Online Application, receive number within minutes</a:t>
            </a:r>
          </a:p>
          <a:p>
            <a:pPr lvl="3"/>
            <a:r>
              <a:rPr lang="en-US" dirty="0" smtClean="0"/>
              <a:t>http://www.irs.gov/Businesses/Small-Businesses-%26-Self-Employed/Apply-for-an-Employer-Identification-Number-%28EIN%29-Online</a:t>
            </a:r>
          </a:p>
          <a:p>
            <a:pPr lvl="2"/>
            <a:r>
              <a:rPr lang="en-US" dirty="0" smtClean="0"/>
              <a:t>Secretary of State (Illinois)</a:t>
            </a:r>
          </a:p>
          <a:p>
            <a:pPr lvl="3"/>
            <a:r>
              <a:rPr lang="en-US" dirty="0" smtClean="0"/>
              <a:t>http://www.cyberdriveillinois.com/departments/business_services/corp.html</a:t>
            </a:r>
          </a:p>
          <a:p>
            <a:pPr lvl="3"/>
            <a:r>
              <a:rPr lang="en-US" dirty="0" smtClean="0"/>
              <a:t>Must look up business name to verify no duplication</a:t>
            </a:r>
          </a:p>
          <a:p>
            <a:pPr lvl="4"/>
            <a:r>
              <a:rPr lang="en-US" dirty="0" smtClean="0"/>
              <a:t>http://www.ilsos.gov/corporatellc/</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a:bodyPr>
          <a:lstStyle/>
          <a:p>
            <a:pPr lvl="2"/>
            <a:r>
              <a:rPr lang="en-US" dirty="0" smtClean="0"/>
              <a:t>Secretary of State (Illinois) </a:t>
            </a:r>
            <a:r>
              <a:rPr lang="en-US" dirty="0" smtClean="0">
                <a:solidFill>
                  <a:schemeClr val="accent2">
                    <a:lumMod val="75000"/>
                  </a:schemeClr>
                </a:solidFill>
              </a:rPr>
              <a:t>$612.75</a:t>
            </a:r>
          </a:p>
          <a:p>
            <a:pPr lvl="3"/>
            <a:r>
              <a:rPr lang="en-US" dirty="0" smtClean="0"/>
              <a:t>File for a LLC – Limited Liability Status (Form LLC-1.15)</a:t>
            </a:r>
          </a:p>
          <a:p>
            <a:pPr lvl="4"/>
            <a:r>
              <a:rPr lang="en-US" dirty="0" smtClean="0"/>
              <a:t>http://www.cyberdriveillinois.com/publications/pdf_publications/llc115.pdf</a:t>
            </a:r>
          </a:p>
          <a:p>
            <a:pPr lvl="3"/>
            <a:r>
              <a:rPr lang="en-US" dirty="0" smtClean="0"/>
              <a:t>Request a Certificate of Good Standing </a:t>
            </a:r>
            <a:r>
              <a:rPr lang="en-US" dirty="0" smtClean="0">
                <a:solidFill>
                  <a:schemeClr val="accent2">
                    <a:lumMod val="75000"/>
                  </a:schemeClr>
                </a:solidFill>
              </a:rPr>
              <a:t>$47</a:t>
            </a:r>
          </a:p>
          <a:p>
            <a:pPr lvl="4"/>
            <a:r>
              <a:rPr lang="en-US" dirty="0" smtClean="0"/>
              <a:t>http://www.cyberdriveillinois.com/departments/business_services/corp.html</a:t>
            </a:r>
            <a:endParaRPr lang="en-US" dirty="0" smtClean="0">
              <a:solidFill>
                <a:schemeClr val="accent2">
                  <a:lumMod val="75000"/>
                </a:schemeClr>
              </a:solidFill>
            </a:endParaRPr>
          </a:p>
          <a:p>
            <a:pPr lvl="2"/>
            <a:r>
              <a:rPr lang="en-US" dirty="0" smtClean="0"/>
              <a:t>Selling Products? (unsure of cost)</a:t>
            </a:r>
          </a:p>
          <a:p>
            <a:pPr lvl="4"/>
            <a:r>
              <a:rPr lang="en-US" dirty="0" smtClean="0"/>
              <a:t>Illinois Dept. of Revenue</a:t>
            </a:r>
          </a:p>
          <a:p>
            <a:pPr lvl="4"/>
            <a:r>
              <a:rPr lang="en-US" dirty="0" smtClean="0"/>
              <a:t>http://www.revenue.state.il.us/Businesses/register.htm</a:t>
            </a:r>
          </a:p>
          <a:p>
            <a:pPr lvl="4"/>
            <a:r>
              <a:rPr lang="en-US" dirty="0" smtClean="0"/>
              <a:t>(217) 785-3707</a:t>
            </a:r>
          </a:p>
          <a:p>
            <a:pPr lvl="3"/>
            <a:endParaRPr lang="en-US" dirty="0" smtClean="0"/>
          </a:p>
          <a:p>
            <a:pPr lvl="4"/>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lnSpcReduction="10000"/>
          </a:bodyPr>
          <a:lstStyle/>
          <a:p>
            <a:r>
              <a:rPr lang="en-US" dirty="0" smtClean="0"/>
              <a:t>Start Investing NOW!</a:t>
            </a:r>
          </a:p>
          <a:p>
            <a:r>
              <a:rPr lang="en-US" dirty="0" smtClean="0"/>
              <a:t>Create a business banking account</a:t>
            </a:r>
          </a:p>
          <a:p>
            <a:r>
              <a:rPr lang="en-US" dirty="0" smtClean="0"/>
              <a:t>Market yourself</a:t>
            </a:r>
          </a:p>
          <a:p>
            <a:pPr lvl="1"/>
            <a:r>
              <a:rPr lang="en-US" dirty="0" smtClean="0"/>
              <a:t>Word of mouth, Facebook, Twitter, Business Cards (gas stations, business bulletin boards, etc)</a:t>
            </a:r>
          </a:p>
          <a:p>
            <a:r>
              <a:rPr lang="en-US" dirty="0" smtClean="0"/>
              <a:t>Contracts</a:t>
            </a:r>
          </a:p>
          <a:p>
            <a:pPr lvl="1"/>
            <a:r>
              <a:rPr lang="en-US" dirty="0" smtClean="0"/>
              <a:t>http://webdesignlaw.com/contracts/forms-introduction</a:t>
            </a:r>
          </a:p>
          <a:p>
            <a:pPr lvl="1"/>
            <a:r>
              <a:rPr lang="en-US" dirty="0" smtClean="0"/>
              <a:t>http://www.smashingmagazine.com/2013/04/03/legal-guide-contract-samples-for-designers/</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fontScale="92500" lnSpcReduction="10000"/>
          </a:bodyPr>
          <a:lstStyle/>
          <a:p>
            <a:r>
              <a:rPr lang="en-US" dirty="0" smtClean="0"/>
              <a:t>Create your business web site (can use your e-portfolio domain/hosting)</a:t>
            </a:r>
          </a:p>
          <a:p>
            <a:pPr lvl="1"/>
            <a:r>
              <a:rPr lang="en-US" dirty="0" smtClean="0"/>
              <a:t>Domain should be relevant!  </a:t>
            </a:r>
          </a:p>
          <a:p>
            <a:pPr lvl="1"/>
            <a:r>
              <a:rPr lang="en-US" dirty="0" smtClean="0"/>
              <a:t>Include your e-portfolio</a:t>
            </a:r>
          </a:p>
          <a:p>
            <a:pPr lvl="1"/>
            <a:r>
              <a:rPr lang="en-US" dirty="0" smtClean="0"/>
              <a:t>Come up with a pricing plan</a:t>
            </a:r>
          </a:p>
          <a:p>
            <a:pPr lvl="2"/>
            <a:r>
              <a:rPr lang="en-US" dirty="0" smtClean="0"/>
              <a:t>By the hour, Overall price, etc.</a:t>
            </a:r>
          </a:p>
          <a:p>
            <a:pPr lvl="1"/>
            <a:r>
              <a:rPr lang="en-US" dirty="0" smtClean="0"/>
              <a:t>Reputations and perception by clients</a:t>
            </a:r>
          </a:p>
          <a:p>
            <a:pPr lvl="2"/>
            <a:r>
              <a:rPr lang="en-US" dirty="0" smtClean="0"/>
              <a:t>You will find that most clients are hesitant when it comes to web design companies.  Unfortunately, there are lots of people out there that take advantage of people and more so in our profession.  Be aware of this and assure clients on how you are different.</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a:bodyPr>
          <a:lstStyle/>
          <a:p>
            <a:r>
              <a:rPr lang="en-US" dirty="0" smtClean="0"/>
              <a:t>Keep ALL receipts!</a:t>
            </a:r>
          </a:p>
          <a:p>
            <a:pPr lvl="1"/>
            <a:r>
              <a:rPr lang="en-US" dirty="0" smtClean="0"/>
              <a:t>You can claim your out-of-pocket education expenses on your taxes as long as it is relevant to your business.  This includes your books.</a:t>
            </a:r>
          </a:p>
          <a:p>
            <a:pPr lvl="1"/>
            <a:r>
              <a:rPr lang="en-US" dirty="0" smtClean="0"/>
              <a:t>Claim - camera, computers, printers, desks, etc. up to one year prior to starting your business.</a:t>
            </a:r>
          </a:p>
          <a:p>
            <a:pPr lvl="1"/>
            <a:r>
              <a:rPr lang="en-US" dirty="0" smtClean="0"/>
              <a:t>Come up with a budget</a:t>
            </a:r>
          </a:p>
          <a:p>
            <a:pPr lvl="1"/>
            <a:r>
              <a:rPr lang="en-US" dirty="0" smtClean="0"/>
              <a:t>Use Excel, Intuit QuickBooks, etc. for keeping up with your expenses and profits.</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a:bodyPr>
          <a:lstStyle/>
          <a:p>
            <a:r>
              <a:rPr lang="en-US" dirty="0" smtClean="0"/>
              <a:t>Common questions asked by clients</a:t>
            </a:r>
          </a:p>
          <a:p>
            <a:pPr lvl="1">
              <a:buNone/>
            </a:pPr>
            <a:r>
              <a:rPr lang="en-US" u="sng" dirty="0" smtClean="0"/>
              <a:t>Be prepared</a:t>
            </a:r>
            <a:r>
              <a:rPr lang="en-US" dirty="0" smtClean="0"/>
              <a:t> to answer the following:</a:t>
            </a:r>
          </a:p>
          <a:p>
            <a:pPr lvl="1"/>
            <a:r>
              <a:rPr lang="en-US" dirty="0" smtClean="0"/>
              <a:t>What do you charge?</a:t>
            </a:r>
          </a:p>
          <a:p>
            <a:pPr lvl="1"/>
            <a:r>
              <a:rPr lang="en-US" dirty="0" smtClean="0"/>
              <a:t>How fast can you complete my project?</a:t>
            </a:r>
          </a:p>
          <a:p>
            <a:pPr lvl="1"/>
            <a:r>
              <a:rPr lang="en-US" dirty="0" smtClean="0"/>
              <a:t>Do you have any references?</a:t>
            </a:r>
          </a:p>
          <a:p>
            <a:pPr lvl="1"/>
            <a:r>
              <a:rPr lang="en-US" dirty="0" smtClean="0"/>
              <a:t>What type of services do you offer?</a:t>
            </a:r>
          </a:p>
          <a:p>
            <a:pPr lvl="1"/>
            <a:r>
              <a:rPr lang="en-US" dirty="0" smtClean="0"/>
              <a:t>What will you need from me?</a:t>
            </a:r>
          </a:p>
          <a:p>
            <a:r>
              <a:rPr lang="en-US" dirty="0" smtClean="0"/>
              <a:t>Not creative? That’s ok!</a:t>
            </a:r>
          </a:p>
          <a:p>
            <a:pPr lvl="1"/>
            <a:r>
              <a:rPr lang="en-US" dirty="0" smtClean="0"/>
              <a:t>Cheap digital graphics – etsy.com</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fontScale="85000" lnSpcReduction="20000"/>
          </a:bodyPr>
          <a:lstStyle/>
          <a:p>
            <a:r>
              <a:rPr lang="en-US" dirty="0" smtClean="0"/>
              <a:t>Not Creative? Cont.</a:t>
            </a:r>
          </a:p>
          <a:p>
            <a:pPr lvl="1"/>
            <a:r>
              <a:rPr lang="en-US" dirty="0" smtClean="0"/>
              <a:t>http://www.smashingmagazine.com/2010/11/09/50-free-high-quality-icons-sets/</a:t>
            </a:r>
          </a:p>
          <a:p>
            <a:pPr lvl="1"/>
            <a:r>
              <a:rPr lang="en-US" dirty="0" smtClean="0"/>
              <a:t>http://www.designbolts.com/2012/11/26/25-free-simple-black-seamless-patterns-for-website-backgrounds/</a:t>
            </a:r>
          </a:p>
          <a:p>
            <a:pPr lvl="1"/>
            <a:r>
              <a:rPr lang="en-US" dirty="0" smtClean="0"/>
              <a:t>Searching for free xyz clip art may return better results</a:t>
            </a:r>
          </a:p>
          <a:p>
            <a:r>
              <a:rPr lang="en-US" dirty="0" smtClean="0"/>
              <a:t>Find your niche</a:t>
            </a:r>
          </a:p>
          <a:p>
            <a:r>
              <a:rPr lang="en-US" dirty="0" smtClean="0"/>
              <a:t>Create a survey for clients</a:t>
            </a:r>
          </a:p>
          <a:p>
            <a:pPr lvl="1"/>
            <a:r>
              <a:rPr lang="en-US" dirty="0" smtClean="0"/>
              <a:t>Benefits – Information collection, design contemplation, communication set-up</a:t>
            </a:r>
          </a:p>
          <a:p>
            <a:pPr lvl="1"/>
            <a:r>
              <a:rPr lang="en-US" dirty="0" smtClean="0"/>
              <a:t>For a sample survey – see my web site glendaeatonwebdesign.com click on survey button towards bottom of home page</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fontScale="92500"/>
          </a:bodyPr>
          <a:lstStyle/>
          <a:p>
            <a:r>
              <a:rPr lang="en-US" dirty="0" smtClean="0"/>
              <a:t>Helping yourself</a:t>
            </a:r>
          </a:p>
          <a:p>
            <a:pPr lvl="1"/>
            <a:r>
              <a:rPr lang="en-US" dirty="0" smtClean="0"/>
              <a:t>Homework files</a:t>
            </a:r>
          </a:p>
          <a:p>
            <a:pPr lvl="1"/>
            <a:r>
              <a:rPr lang="en-US" dirty="0" smtClean="0"/>
              <a:t>Create free web sites for friends and/or family</a:t>
            </a:r>
          </a:p>
          <a:p>
            <a:pPr lvl="1"/>
            <a:r>
              <a:rPr lang="en-US" dirty="0" smtClean="0"/>
              <a:t>Online Tutorials</a:t>
            </a:r>
          </a:p>
          <a:p>
            <a:pPr lvl="1"/>
            <a:r>
              <a:rPr lang="en-US" dirty="0" smtClean="0"/>
              <a:t>Take extra classes not in degree program -  continue education</a:t>
            </a:r>
          </a:p>
          <a:p>
            <a:pPr lvl="1"/>
            <a:r>
              <a:rPr lang="en-US" dirty="0" smtClean="0"/>
              <a:t>Learn to integrate multiple programs for a project</a:t>
            </a:r>
          </a:p>
          <a:p>
            <a:pPr lvl="1"/>
            <a:r>
              <a:rPr lang="en-US" dirty="0" smtClean="0"/>
              <a:t>Library</a:t>
            </a:r>
          </a:p>
          <a:p>
            <a:pPr lvl="1"/>
            <a:r>
              <a:rPr lang="en-US" dirty="0" smtClean="0"/>
              <a:t>Internship</a:t>
            </a:r>
          </a:p>
          <a:p>
            <a:pPr lvl="2"/>
            <a:r>
              <a:rPr lang="en-US" dirty="0" smtClean="0"/>
              <a:t>Know who you are and choose the right opportunity for you!</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fontScale="92500" lnSpcReduction="20000"/>
          </a:bodyPr>
          <a:lstStyle/>
          <a:p>
            <a:r>
              <a:rPr lang="en-US" dirty="0" smtClean="0"/>
              <a:t>Red Flags to look for in clients</a:t>
            </a:r>
          </a:p>
          <a:p>
            <a:pPr lvl="1"/>
            <a:r>
              <a:rPr lang="en-US" dirty="0" smtClean="0"/>
              <a:t>Some clients will tell you they leave all design and creative abilities to you…..THIS IS NEVER TRUE!  What this means:  I don’t know where to start.  You will need to guide them with all design aspects.</a:t>
            </a:r>
          </a:p>
          <a:p>
            <a:pPr lvl="1"/>
            <a:r>
              <a:rPr lang="en-US" dirty="0" smtClean="0"/>
              <a:t>“I don’t want to learn!” – I will teach a client web design terms.  This helps with communication and it also helps them be part of the process.  Those who don’t care, they will be the ones that come back and suggest you took their money!</a:t>
            </a:r>
          </a:p>
          <a:p>
            <a:pPr lvl="1"/>
            <a:r>
              <a:rPr lang="en-US" dirty="0" smtClean="0"/>
              <a:t>“I don’t have time for filling out the survey.” – They are not invested in helping you complete their project.  This amounts to many hours of running around in circles.</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Starting a Business cont.</a:t>
            </a:r>
            <a:endParaRPr lang="en-US" dirty="0"/>
          </a:p>
        </p:txBody>
      </p:sp>
      <p:sp>
        <p:nvSpPr>
          <p:cNvPr id="3" name="Rectangle 2"/>
          <p:cNvSpPr>
            <a:spLocks noGrp="1"/>
          </p:cNvSpPr>
          <p:nvPr>
            <p:ph sz="quarter" idx="1"/>
          </p:nvPr>
        </p:nvSpPr>
        <p:spPr/>
        <p:txBody>
          <a:bodyPr>
            <a:normAutofit fontScale="92500"/>
          </a:bodyPr>
          <a:lstStyle/>
          <a:p>
            <a:r>
              <a:rPr lang="en-US" dirty="0" smtClean="0"/>
              <a:t>Red Flags to look for in clients cont.</a:t>
            </a:r>
          </a:p>
          <a:p>
            <a:pPr lvl="1"/>
            <a:r>
              <a:rPr lang="en-US" dirty="0" smtClean="0"/>
              <a:t>“I will give you X amount of dollars.  You can do everything for that amount.”  - BE CAREFUL if they don’t clarify!  They are not specifying what ‘everything’ is in their mind.  This will come back to haunt you.</a:t>
            </a:r>
          </a:p>
          <a:p>
            <a:pPr lvl="1"/>
            <a:r>
              <a:rPr lang="en-US" dirty="0" smtClean="0"/>
              <a:t>Client has skipped from web hosting company to web hosting company multiple times in a short period of time.   - They are looking for ‘something’ and you must find out what ‘it’ is.  Also, when launching their web site, you may find technical problems. (example:  internal company email, A records)</a:t>
            </a:r>
          </a:p>
          <a:p>
            <a:pPr lvl="1">
              <a:buNone/>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INVEST IN YOURSELF!  You are worth it!!!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a:bodyPr>
          <a:lstStyle/>
          <a:p>
            <a:r>
              <a:rPr lang="en-US" dirty="0" smtClean="0"/>
              <a:t>Search Engine Optimization - SEO</a:t>
            </a:r>
          </a:p>
          <a:p>
            <a:pPr lvl="1"/>
            <a:r>
              <a:rPr lang="en-US" dirty="0" smtClean="0"/>
              <a:t>What is it and why is it so important?</a:t>
            </a:r>
          </a:p>
          <a:p>
            <a:pPr lvl="1"/>
            <a:r>
              <a:rPr lang="en-US" dirty="0" smtClean="0"/>
              <a:t>Keywords</a:t>
            </a:r>
          </a:p>
          <a:p>
            <a:pPr lvl="1"/>
            <a:r>
              <a:rPr lang="en-US" dirty="0" smtClean="0"/>
              <a:t>Social Media</a:t>
            </a:r>
          </a:p>
          <a:p>
            <a:pPr lvl="1"/>
            <a:r>
              <a:rPr lang="en-US" dirty="0" smtClean="0"/>
              <a:t>PR Ratings</a:t>
            </a:r>
          </a:p>
          <a:p>
            <a:pPr lvl="1"/>
            <a:r>
              <a:rPr lang="en-US" dirty="0" smtClean="0"/>
              <a:t>Backlinks</a:t>
            </a:r>
          </a:p>
          <a:p>
            <a:pPr lvl="1"/>
            <a:r>
              <a:rPr lang="en-US" dirty="0" smtClean="0"/>
              <a:t>Alt tags</a:t>
            </a:r>
          </a:p>
          <a:p>
            <a:pPr lvl="1"/>
            <a:r>
              <a:rPr lang="en-US" dirty="0" smtClean="0"/>
              <a:t>Search Engines</a:t>
            </a:r>
          </a:p>
          <a:p>
            <a:pPr lvl="1"/>
            <a:r>
              <a:rPr lang="en-US" dirty="0" smtClean="0"/>
              <a:t>Tips for free SEO</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fontScale="85000" lnSpcReduction="20000"/>
          </a:bodyPr>
          <a:lstStyle/>
          <a:p>
            <a:r>
              <a:rPr lang="en-US" dirty="0" smtClean="0"/>
              <a:t>Starting a business in Illinois</a:t>
            </a:r>
          </a:p>
          <a:p>
            <a:pPr lvl="1"/>
            <a:r>
              <a:rPr lang="en-US" dirty="0" smtClean="0"/>
              <a:t>FEIN</a:t>
            </a:r>
          </a:p>
          <a:p>
            <a:pPr lvl="1"/>
            <a:r>
              <a:rPr lang="en-US" dirty="0" smtClean="0"/>
              <a:t>Secretary of State</a:t>
            </a:r>
          </a:p>
          <a:p>
            <a:pPr lvl="1"/>
            <a:r>
              <a:rPr lang="en-US" dirty="0" smtClean="0"/>
              <a:t>City License</a:t>
            </a:r>
          </a:p>
          <a:p>
            <a:pPr lvl="1"/>
            <a:r>
              <a:rPr lang="en-US" dirty="0" smtClean="0"/>
              <a:t>Selling products?  (Illinois Dept of Revenue)</a:t>
            </a:r>
          </a:p>
          <a:p>
            <a:pPr lvl="1"/>
            <a:r>
              <a:rPr lang="en-US" dirty="0" smtClean="0"/>
              <a:t>Start investing now</a:t>
            </a:r>
          </a:p>
          <a:p>
            <a:pPr lvl="1"/>
            <a:r>
              <a:rPr lang="en-US" dirty="0" smtClean="0"/>
              <a:t>Bank Account</a:t>
            </a:r>
          </a:p>
          <a:p>
            <a:pPr lvl="1"/>
            <a:r>
              <a:rPr lang="en-US" dirty="0" smtClean="0"/>
              <a:t>Marketing yourself</a:t>
            </a:r>
          </a:p>
          <a:p>
            <a:pPr lvl="1"/>
            <a:r>
              <a:rPr lang="en-US" dirty="0" smtClean="0"/>
              <a:t>Contracts</a:t>
            </a:r>
          </a:p>
          <a:p>
            <a:pPr lvl="1"/>
            <a:r>
              <a:rPr lang="en-US" dirty="0" smtClean="0"/>
              <a:t>Create your business web site (can use your e-portfolio domain/hosting)</a:t>
            </a:r>
          </a:p>
          <a:p>
            <a:pPr lvl="1"/>
            <a:r>
              <a:rPr lang="en-US" dirty="0" smtClean="0"/>
              <a:t>Include your e-portfolio</a:t>
            </a:r>
          </a:p>
          <a:p>
            <a:pPr lvl="1"/>
            <a:r>
              <a:rPr lang="en-US" dirty="0" smtClean="0"/>
              <a:t>Come up with a pricing plan</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a:bodyPr>
          <a:lstStyle/>
          <a:p>
            <a:r>
              <a:rPr lang="en-US" dirty="0" smtClean="0"/>
              <a:t>Starting a business in Illinois (cont.)</a:t>
            </a:r>
          </a:p>
          <a:p>
            <a:pPr lvl="1"/>
            <a:r>
              <a:rPr lang="en-US" dirty="0" smtClean="0"/>
              <a:t>Reputations and perceptions by clients</a:t>
            </a:r>
          </a:p>
          <a:p>
            <a:pPr lvl="1"/>
            <a:r>
              <a:rPr lang="en-US" dirty="0" smtClean="0"/>
              <a:t>Common questions asked by potential clients</a:t>
            </a:r>
          </a:p>
          <a:p>
            <a:pPr lvl="1"/>
            <a:r>
              <a:rPr lang="en-US" dirty="0" smtClean="0"/>
              <a:t>Graphics?  (etsy.com)</a:t>
            </a:r>
          </a:p>
          <a:p>
            <a:pPr lvl="1"/>
            <a:r>
              <a:rPr lang="en-US" dirty="0" smtClean="0"/>
              <a:t>Find your niche</a:t>
            </a:r>
          </a:p>
          <a:p>
            <a:pPr lvl="1"/>
            <a:r>
              <a:rPr lang="en-US" dirty="0" smtClean="0"/>
              <a:t>Create a survey for clients</a:t>
            </a:r>
          </a:p>
          <a:p>
            <a:pPr lvl="1"/>
            <a:r>
              <a:rPr lang="en-US" dirty="0" smtClean="0"/>
              <a:t>Red flags to look for in a client</a:t>
            </a:r>
          </a:p>
          <a:p>
            <a:r>
              <a:rPr lang="en-US" dirty="0" smtClean="0"/>
              <a:t>Conclusion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E-Portfolio</a:t>
            </a:r>
            <a:endParaRPr lang="en-US" dirty="0"/>
          </a:p>
        </p:txBody>
      </p:sp>
      <p:sp>
        <p:nvSpPr>
          <p:cNvPr id="3" name="Rectangle 2"/>
          <p:cNvSpPr>
            <a:spLocks noGrp="1"/>
          </p:cNvSpPr>
          <p:nvPr>
            <p:ph sz="quarter" idx="1"/>
          </p:nvPr>
        </p:nvSpPr>
        <p:spPr/>
        <p:txBody>
          <a:bodyPr>
            <a:normAutofit fontScale="92500" lnSpcReduction="20000"/>
          </a:bodyPr>
          <a:lstStyle/>
          <a:p>
            <a:r>
              <a:rPr lang="en-US" dirty="0" smtClean="0"/>
              <a:t>Why is it so important?</a:t>
            </a:r>
          </a:p>
          <a:p>
            <a:pPr lvl="1"/>
            <a:r>
              <a:rPr lang="en-US" dirty="0" smtClean="0"/>
              <a:t>Homework</a:t>
            </a:r>
          </a:p>
          <a:p>
            <a:pPr lvl="1"/>
            <a:r>
              <a:rPr lang="en-US" dirty="0" smtClean="0"/>
              <a:t>Employers</a:t>
            </a:r>
          </a:p>
          <a:p>
            <a:pPr lvl="1"/>
            <a:r>
              <a:rPr lang="en-US" dirty="0" smtClean="0"/>
              <a:t>Internship</a:t>
            </a:r>
          </a:p>
          <a:p>
            <a:pPr lvl="1"/>
            <a:r>
              <a:rPr lang="en-US" dirty="0" smtClean="0"/>
              <a:t>Business Clients</a:t>
            </a:r>
          </a:p>
          <a:p>
            <a:r>
              <a:rPr lang="en-US" dirty="0" smtClean="0"/>
              <a:t>What information should you include?</a:t>
            </a:r>
          </a:p>
          <a:p>
            <a:pPr lvl="1"/>
            <a:r>
              <a:rPr lang="en-US" dirty="0" smtClean="0"/>
              <a:t>Positive Aspects of yourself</a:t>
            </a:r>
          </a:p>
          <a:p>
            <a:pPr lvl="1"/>
            <a:r>
              <a:rPr lang="en-US" dirty="0" smtClean="0"/>
              <a:t>Class list – completed, in progress, future</a:t>
            </a:r>
          </a:p>
          <a:p>
            <a:pPr lvl="1"/>
            <a:r>
              <a:rPr lang="en-US" dirty="0" smtClean="0"/>
              <a:t>Any web sites you have completed</a:t>
            </a:r>
          </a:p>
          <a:p>
            <a:pPr lvl="1"/>
            <a:r>
              <a:rPr lang="en-US" dirty="0" smtClean="0"/>
              <a:t>Homework &amp; Extras – Organized</a:t>
            </a:r>
          </a:p>
          <a:p>
            <a:pPr lvl="1"/>
            <a:r>
              <a:rPr lang="en-US" dirty="0" smtClean="0"/>
              <a:t>Your degree program and projected graduation date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E-portfolio cont.</a:t>
            </a:r>
            <a:endParaRPr lang="en-US" dirty="0"/>
          </a:p>
        </p:txBody>
      </p:sp>
      <p:sp>
        <p:nvSpPr>
          <p:cNvPr id="3" name="Rectangle 2"/>
          <p:cNvSpPr>
            <a:spLocks noGrp="1"/>
          </p:cNvSpPr>
          <p:nvPr>
            <p:ph sz="quarter" idx="1"/>
          </p:nvPr>
        </p:nvSpPr>
        <p:spPr/>
        <p:txBody>
          <a:bodyPr>
            <a:normAutofit fontScale="77500" lnSpcReduction="20000"/>
          </a:bodyPr>
          <a:lstStyle/>
          <a:p>
            <a:r>
              <a:rPr lang="en-US" dirty="0" smtClean="0"/>
              <a:t>Keep </a:t>
            </a:r>
            <a:r>
              <a:rPr lang="en-US" b="1" u="sng" dirty="0" smtClean="0"/>
              <a:t>ALL</a:t>
            </a:r>
            <a:r>
              <a:rPr lang="en-US" dirty="0" smtClean="0"/>
              <a:t> homework files</a:t>
            </a:r>
          </a:p>
          <a:p>
            <a:pPr lvl="1"/>
            <a:r>
              <a:rPr lang="en-US" dirty="0" smtClean="0">
                <a:solidFill>
                  <a:srgbClr val="FF0000"/>
                </a:solidFill>
              </a:rPr>
              <a:t>****Ask your instructors if they grant permission for displaying homework and tests****</a:t>
            </a:r>
          </a:p>
          <a:p>
            <a:r>
              <a:rPr lang="en-US" dirty="0" smtClean="0"/>
              <a:t>Helping yourself</a:t>
            </a:r>
          </a:p>
          <a:p>
            <a:pPr lvl="1"/>
            <a:r>
              <a:rPr lang="en-US" dirty="0" smtClean="0"/>
              <a:t>On-line tutorial web sites</a:t>
            </a:r>
          </a:p>
          <a:p>
            <a:pPr lvl="2"/>
            <a:r>
              <a:rPr lang="en-US" b="1" dirty="0" smtClean="0">
                <a:ln w="1905"/>
                <a:solidFill>
                  <a:schemeClr val="bg2">
                    <a:lumMod val="25000"/>
                  </a:schemeClr>
                </a:solidFill>
                <a:effectLst>
                  <a:innerShdw blurRad="69850" dist="43180" dir="5400000">
                    <a:srgbClr val="000000">
                      <a:alpha val="65000"/>
                    </a:srgbClr>
                  </a:innerShdw>
                </a:effectLst>
              </a:rPr>
              <a:t>http://psd.tutsplus.com/ 				(Photoshop)</a:t>
            </a:r>
          </a:p>
          <a:p>
            <a:pPr lvl="2"/>
            <a:r>
              <a:rPr lang="en-US" b="1" dirty="0" smtClean="0">
                <a:ln w="1905"/>
                <a:solidFill>
                  <a:schemeClr val="bg2">
                    <a:lumMod val="25000"/>
                  </a:schemeClr>
                </a:solidFill>
                <a:effectLst>
                  <a:innerShdw blurRad="69850" dist="43180" dir="5400000">
                    <a:srgbClr val="000000">
                      <a:alpha val="65000"/>
                    </a:srgbClr>
                  </a:innerShdw>
                </a:effectLst>
              </a:rPr>
              <a:t>http://vector.tutsplus.com/ 			(Illustrator)</a:t>
            </a:r>
          </a:p>
          <a:p>
            <a:pPr lvl="2"/>
            <a:r>
              <a:rPr lang="en-US" b="1" dirty="0" smtClean="0">
                <a:ln w="1905"/>
                <a:solidFill>
                  <a:schemeClr val="bg2">
                    <a:lumMod val="25000"/>
                  </a:schemeClr>
                </a:solidFill>
                <a:effectLst>
                  <a:innerShdw blurRad="69850" dist="43180" dir="5400000">
                    <a:srgbClr val="000000">
                      <a:alpha val="65000"/>
                    </a:srgbClr>
                  </a:innerShdw>
                </a:effectLst>
              </a:rPr>
              <a:t>http://www.w3schools.com/js/ 			(JavaScript)</a:t>
            </a:r>
          </a:p>
          <a:p>
            <a:pPr lvl="2"/>
            <a:r>
              <a:rPr lang="en-US" b="1" dirty="0" smtClean="0">
                <a:ln w="1905"/>
                <a:solidFill>
                  <a:schemeClr val="bg2">
                    <a:lumMod val="25000"/>
                  </a:schemeClr>
                </a:solidFill>
                <a:effectLst>
                  <a:innerShdw blurRad="69850" dist="43180" dir="5400000">
                    <a:srgbClr val="000000">
                      <a:alpha val="65000"/>
                    </a:srgbClr>
                  </a:innerShdw>
                </a:effectLst>
              </a:rPr>
              <a:t>http://webdesign.about.com/od/htmlxhtmltutorials/ (HTML)</a:t>
            </a:r>
          </a:p>
          <a:p>
            <a:pPr lvl="2"/>
            <a:r>
              <a:rPr lang="en-US" b="1" dirty="0" smtClean="0">
                <a:ln w="1905"/>
                <a:solidFill>
                  <a:schemeClr val="bg2">
                    <a:lumMod val="25000"/>
                  </a:schemeClr>
                </a:solidFill>
                <a:effectLst>
                  <a:innerShdw blurRad="69850" dist="43180" dir="5400000">
                    <a:srgbClr val="000000">
                      <a:alpha val="65000"/>
                    </a:srgbClr>
                  </a:innerShdw>
                </a:effectLst>
              </a:rPr>
              <a:t>http://www.smashingmagazine.com/2008/01/17/adobe-flash-tutorials-best-of/ 				(Flash)</a:t>
            </a:r>
          </a:p>
          <a:p>
            <a:pPr lvl="2"/>
            <a:r>
              <a:rPr lang="en-US" b="1" dirty="0" smtClean="0">
                <a:ln w="12700">
                  <a:solidFill>
                    <a:schemeClr val="tx1"/>
                  </a:solidFill>
                  <a:prstDash val="solid"/>
                </a:ln>
                <a:solidFill>
                  <a:schemeClr val="accent4">
                    <a:lumMod val="50000"/>
                  </a:schemeClr>
                </a:solidFill>
                <a:effectLst>
                  <a:innerShdw blurRad="63500" dist="50800" dir="13500000">
                    <a:prstClr val="black">
                      <a:alpha val="50000"/>
                    </a:prstClr>
                  </a:innerShdw>
                </a:effectLst>
              </a:rPr>
              <a:t>Use Search engines to find more</a:t>
            </a:r>
          </a:p>
          <a:p>
            <a:pPr lvl="1"/>
            <a:r>
              <a:rPr lang="en-US" dirty="0" smtClean="0"/>
              <a:t>Library – Search multi-county database</a:t>
            </a:r>
          </a:p>
          <a:p>
            <a:pPr lvl="1"/>
            <a:r>
              <a:rPr lang="en-US" dirty="0" smtClean="0"/>
              <a:t>Take extra classes</a:t>
            </a:r>
          </a:p>
          <a:p>
            <a:pPr lvl="1"/>
            <a:r>
              <a:rPr lang="en-US" dirty="0" smtClean="0"/>
              <a:t>Complete Portfolio projects at end of each chapter for yourself</a:t>
            </a:r>
          </a:p>
          <a:p>
            <a:pPr lvl="2">
              <a:buNone/>
            </a:pPr>
            <a:endParaRPr lang="en-US" dirty="0" smtClean="0">
              <a:solidFill>
                <a:schemeClr val="accent4">
                  <a:lumMod val="75000"/>
                </a:schemeClr>
              </a:solidFill>
              <a:effectLst>
                <a:outerShdw blurRad="38100" dist="38100" dir="2700000" algn="tl">
                  <a:srgbClr val="000000">
                    <a:alpha val="43137"/>
                  </a:srgbClr>
                </a:outerShdw>
              </a:effectLst>
            </a:endParaRPr>
          </a:p>
          <a:p>
            <a:pPr lvl="2"/>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E-portfolio cont.</a:t>
            </a:r>
            <a:endParaRPr lang="en-US" dirty="0"/>
          </a:p>
        </p:txBody>
      </p:sp>
      <p:sp>
        <p:nvSpPr>
          <p:cNvPr id="3" name="Rectangle 2"/>
          <p:cNvSpPr>
            <a:spLocks noGrp="1"/>
          </p:cNvSpPr>
          <p:nvPr>
            <p:ph sz="quarter" idx="1"/>
          </p:nvPr>
        </p:nvSpPr>
        <p:spPr/>
        <p:txBody>
          <a:bodyPr>
            <a:normAutofit lnSpcReduction="10000"/>
          </a:bodyPr>
          <a:lstStyle/>
          <a:p>
            <a:r>
              <a:rPr lang="en-US" dirty="0" smtClean="0"/>
              <a:t>Tips for making your e-portfolio unique </a:t>
            </a:r>
          </a:p>
          <a:p>
            <a:pPr lvl="1"/>
            <a:r>
              <a:rPr lang="en-US" dirty="0" smtClean="0"/>
              <a:t>Use tables</a:t>
            </a:r>
          </a:p>
          <a:p>
            <a:pPr lvl="2"/>
            <a:r>
              <a:rPr lang="en-US" dirty="0" smtClean="0"/>
              <a:t>Put all menus in tables – easier to move around and control</a:t>
            </a:r>
          </a:p>
          <a:p>
            <a:pPr lvl="1"/>
            <a:r>
              <a:rPr lang="en-US" dirty="0" smtClean="0"/>
              <a:t>Play with CSS</a:t>
            </a:r>
          </a:p>
          <a:p>
            <a:pPr lvl="1"/>
            <a:r>
              <a:rPr lang="en-US" dirty="0" smtClean="0"/>
              <a:t>Look at other web sites to get design ideas</a:t>
            </a:r>
          </a:p>
          <a:p>
            <a:pPr lvl="1"/>
            <a:r>
              <a:rPr lang="en-US" dirty="0" smtClean="0"/>
              <a:t>Use free widgets to create cool effects</a:t>
            </a:r>
          </a:p>
          <a:p>
            <a:pPr lvl="1"/>
            <a:r>
              <a:rPr lang="en-US" dirty="0" smtClean="0"/>
              <a:t>Use other software programs to boost your design</a:t>
            </a:r>
          </a:p>
          <a:p>
            <a:pPr lvl="1"/>
            <a:r>
              <a:rPr lang="en-US" dirty="0" smtClean="0"/>
              <a:t>Pay attention to file sizes and download times</a:t>
            </a:r>
          </a:p>
          <a:p>
            <a:pPr lvl="2"/>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2066</Words>
  <Application>Microsoft Office PowerPoint</Application>
  <PresentationFormat>On-screen Show (4:3)</PresentationFormat>
  <Paragraphs>394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EdStudPres</vt:lpstr>
      <vt:lpstr>E-Portfolio SEO &amp; Starting a business</vt:lpstr>
      <vt:lpstr>Overview</vt:lpstr>
      <vt:lpstr>Overview</vt:lpstr>
      <vt:lpstr>Overview</vt:lpstr>
      <vt:lpstr>Overview</vt:lpstr>
      <vt:lpstr>Overview</vt:lpstr>
      <vt:lpstr>E-Portfolio</vt:lpstr>
      <vt:lpstr>E-portfolio cont.</vt:lpstr>
      <vt:lpstr>E-portfolio cont.</vt:lpstr>
      <vt:lpstr>Hosting</vt:lpstr>
      <vt:lpstr>Search Engine Optimization</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Search Engine Optimization cont.</vt:lpstr>
      <vt:lpstr>Starting a Business</vt:lpstr>
      <vt:lpstr>Starting a Business cont.</vt:lpstr>
      <vt:lpstr>Starting a Business cont.</vt:lpstr>
      <vt:lpstr>Starting a Business cont.</vt:lpstr>
      <vt:lpstr>Starting a Business cont.</vt:lpstr>
      <vt:lpstr>Starting a Business cont.</vt:lpstr>
      <vt:lpstr>Starting a Business cont.</vt:lpstr>
      <vt:lpstr>Starting a Business cont.</vt:lpstr>
      <vt:lpstr>Starting a Business cont.</vt:lpstr>
      <vt:lpstr>Conclusion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2013-11-10T22:33:53Z</dcterms:created>
  <dcterms:modified xsi:type="dcterms:W3CDTF">2014-11-11T21:49:34Z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