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534D-183F-4314-7107-2C9BA4AD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2A78-2943-B28F-B173-E6BDF430B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F1696-CBBB-8BA5-B4F3-BC53EB21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3A46-BC06-F2C7-A184-88A83E47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DF63A-4EB2-F501-1769-4D43F426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3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F693-EA4F-A997-B612-ACCD4803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665D-99FE-184C-F02B-7E5F36719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5158-EC0C-E564-FE68-9D0BAC6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7DE5-E8D3-9D67-602A-576D41B4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50E2-4499-7BCF-AD0B-7A5A9869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12394-EE22-15CA-CB25-5D5C6487F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30A6F-A3E9-8F6C-6EB3-0D303B67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514A-7737-FFB8-E13C-2A89D407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15B1-B9D9-B20E-593E-D126C03D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1024-E75E-EDD6-A303-A18A2E9F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4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9421-FA78-4B59-0F6D-D7CDDAF1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F7-6AF9-9CDF-2756-9FB9E377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CA99-E9A5-D079-C6FE-153AF5A2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FD552-E554-6107-5200-DC507317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0274C-4F21-54E2-2605-013824CC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0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F44A-DF33-4BC7-3440-0AEEDCF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6EDB-830A-125C-11A6-F4DF8884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9AEFD-F7FE-3149-3F6F-140E49A6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5AD69-8E21-3FA5-EC2B-2630FD54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B28E-67C9-1F9B-C5A7-54AAF35E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64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3AC1-9B15-3312-5444-D7E55CAE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7810-9C64-5621-FAE7-16D69639F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6F4F-79D2-1597-39BC-5E0C54E6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9F8D8-5C7C-AB9C-8D6A-27073755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F2E9-B708-5D1A-0A20-77CB7063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D960F-A30F-49BF-59FD-5B43605A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5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2A0B-92A4-8F82-440C-17377B4A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EF15-412F-D8D5-B5E5-24AF07F4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BF9D7-7E8E-9BA2-CB72-5B6672367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22B4B-128A-6D63-4B54-D3E606071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AA33-B529-BDA7-E111-D992B8264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41FAAF-5DF4-678F-9E2C-CE282AD1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C1A78-301B-DBB0-FBE3-5C60FAC1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6385D-6BE4-336F-21E2-AAB86D49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9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978C-B43F-1BA9-DA98-E2E2612B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6D129-BA50-3C87-BBDF-09419249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EDAB3-D239-D179-B593-B3517B12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393EA-5828-6EB6-49F3-9050B670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A9DD0-C40E-75FE-4823-44038B50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37C7-581E-8B3E-3B23-65CDABFD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E26C4-F7BC-1A08-76EB-493203D0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5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22BE-0065-9BCC-7821-5F76FB7D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4E43-D34D-BF35-B741-13C60ED56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897CE-5AB2-E605-E226-C07A4ABB2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52C7-C8B3-A564-951F-73C49ED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4CC73-1ABE-C46C-15AF-53B0249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98B6F-EFA6-CA0E-C927-EB303DA8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6455-3BED-FD4A-8430-C03E34DF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5B5B0-4378-44B7-B03F-313E9198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86655-6BC7-2BB3-2216-FF8716B49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FABE6-B03D-3EB3-2A31-332B0C28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E87C-D2FA-F65E-DF6A-4D140A9C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14FE-E1DB-5EBF-F436-77459361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5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9E458-574C-C801-4775-C80068B7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04533-4E69-FDBE-5225-B684B953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0E33-0034-1897-D2CB-D3B9D91C0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8C69-81EA-453F-99BA-DAD489744558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2545-54CE-8CA5-1067-0D30392FB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A28D-121D-B28F-DE60-5613FEB4D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76E1-FA24-4443-9275-F0ABE84B9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8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9.svg"/><Relationship Id="rId7" Type="http://schemas.openxmlformats.org/officeDocument/2006/relationships/image" Target="../media/image20.sv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9CFEC-60BF-6B02-C159-F9F27A4BADC6}"/>
              </a:ext>
            </a:extLst>
          </p:cNvPr>
          <p:cNvSpPr txBox="1"/>
          <p:nvPr/>
        </p:nvSpPr>
        <p:spPr>
          <a:xfrm>
            <a:off x="3564469" y="-16597"/>
            <a:ext cx="5571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Georgia" panose="02040502050405020303" pitchFamily="18" charset="0"/>
              </a:rPr>
              <a:t>Bloom Watch</a:t>
            </a:r>
            <a:endParaRPr lang="en-IN" sz="6000" dirty="0">
              <a:latin typeface="Georgia" panose="02040502050405020303" pitchFamily="18" charset="0"/>
            </a:endParaRPr>
          </a:p>
        </p:txBody>
      </p:sp>
      <p:pic>
        <p:nvPicPr>
          <p:cNvPr id="6" name="Graphic 5" descr="Flower without stem with solid fill">
            <a:extLst>
              <a:ext uri="{FF2B5EF4-FFF2-40B4-BE49-F238E27FC236}">
                <a16:creationId xmlns:a16="http://schemas.microsoft.com/office/drawing/2014/main" id="{E219D618-0DCD-1549-7F79-362164347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2466" y="-1659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0B2206-139B-9444-33D8-98F3A37BD3DE}"/>
              </a:ext>
            </a:extLst>
          </p:cNvPr>
          <p:cNvSpPr txBox="1"/>
          <p:nvPr/>
        </p:nvSpPr>
        <p:spPr>
          <a:xfrm>
            <a:off x="1430867" y="1566333"/>
            <a:ext cx="907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 smart tool to monitor and analyze plant blooming patterns”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48D14B-FEFD-1807-1EE4-8CD2519C67BA}"/>
              </a:ext>
            </a:extLst>
          </p:cNvPr>
          <p:cNvSpPr txBox="1"/>
          <p:nvPr/>
        </p:nvSpPr>
        <p:spPr>
          <a:xfrm>
            <a:off x="1507066" y="2698521"/>
            <a:ext cx="688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Chintala Vijaya Spoorthi</a:t>
            </a:r>
          </a:p>
          <a:p>
            <a:r>
              <a:rPr lang="en-US" sz="2400" dirty="0"/>
              <a:t>For NASA Space Apps Hackathon 2025</a:t>
            </a:r>
            <a:endParaRPr lang="en-IN" sz="2400" dirty="0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C344F74B-7B15-D10D-12D1-5D5DC1447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600" y="2472268"/>
            <a:ext cx="677333" cy="6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40C1C-E5BC-EA58-662D-EF0CCBB1EA0B}"/>
              </a:ext>
            </a:extLst>
          </p:cNvPr>
          <p:cNvSpPr txBox="1"/>
          <p:nvPr/>
        </p:nvSpPr>
        <p:spPr>
          <a:xfrm>
            <a:off x="3666067" y="-58299"/>
            <a:ext cx="5012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Problem Statement</a:t>
            </a:r>
            <a:endParaRPr lang="en-IN" sz="44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F546F-26D9-8F42-2520-4D714132E1BC}"/>
              </a:ext>
            </a:extLst>
          </p:cNvPr>
          <p:cNvSpPr txBox="1"/>
          <p:nvPr/>
        </p:nvSpPr>
        <p:spPr>
          <a:xfrm>
            <a:off x="421810" y="683411"/>
            <a:ext cx="1201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Unpredictable Blooming: </a:t>
            </a:r>
            <a:r>
              <a:rPr lang="en-US" sz="2400" dirty="0">
                <a:solidFill>
                  <a:srgbClr val="00B050"/>
                </a:solidFill>
              </a:rPr>
              <a:t>Climate change is making plants bloom earlier or later than usual.</a:t>
            </a:r>
          </a:p>
          <a:p>
            <a:r>
              <a:rPr lang="en-IN" sz="2800" dirty="0"/>
              <a:t>Impact On Nature: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61AA-9948-91C7-5ACA-4990E1D66935}"/>
              </a:ext>
            </a:extLst>
          </p:cNvPr>
          <p:cNvSpPr txBox="1"/>
          <p:nvPr/>
        </p:nvSpPr>
        <p:spPr>
          <a:xfrm>
            <a:off x="3158406" y="1160464"/>
            <a:ext cx="750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Changes affect pollinators(like bees), crops and ecosystems.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043B3-81C8-8DDC-6C42-B23F48536968}"/>
              </a:ext>
            </a:extLst>
          </p:cNvPr>
          <p:cNvSpPr txBox="1"/>
          <p:nvPr/>
        </p:nvSpPr>
        <p:spPr>
          <a:xfrm>
            <a:off x="421810" y="1532066"/>
            <a:ext cx="120057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Gap: </a:t>
            </a:r>
            <a:r>
              <a:rPr lang="en-US" sz="2400" dirty="0">
                <a:solidFill>
                  <a:srgbClr val="00B050"/>
                </a:solidFill>
              </a:rPr>
              <a:t>Farmers, researchers and citizens don’t have easy tools to track bloom patterns.</a:t>
            </a:r>
          </a:p>
          <a:p>
            <a:r>
              <a:rPr lang="en-IN" sz="2800" dirty="0"/>
              <a:t>Result: </a:t>
            </a:r>
            <a:r>
              <a:rPr lang="en-IN" sz="2400" dirty="0">
                <a:solidFill>
                  <a:srgbClr val="00B050"/>
                </a:solidFill>
              </a:rPr>
              <a:t>Without bloom data farmers miss the right time for sowing or harvesting, scientists can not understand climate change is affecting plants, communities may not be ready for changes in ecosystem.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94D6F-FA5A-A156-49E8-E69C9A66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" y="3331165"/>
            <a:ext cx="2541355" cy="2281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AC3DFB-69C0-3E93-45F8-FAF9B9324BB9}"/>
              </a:ext>
            </a:extLst>
          </p:cNvPr>
          <p:cNvSpPr txBox="1"/>
          <p:nvPr/>
        </p:nvSpPr>
        <p:spPr>
          <a:xfrm>
            <a:off x="0" y="5554625"/>
            <a:ext cx="5218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Apple orchards that usually blossom in late spring are now budding much earlier in Himachal Pradesh.</a:t>
            </a:r>
            <a:endParaRPr lang="en-IN" sz="2400" dirty="0"/>
          </a:p>
        </p:txBody>
      </p:sp>
      <p:pic>
        <p:nvPicPr>
          <p:cNvPr id="16" name="Graphic 15" descr="No sign with solid fill">
            <a:extLst>
              <a:ext uri="{FF2B5EF4-FFF2-40B4-BE49-F238E27FC236}">
                <a16:creationId xmlns:a16="http://schemas.microsoft.com/office/drawing/2014/main" id="{3BE90E99-09AD-CFBA-73C3-E8DB269F9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20" y="1973977"/>
            <a:ext cx="445008" cy="457200"/>
          </a:xfrm>
          <a:prstGeom prst="rect">
            <a:avLst/>
          </a:prstGeom>
        </p:spPr>
      </p:pic>
      <p:pic>
        <p:nvPicPr>
          <p:cNvPr id="18" name="Graphic 17" descr="Magnifying glass with solid fill">
            <a:extLst>
              <a:ext uri="{FF2B5EF4-FFF2-40B4-BE49-F238E27FC236}">
                <a16:creationId xmlns:a16="http://schemas.microsoft.com/office/drawing/2014/main" id="{C05FF1F8-7262-0E9F-3FAE-79B74E4272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84" y="1580651"/>
            <a:ext cx="411480" cy="457200"/>
          </a:xfrm>
          <a:prstGeom prst="rect">
            <a:avLst/>
          </a:prstGeom>
        </p:spPr>
      </p:pic>
      <p:pic>
        <p:nvPicPr>
          <p:cNvPr id="20" name="Graphic 19" descr="Downward trend graph with solid fill">
            <a:extLst>
              <a:ext uri="{FF2B5EF4-FFF2-40B4-BE49-F238E27FC236}">
                <a16:creationId xmlns:a16="http://schemas.microsoft.com/office/drawing/2014/main" id="{07E8E2C5-7B99-2D9B-6379-C39D232D7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20" y="659092"/>
            <a:ext cx="448056" cy="501372"/>
          </a:xfrm>
          <a:prstGeom prst="rect">
            <a:avLst/>
          </a:prstGeom>
        </p:spPr>
      </p:pic>
      <p:pic>
        <p:nvPicPr>
          <p:cNvPr id="22" name="Graphic 21" descr="Leaf with solid fill">
            <a:extLst>
              <a:ext uri="{FF2B5EF4-FFF2-40B4-BE49-F238E27FC236}">
                <a16:creationId xmlns:a16="http://schemas.microsoft.com/office/drawing/2014/main" id="{FA8BFE72-23F9-CFAA-A48F-F0FA77F47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220" y="1207281"/>
            <a:ext cx="402336" cy="4103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0B11C48-6F59-E296-223C-D85F003026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209" y="2953512"/>
            <a:ext cx="7098791" cy="380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1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EA850-5E8E-3A9F-CC10-0033B6465813}"/>
              </a:ext>
            </a:extLst>
          </p:cNvPr>
          <p:cNvSpPr txBox="1"/>
          <p:nvPr/>
        </p:nvSpPr>
        <p:spPr>
          <a:xfrm>
            <a:off x="3755136" y="0"/>
            <a:ext cx="4166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SOLUTION</a:t>
            </a:r>
            <a:endParaRPr lang="en-IN" sz="4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1F12C-5224-41C5-8483-3385204BE5D3}"/>
              </a:ext>
            </a:extLst>
          </p:cNvPr>
          <p:cNvSpPr txBox="1"/>
          <p:nvPr/>
        </p:nvSpPr>
        <p:spPr>
          <a:xfrm>
            <a:off x="-48471" y="603539"/>
            <a:ext cx="12192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we built: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Collect Plan Bloom Data(CSV File)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Analyze using Python: Bar Charts, Pie charts, CSV insights.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Compare results with NASA climate Data(temperature, rainfall, vegetation patterns).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Helps track if plants are blooming earlier/later due to climate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2902C-34F4-9EFE-1D47-AA6992A041BB}"/>
              </a:ext>
            </a:extLst>
          </p:cNvPr>
          <p:cNvSpPr txBox="1"/>
          <p:nvPr/>
        </p:nvSpPr>
        <p:spPr>
          <a:xfrm>
            <a:off x="0" y="3122807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rgbClr val="00B050"/>
                </a:solidFill>
              </a:rPr>
              <a:t>       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 Open for everyone -&gt; Students, Farmers and researchers can all contribute bloom records.</a:t>
            </a:r>
          </a:p>
          <a:p>
            <a:endParaRPr lang="en-US" sz="2600" dirty="0">
              <a:solidFill>
                <a:srgbClr val="00B050"/>
              </a:solidFill>
            </a:endParaRPr>
          </a:p>
          <a:p>
            <a:r>
              <a:rPr lang="en-US" sz="2600" dirty="0">
                <a:solidFill>
                  <a:srgbClr val="00B050"/>
                </a:solidFill>
              </a:rPr>
              <a:t>      Bloom data(CSV) -&gt; Python Analysis(Charts) -&gt; Insights -&gt; Compare with NASA climate       data.</a:t>
            </a:r>
          </a:p>
          <a:p>
            <a:r>
              <a:rPr lang="en-US" sz="2600" dirty="0">
                <a:solidFill>
                  <a:srgbClr val="00B050"/>
                </a:solidFill>
              </a:rPr>
              <a:t>                  “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We use NASA Earth science data to give climate context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”. </a:t>
            </a:r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943F30C1-99A6-3ED6-0C8A-2C10095C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43003"/>
            <a:ext cx="600456" cy="457200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9704D976-C15A-2650-5B0C-CB440A395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728628"/>
            <a:ext cx="519765" cy="679196"/>
          </a:xfrm>
          <a:prstGeom prst="rect">
            <a:avLst/>
          </a:prstGeom>
        </p:spPr>
      </p:pic>
      <p:pic>
        <p:nvPicPr>
          <p:cNvPr id="14" name="Graphic 13" descr="Earth Globe - Asia with solid fill">
            <a:extLst>
              <a:ext uri="{FF2B5EF4-FFF2-40B4-BE49-F238E27FC236}">
                <a16:creationId xmlns:a16="http://schemas.microsoft.com/office/drawing/2014/main" id="{D37570C3-C8AB-C67F-DF76-8DE639BB8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626" y="2788022"/>
            <a:ext cx="519766" cy="457200"/>
          </a:xfrm>
          <a:prstGeom prst="rect">
            <a:avLst/>
          </a:prstGeom>
        </p:spPr>
      </p:pic>
      <p:pic>
        <p:nvPicPr>
          <p:cNvPr id="16" name="Graphic 15" descr="Magnifying glass with solid fill">
            <a:extLst>
              <a:ext uri="{FF2B5EF4-FFF2-40B4-BE49-F238E27FC236}">
                <a16:creationId xmlns:a16="http://schemas.microsoft.com/office/drawing/2014/main" id="{A63F3A4D-D56A-4E06-541D-80721D1487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89" y="3580007"/>
            <a:ext cx="519767" cy="457200"/>
          </a:xfrm>
          <a:prstGeom prst="rect">
            <a:avLst/>
          </a:prstGeom>
        </p:spPr>
      </p:pic>
      <p:pic>
        <p:nvPicPr>
          <p:cNvPr id="18" name="Graphic 17" descr="Group of people with solid fill">
            <a:extLst>
              <a:ext uri="{FF2B5EF4-FFF2-40B4-BE49-F238E27FC236}">
                <a16:creationId xmlns:a16="http://schemas.microsoft.com/office/drawing/2014/main" id="{5C6C1A39-0C8A-D0DA-5151-D39967B10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71" y="4238544"/>
            <a:ext cx="584201" cy="457200"/>
          </a:xfrm>
          <a:prstGeom prst="rect">
            <a:avLst/>
          </a:prstGeom>
        </p:spPr>
      </p:pic>
      <p:pic>
        <p:nvPicPr>
          <p:cNvPr id="20" name="Graphic 19" descr="Paperclip with solid fill">
            <a:extLst>
              <a:ext uri="{FF2B5EF4-FFF2-40B4-BE49-F238E27FC236}">
                <a16:creationId xmlns:a16="http://schemas.microsoft.com/office/drawing/2014/main" id="{A7771915-6968-46F4-2880-1621EA116B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689" y="5455549"/>
            <a:ext cx="46308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2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9DE53-DE82-2E67-00DA-138FAB732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434" y="521161"/>
            <a:ext cx="4110566" cy="272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2D7EE-C30C-9F68-A3B5-BB7D95A8C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521161"/>
            <a:ext cx="3539068" cy="272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99EA1A-1C46-3291-5387-5B74F21F9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22" y="3247427"/>
            <a:ext cx="4398157" cy="29762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FAE1A-454F-D332-B157-AF2D2F4F93F2}"/>
              </a:ext>
            </a:extLst>
          </p:cNvPr>
          <p:cNvSpPr txBox="1"/>
          <p:nvPr/>
        </p:nvSpPr>
        <p:spPr>
          <a:xfrm>
            <a:off x="3886193" y="-88902"/>
            <a:ext cx="5249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Data And results</a:t>
            </a:r>
            <a:endParaRPr lang="en-IN" sz="4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D57FE-8889-8EC3-FE0C-E21D192FC23E}"/>
              </a:ext>
            </a:extLst>
          </p:cNvPr>
          <p:cNvSpPr txBox="1"/>
          <p:nvPr/>
        </p:nvSpPr>
        <p:spPr>
          <a:xfrm>
            <a:off x="63500" y="3776855"/>
            <a:ext cx="3388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Blooming months shift earlier as temperature rises</a:t>
            </a:r>
            <a:endParaRPr lang="en-IN" sz="20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F30D21E-78FF-1A69-1490-C425E8E1D695}"/>
              </a:ext>
            </a:extLst>
          </p:cNvPr>
          <p:cNvSpPr/>
          <p:nvPr/>
        </p:nvSpPr>
        <p:spPr>
          <a:xfrm>
            <a:off x="1507067" y="3247427"/>
            <a:ext cx="423333" cy="5710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AD924235-2091-CF87-6C9B-53DC78FCADCC}"/>
              </a:ext>
            </a:extLst>
          </p:cNvPr>
          <p:cNvSpPr/>
          <p:nvPr/>
        </p:nvSpPr>
        <p:spPr>
          <a:xfrm>
            <a:off x="5560480" y="2760133"/>
            <a:ext cx="423333" cy="487294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9E4065-5F5F-4C85-EB19-A3B7EF352056}"/>
              </a:ext>
            </a:extLst>
          </p:cNvPr>
          <p:cNvSpPr txBox="1"/>
          <p:nvPr/>
        </p:nvSpPr>
        <p:spPr>
          <a:xfrm>
            <a:off x="4127500" y="2403615"/>
            <a:ext cx="3953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Rainfall contribution distribution</a:t>
            </a:r>
            <a:endParaRPr lang="en-IN" sz="20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D302977-ADDB-529E-EF34-02F658F7FFDF}"/>
              </a:ext>
            </a:extLst>
          </p:cNvPr>
          <p:cNvSpPr/>
          <p:nvPr/>
        </p:nvSpPr>
        <p:spPr>
          <a:xfrm>
            <a:off x="10185400" y="3268233"/>
            <a:ext cx="423333" cy="4317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67DB8-C4AF-4499-FDF2-83AEF227208D}"/>
              </a:ext>
            </a:extLst>
          </p:cNvPr>
          <p:cNvSpPr txBox="1"/>
          <p:nvPr/>
        </p:nvSpPr>
        <p:spPr>
          <a:xfrm>
            <a:off x="8618220" y="3610574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Blooming months reduced from 2020-2024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87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2096E-C774-728A-8F52-9EDE57CAF553}"/>
              </a:ext>
            </a:extLst>
          </p:cNvPr>
          <p:cNvSpPr txBox="1"/>
          <p:nvPr/>
        </p:nvSpPr>
        <p:spPr>
          <a:xfrm>
            <a:off x="4196615" y="-144379"/>
            <a:ext cx="4937760" cy="952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Future Scope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38FDE-4F66-2C17-7E14-970E0D38CB50}"/>
              </a:ext>
            </a:extLst>
          </p:cNvPr>
          <p:cNvSpPr txBox="1"/>
          <p:nvPr/>
        </p:nvSpPr>
        <p:spPr>
          <a:xfrm>
            <a:off x="118711" y="962525"/>
            <a:ext cx="119545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Mobile App/ Web Portal</a:t>
            </a:r>
            <a:r>
              <a:rPr lang="en-US" sz="2800" dirty="0">
                <a:solidFill>
                  <a:srgbClr val="00B050"/>
                </a:solidFill>
              </a:rPr>
              <a:t>: Let framers, students and researches upload bloom data easily.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Nasa Data Integration</a:t>
            </a:r>
            <a:r>
              <a:rPr lang="en-US" sz="2800" dirty="0">
                <a:solidFill>
                  <a:srgbClr val="00B050"/>
                </a:solidFill>
              </a:rPr>
              <a:t>: Directly connect with satellite datasets(NDVI, Rainfall&lt; temperature).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AI &amp; machine Learning</a:t>
            </a:r>
            <a:r>
              <a:rPr lang="en-US" sz="2800" dirty="0">
                <a:solidFill>
                  <a:srgbClr val="00B050"/>
                </a:solidFill>
              </a:rPr>
              <a:t>: Predict future bloom dates and detect unusual shifts.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Global Impact</a:t>
            </a:r>
            <a:r>
              <a:rPr lang="en-US" sz="2800" dirty="0">
                <a:solidFill>
                  <a:srgbClr val="00B050"/>
                </a:solidFill>
              </a:rPr>
              <a:t>: Support agriculture, research and communities across the   world.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Alerts &amp; Notifications</a:t>
            </a:r>
            <a:r>
              <a:rPr lang="en-US" sz="2800" dirty="0">
                <a:solidFill>
                  <a:srgbClr val="00B050"/>
                </a:solidFill>
              </a:rPr>
              <a:t>: Warn users if plants are blooming too early/late due to climate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Open Data &amp; Education</a:t>
            </a:r>
            <a:r>
              <a:rPr lang="en-US" sz="2800" dirty="0">
                <a:solidFill>
                  <a:srgbClr val="00B050"/>
                </a:solidFill>
              </a:rPr>
              <a:t>: Provide bloom trends for awareness, school projects and policy support.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118A9F97-B12C-8BE7-A947-1CBEA794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83" y="984219"/>
            <a:ext cx="433137" cy="501526"/>
          </a:xfrm>
          <a:prstGeom prst="rect">
            <a:avLst/>
          </a:prstGeom>
        </p:spPr>
      </p:pic>
      <p:pic>
        <p:nvPicPr>
          <p:cNvPr id="11" name="Graphic 10" descr="Robot with solid fill">
            <a:extLst>
              <a:ext uri="{FF2B5EF4-FFF2-40B4-BE49-F238E27FC236}">
                <a16:creationId xmlns:a16="http://schemas.microsoft.com/office/drawing/2014/main" id="{30575A6F-7DBA-3F4C-378A-5D3051035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760" y="2655216"/>
            <a:ext cx="527785" cy="457200"/>
          </a:xfrm>
          <a:prstGeom prst="rect">
            <a:avLst/>
          </a:prstGeom>
        </p:spPr>
      </p:pic>
      <p:pic>
        <p:nvPicPr>
          <p:cNvPr id="13" name="Graphic 12" descr="Earth Globe - Asia with solid fill">
            <a:extLst>
              <a:ext uri="{FF2B5EF4-FFF2-40B4-BE49-F238E27FC236}">
                <a16:creationId xmlns:a16="http://schemas.microsoft.com/office/drawing/2014/main" id="{8450D1CC-2F36-B78B-D4E9-BA4DE10C8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535" y="3178436"/>
            <a:ext cx="451585" cy="457200"/>
          </a:xfrm>
          <a:prstGeom prst="rect">
            <a:avLst/>
          </a:prstGeom>
        </p:spPr>
      </p:pic>
      <p:pic>
        <p:nvPicPr>
          <p:cNvPr id="15" name="Graphic 14" descr="Warning with solid fill">
            <a:extLst>
              <a:ext uri="{FF2B5EF4-FFF2-40B4-BE49-F238E27FC236}">
                <a16:creationId xmlns:a16="http://schemas.microsoft.com/office/drawing/2014/main" id="{0AD0D681-3475-EEDF-DEB2-9A03480AD9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289" y="3951913"/>
            <a:ext cx="451585" cy="370213"/>
          </a:xfrm>
          <a:prstGeom prst="rect">
            <a:avLst/>
          </a:prstGeom>
        </p:spPr>
      </p:pic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6DE4DC14-87F9-50EF-53EC-CB86E1B573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025" y="1889009"/>
            <a:ext cx="457095" cy="370213"/>
          </a:xfrm>
          <a:prstGeom prst="rect">
            <a:avLst/>
          </a:prstGeom>
        </p:spPr>
      </p:pic>
      <p:pic>
        <p:nvPicPr>
          <p:cNvPr id="21" name="Graphic 20" descr="Closed book with solid fill">
            <a:extLst>
              <a:ext uri="{FF2B5EF4-FFF2-40B4-BE49-F238E27FC236}">
                <a16:creationId xmlns:a16="http://schemas.microsoft.com/office/drawing/2014/main" id="{DB8965D7-38E4-A331-2FE2-B6BE51B46C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8383" y="4775475"/>
            <a:ext cx="527785" cy="5657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8ADBBF-8B92-B471-1B74-F6ABEAC130FB}"/>
              </a:ext>
            </a:extLst>
          </p:cNvPr>
          <p:cNvSpPr txBox="1"/>
          <p:nvPr/>
        </p:nvSpPr>
        <p:spPr>
          <a:xfrm>
            <a:off x="1953928" y="5794617"/>
            <a:ext cx="8133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“Together, technology and data can help us protect crops, adapt to climate change, and secure our future harvests”.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0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17738-635D-425C-1921-A33430676991}"/>
              </a:ext>
            </a:extLst>
          </p:cNvPr>
          <p:cNvSpPr txBox="1"/>
          <p:nvPr/>
        </p:nvSpPr>
        <p:spPr>
          <a:xfrm>
            <a:off x="3686476" y="154004"/>
            <a:ext cx="6044665" cy="750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DCDAA-1329-9F24-1A3A-A613A20261B5}"/>
              </a:ext>
            </a:extLst>
          </p:cNvPr>
          <p:cNvSpPr txBox="1"/>
          <p:nvPr/>
        </p:nvSpPr>
        <p:spPr>
          <a:xfrm>
            <a:off x="3381355" y="53901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Conclusion And Impact</a:t>
            </a:r>
            <a:endParaRPr lang="en-IN" sz="40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BDA59-5DA5-2FEA-19D5-EFE77AE27D8B}"/>
              </a:ext>
            </a:extLst>
          </p:cNvPr>
          <p:cNvSpPr txBox="1"/>
          <p:nvPr/>
        </p:nvSpPr>
        <p:spPr>
          <a:xfrm>
            <a:off x="82296" y="904775"/>
            <a:ext cx="120426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Bloom watch bridges local bloom data with NASA satellite climate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Provides simple, clear insights through graphs and CSV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A first step towards smarter tools that connect people with Earth observation.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Future ready to help farmers, researchers and communities adapt to climate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Provides timely alerts to protect crops and irrigation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Warns about harmful algal bloom that kill fish or release toxins, saving their livelihood.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B050"/>
                </a:solidFill>
              </a:rPr>
              <a:t>Can grow into a full app with AI predictions and global impact.</a:t>
            </a:r>
          </a:p>
          <a:p>
            <a:endParaRPr lang="en-US" sz="3000" dirty="0">
              <a:solidFill>
                <a:srgbClr val="00B050"/>
              </a:solidFill>
            </a:endParaRPr>
          </a:p>
          <a:p>
            <a:r>
              <a:rPr lang="en-US" sz="3000" dirty="0">
                <a:solidFill>
                  <a:srgbClr val="00B050"/>
                </a:solidFill>
              </a:rPr>
              <a:t>                     </a:t>
            </a:r>
            <a:r>
              <a:rPr lang="en-US" sz="3000" dirty="0">
                <a:solidFill>
                  <a:schemeClr val="tx1">
                    <a:lumMod val="75000"/>
                  </a:schemeClr>
                </a:solidFill>
              </a:rPr>
              <a:t>“A small seed today, a global impact tomorrow</a:t>
            </a:r>
            <a:r>
              <a:rPr lang="en-US" sz="2800" dirty="0">
                <a:solidFill>
                  <a:schemeClr val="tx1">
                    <a:lumMod val="75000"/>
                  </a:schemeClr>
                </a:solidFill>
              </a:rPr>
              <a:t>.”</a:t>
            </a:r>
            <a:endParaRPr lang="en-IN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5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60000"/>
                <a:lumOff val="40000"/>
              </a:schemeClr>
            </a:gs>
            <a:gs pos="27602">
              <a:schemeClr val="accent5">
                <a:lumMod val="60000"/>
                <a:lumOff val="40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73E8C-88F9-4B28-32D7-682B87ECEBCF}"/>
              </a:ext>
            </a:extLst>
          </p:cNvPr>
          <p:cNvSpPr txBox="1"/>
          <p:nvPr/>
        </p:nvSpPr>
        <p:spPr>
          <a:xfrm>
            <a:off x="4097865" y="923553"/>
            <a:ext cx="3843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+mj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FE4F0-01E0-2892-CE63-CD83653F070D}"/>
              </a:ext>
            </a:extLst>
          </p:cNvPr>
          <p:cNvSpPr txBox="1"/>
          <p:nvPr/>
        </p:nvSpPr>
        <p:spPr>
          <a:xfrm>
            <a:off x="2315632" y="2894574"/>
            <a:ext cx="726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Bloom Watch- NASA Space Apps 2025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37E6B-348A-8017-DBA0-81E0FB26CFE2}"/>
              </a:ext>
            </a:extLst>
          </p:cNvPr>
          <p:cNvSpPr txBox="1"/>
          <p:nvPr/>
        </p:nvSpPr>
        <p:spPr>
          <a:xfrm>
            <a:off x="1396998" y="4435958"/>
            <a:ext cx="979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“Tracking blooms today, protecting ecosystems tomorrow.”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175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00B050"/>
      </a:accent1>
      <a:accent2>
        <a:srgbClr val="FFD965"/>
      </a:accent2>
      <a:accent3>
        <a:srgbClr val="FF0000"/>
      </a:accent3>
      <a:accent4>
        <a:srgbClr val="92D05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505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sumuch18@outlook.com</dc:creator>
  <cp:lastModifiedBy>sumuch18@outlook.com</cp:lastModifiedBy>
  <cp:revision>6</cp:revision>
  <dcterms:created xsi:type="dcterms:W3CDTF">2025-09-19T13:45:18Z</dcterms:created>
  <dcterms:modified xsi:type="dcterms:W3CDTF">2025-09-25T11:44:03Z</dcterms:modified>
</cp:coreProperties>
</file>