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279" autoAdjust="0"/>
    <p:restoredTop sz="95706" autoAdjust="0"/>
  </p:normalViewPr>
  <p:slideViewPr>
    <p:cSldViewPr>
      <p:cViewPr varScale="1">
        <p:scale>
          <a:sx n="43" d="100"/>
          <a:sy n="43" d="100"/>
        </p:scale>
        <p:origin x="110" y="7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arning\accenture%20virtual%20internship\Reaction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arning\accenture%20virtual%20internship\Reaction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Category vs Score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Reactions!$J$4:$J$19</c:f>
              <c:strCache>
                <c:ptCount val="16"/>
                <c:pt idx="0">
                  <c:v>Studying</c:v>
                </c:pt>
                <c:pt idx="1">
                  <c:v>healthy eating</c:v>
                </c:pt>
                <c:pt idx="2">
                  <c:v>technology</c:v>
                </c:pt>
                <c:pt idx="3">
                  <c:v>food</c:v>
                </c:pt>
                <c:pt idx="4">
                  <c:v>cooking</c:v>
                </c:pt>
                <c:pt idx="5">
                  <c:v>dogs</c:v>
                </c:pt>
                <c:pt idx="6">
                  <c:v>soccer</c:v>
                </c:pt>
                <c:pt idx="7">
                  <c:v>public speaking</c:v>
                </c:pt>
                <c:pt idx="8">
                  <c:v>science</c:v>
                </c:pt>
                <c:pt idx="9">
                  <c:v>tennis</c:v>
                </c:pt>
                <c:pt idx="10">
                  <c:v>travel</c:v>
                </c:pt>
                <c:pt idx="11">
                  <c:v>fitness</c:v>
                </c:pt>
                <c:pt idx="12">
                  <c:v>education</c:v>
                </c:pt>
                <c:pt idx="13">
                  <c:v>veganism</c:v>
                </c:pt>
                <c:pt idx="14">
                  <c:v>Animals</c:v>
                </c:pt>
                <c:pt idx="15">
                  <c:v>culture</c:v>
                </c:pt>
              </c:strCache>
            </c:strRef>
          </c:cat>
          <c:val>
            <c:numRef>
              <c:f>Reactions!$K$4:$K$19</c:f>
              <c:numCache>
                <c:formatCode>General</c:formatCode>
                <c:ptCount val="16"/>
                <c:pt idx="0">
                  <c:v>49442</c:v>
                </c:pt>
                <c:pt idx="1">
                  <c:v>63138</c:v>
                </c:pt>
                <c:pt idx="2">
                  <c:v>63035</c:v>
                </c:pt>
                <c:pt idx="3">
                  <c:v>61598</c:v>
                </c:pt>
                <c:pt idx="4">
                  <c:v>59174</c:v>
                </c:pt>
                <c:pt idx="5">
                  <c:v>48398</c:v>
                </c:pt>
                <c:pt idx="6">
                  <c:v>53216</c:v>
                </c:pt>
                <c:pt idx="7">
                  <c:v>45751</c:v>
                </c:pt>
                <c:pt idx="8">
                  <c:v>65405</c:v>
                </c:pt>
                <c:pt idx="9">
                  <c:v>46185</c:v>
                </c:pt>
                <c:pt idx="10">
                  <c:v>59358</c:v>
                </c:pt>
                <c:pt idx="11">
                  <c:v>50835</c:v>
                </c:pt>
                <c:pt idx="12">
                  <c:v>52759</c:v>
                </c:pt>
                <c:pt idx="13">
                  <c:v>45901</c:v>
                </c:pt>
                <c:pt idx="14">
                  <c:v>68624</c:v>
                </c:pt>
                <c:pt idx="15">
                  <c:v>60663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9C-45C8-98F2-BEBE07927A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1533360"/>
        <c:axId val="41533840"/>
      </c:barChart>
      <c:catAx>
        <c:axId val="41533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33840"/>
        <c:crosses val="autoZero"/>
        <c:auto val="1"/>
        <c:lblAlgn val="ctr"/>
        <c:lblOffset val="100"/>
        <c:noMultiLvlLbl val="0"/>
      </c:catAx>
      <c:valAx>
        <c:axId val="41533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33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ln>
                  <a:noFill/>
                </a:ln>
                <a:solidFill>
                  <a:schemeClr val="bg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Month vs No of Posts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ln>
                <a:noFill/>
              </a:ln>
              <a:solidFill>
                <a:schemeClr val="bg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Reactions!$L$24:$L$35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Reactions!$M$24:$M$35</c:f>
              <c:numCache>
                <c:formatCode>General</c:formatCode>
                <c:ptCount val="12"/>
                <c:pt idx="0">
                  <c:v>1866</c:v>
                </c:pt>
                <c:pt idx="1">
                  <c:v>1836</c:v>
                </c:pt>
                <c:pt idx="2">
                  <c:v>1801</c:v>
                </c:pt>
                <c:pt idx="3">
                  <c:v>1949</c:v>
                </c:pt>
                <c:pt idx="4">
                  <c:v>1945</c:v>
                </c:pt>
                <c:pt idx="5">
                  <c:v>1941</c:v>
                </c:pt>
                <c:pt idx="6">
                  <c:v>1889</c:v>
                </c:pt>
                <c:pt idx="7">
                  <c:v>1862</c:v>
                </c:pt>
                <c:pt idx="8">
                  <c:v>1750</c:v>
                </c:pt>
                <c:pt idx="9">
                  <c:v>1954</c:v>
                </c:pt>
                <c:pt idx="10">
                  <c:v>1857</c:v>
                </c:pt>
                <c:pt idx="11">
                  <c:v>1884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DE-40DF-AEB4-0929C5B3C2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96766464"/>
        <c:axId val="1596770304"/>
      </c:barChart>
      <c:catAx>
        <c:axId val="159676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6770304"/>
        <c:crosses val="autoZero"/>
        <c:auto val="1"/>
        <c:lblAlgn val="ctr"/>
        <c:lblOffset val="100"/>
        <c:noMultiLvlLbl val="0"/>
      </c:catAx>
      <c:valAx>
        <c:axId val="1596770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6766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n>
            <a:noFill/>
          </a:ln>
          <a:solidFill>
            <a:schemeClr val="bg2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067008" y="3518412"/>
            <a:ext cx="6069625" cy="28476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2180086-5267-5D10-37DE-4B2596FC0A8F}"/>
              </a:ext>
            </a:extLst>
          </p:cNvPr>
          <p:cNvSpPr txBox="1"/>
          <p:nvPr/>
        </p:nvSpPr>
        <p:spPr>
          <a:xfrm>
            <a:off x="11581833" y="2263609"/>
            <a:ext cx="56774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In conclusion, there are 16 distinct categories of content, where Animals being the most popular category with a reaction score of 68624. October is the month with most number of posts published.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CE5BF8-D516-213F-042B-D3CB6E4D1D9B}"/>
              </a:ext>
            </a:extLst>
          </p:cNvPr>
          <p:cNvSpPr txBox="1"/>
          <p:nvPr/>
        </p:nvSpPr>
        <p:spPr>
          <a:xfrm>
            <a:off x="8821379" y="2880424"/>
            <a:ext cx="66461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dirty="0"/>
              <a:t>Social Buzz is a fast-growing technology company which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started by creating a new platform where content took center stage. </a:t>
            </a:r>
            <a:endParaRPr lang="en-IN" sz="20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</a:rPr>
              <a:t> Over the past 5 years, Social Buzz has reached over 500 million active users each month. They have scaled quicker than anticipated and need the help of Accenture to oversee their scaling process effectively. </a:t>
            </a:r>
            <a:r>
              <a:rPr lang="en-US" sz="2000" dirty="0">
                <a:solidFill>
                  <a:srgbClr val="000000"/>
                </a:solidFill>
              </a:rPr>
              <a:t>Therefore we began a 3 month POC focusing on these tasks: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-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Audit of their big data practice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</a:rPr>
              <a:t>- Recommendations for a successful IPO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</a:rPr>
              <a:t>- Analysis of their content categories that highlights the top 5 categories with the largest aggregate popularity 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55DC6E9-626D-F3BA-C3DD-7789786BB109}"/>
              </a:ext>
            </a:extLst>
          </p:cNvPr>
          <p:cNvSpPr txBox="1"/>
          <p:nvPr/>
        </p:nvSpPr>
        <p:spPr>
          <a:xfrm>
            <a:off x="2819400" y="5159829"/>
            <a:ext cx="57868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Over 100k posts per day</a:t>
            </a:r>
          </a:p>
          <a:p>
            <a:endParaRPr lang="en-IN" sz="3600" dirty="0">
              <a:solidFill>
                <a:schemeClr val="bg1"/>
              </a:solidFill>
            </a:endParaRPr>
          </a:p>
          <a:p>
            <a:r>
              <a:rPr lang="en-IN" sz="3600" dirty="0">
                <a:solidFill>
                  <a:schemeClr val="bg1"/>
                </a:solidFill>
              </a:rPr>
              <a:t>That is, 36.5M per year</a:t>
            </a:r>
          </a:p>
          <a:p>
            <a:endParaRPr lang="en-IN" sz="36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But, how to capitalize it, as the number of posts are too high?</a:t>
            </a:r>
          </a:p>
          <a:p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Analysis to find Social Buzz’s 	top 5 most popular categories of content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F91967-B501-6160-503C-0EB236AC10DD}"/>
              </a:ext>
            </a:extLst>
          </p:cNvPr>
          <p:cNvSpPr txBox="1"/>
          <p:nvPr/>
        </p:nvSpPr>
        <p:spPr>
          <a:xfrm>
            <a:off x="14303978" y="1666122"/>
            <a:ext cx="36912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</a:p>
          <a:p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Data Analyst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810FDA-DFC5-43CB-A819-FFCE328D2BEB}"/>
              </a:ext>
            </a:extLst>
          </p:cNvPr>
          <p:cNvSpPr txBox="1"/>
          <p:nvPr/>
        </p:nvSpPr>
        <p:spPr>
          <a:xfrm>
            <a:off x="14284205" y="4697223"/>
            <a:ext cx="369126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latin typeface="Arial" panose="020B0604020202020204" pitchFamily="34" charset="0"/>
                <a:cs typeface="Arial" panose="020B0604020202020204" pitchFamily="34" charset="0"/>
              </a:rPr>
              <a:t>Marcus </a:t>
            </a:r>
            <a:r>
              <a:rPr lang="en-IN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Rompton</a:t>
            </a:r>
            <a:endParaRPr lang="en-IN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Senior Principle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0905CA-FE04-C7D6-952B-F727283FE602}"/>
              </a:ext>
            </a:extLst>
          </p:cNvPr>
          <p:cNvSpPr txBox="1"/>
          <p:nvPr/>
        </p:nvSpPr>
        <p:spPr>
          <a:xfrm>
            <a:off x="14254992" y="7662871"/>
            <a:ext cx="43069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latin typeface="Arial" panose="020B0604020202020204" pitchFamily="34" charset="0"/>
                <a:cs typeface="Arial" panose="020B0604020202020204" pitchFamily="34" charset="0"/>
              </a:rPr>
              <a:t>Andrew Fleming</a:t>
            </a:r>
          </a:p>
          <a:p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Chief Technical Architect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A7B717-FF8F-458F-C30F-D4CF3F4A5F76}"/>
              </a:ext>
            </a:extLst>
          </p:cNvPr>
          <p:cNvSpPr txBox="1"/>
          <p:nvPr/>
        </p:nvSpPr>
        <p:spPr>
          <a:xfrm>
            <a:off x="3903256" y="1429546"/>
            <a:ext cx="3565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240351-F00E-DF40-3091-3F5AB6BD90B3}"/>
              </a:ext>
            </a:extLst>
          </p:cNvPr>
          <p:cNvSpPr txBox="1"/>
          <p:nvPr/>
        </p:nvSpPr>
        <p:spPr>
          <a:xfrm>
            <a:off x="5787653" y="3101544"/>
            <a:ext cx="5016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Data Cleaning/Preprocessing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24252B-82FA-F79E-E7C6-14D7E9553F17}"/>
              </a:ext>
            </a:extLst>
          </p:cNvPr>
          <p:cNvSpPr txBox="1"/>
          <p:nvPr/>
        </p:nvSpPr>
        <p:spPr>
          <a:xfrm>
            <a:off x="7788215" y="4653155"/>
            <a:ext cx="3565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8E9D1-E422-F45F-54A8-3884A1EF3A4F}"/>
              </a:ext>
            </a:extLst>
          </p:cNvPr>
          <p:cNvSpPr txBox="1"/>
          <p:nvPr/>
        </p:nvSpPr>
        <p:spPr>
          <a:xfrm>
            <a:off x="9554798" y="6387418"/>
            <a:ext cx="3565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E8E793-4EA9-58B7-EC7D-613C0FA5D59A}"/>
              </a:ext>
            </a:extLst>
          </p:cNvPr>
          <p:cNvSpPr txBox="1"/>
          <p:nvPr/>
        </p:nvSpPr>
        <p:spPr>
          <a:xfrm>
            <a:off x="11578642" y="8006555"/>
            <a:ext cx="3565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Finding Results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42D841-1024-14A5-F072-58CA90CE163E}"/>
              </a:ext>
            </a:extLst>
          </p:cNvPr>
          <p:cNvSpPr txBox="1"/>
          <p:nvPr/>
        </p:nvSpPr>
        <p:spPr>
          <a:xfrm>
            <a:off x="2514600" y="5179620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16 Unique Categories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F73566-97CF-C3BA-2AA3-BBDFDABAB772}"/>
              </a:ext>
            </a:extLst>
          </p:cNvPr>
          <p:cNvSpPr txBox="1"/>
          <p:nvPr/>
        </p:nvSpPr>
        <p:spPr>
          <a:xfrm>
            <a:off x="6294797" y="4610100"/>
            <a:ext cx="49269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Animals is the most popular category with a total Reaction score of 68624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0599FF-F37C-FC6A-1AFE-A9997C9CBEC5}"/>
              </a:ext>
            </a:extLst>
          </p:cNvPr>
          <p:cNvSpPr txBox="1"/>
          <p:nvPr/>
        </p:nvSpPr>
        <p:spPr>
          <a:xfrm>
            <a:off x="11759446" y="4610100"/>
            <a:ext cx="49269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October was the month with the most number of posts published (1954)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D9239B72-E5FE-0EE0-EFB5-25211861E5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8300887"/>
              </p:ext>
            </p:extLst>
          </p:nvPr>
        </p:nvGraphicFramePr>
        <p:xfrm>
          <a:off x="2929574" y="2433864"/>
          <a:ext cx="14097000" cy="6179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052D8754-DAD2-E5C3-E5EE-B815CAF5DA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3907028"/>
              </p:ext>
            </p:extLst>
          </p:nvPr>
        </p:nvGraphicFramePr>
        <p:xfrm>
          <a:off x="2839428" y="2171701"/>
          <a:ext cx="15074581" cy="6415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294</Words>
  <Application>Microsoft Office PowerPoint</Application>
  <PresentationFormat>Custom</PresentationFormat>
  <Paragraphs>74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Graphik Regular</vt:lpstr>
      <vt:lpstr>Arial</vt:lpstr>
      <vt:lpstr>Calibri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Devanarayanan V S</cp:lastModifiedBy>
  <cp:revision>10</cp:revision>
  <dcterms:created xsi:type="dcterms:W3CDTF">2006-08-16T00:00:00Z</dcterms:created>
  <dcterms:modified xsi:type="dcterms:W3CDTF">2024-05-30T12:24:08Z</dcterms:modified>
  <dc:identifier>DAEhDyfaYKE</dc:identifier>
</cp:coreProperties>
</file>