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56"/>
  </p:notesMasterIdLst>
  <p:handoutMasterIdLst>
    <p:handoutMasterId r:id="rId57"/>
  </p:handoutMasterIdLst>
  <p:sldIdLst>
    <p:sldId id="440" r:id="rId2"/>
    <p:sldId id="392" r:id="rId3"/>
    <p:sldId id="468" r:id="rId4"/>
    <p:sldId id="458" r:id="rId5"/>
    <p:sldId id="470" r:id="rId6"/>
    <p:sldId id="512" r:id="rId7"/>
    <p:sldId id="513" r:id="rId8"/>
    <p:sldId id="471"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41" r:id="rId32"/>
    <p:sldId id="536" r:id="rId33"/>
    <p:sldId id="537" r:id="rId34"/>
    <p:sldId id="538" r:id="rId35"/>
    <p:sldId id="539" r:id="rId36"/>
    <p:sldId id="540" r:id="rId37"/>
    <p:sldId id="542" r:id="rId38"/>
    <p:sldId id="543" r:id="rId39"/>
    <p:sldId id="544" r:id="rId40"/>
    <p:sldId id="545" r:id="rId41"/>
    <p:sldId id="546" r:id="rId42"/>
    <p:sldId id="547" r:id="rId43"/>
    <p:sldId id="548" r:id="rId44"/>
    <p:sldId id="549" r:id="rId45"/>
    <p:sldId id="550" r:id="rId46"/>
    <p:sldId id="551" r:id="rId47"/>
    <p:sldId id="552" r:id="rId48"/>
    <p:sldId id="553" r:id="rId49"/>
    <p:sldId id="554" r:id="rId50"/>
    <p:sldId id="555" r:id="rId51"/>
    <p:sldId id="556" r:id="rId52"/>
    <p:sldId id="557" r:id="rId53"/>
    <p:sldId id="558" r:id="rId54"/>
    <p:sldId id="510" r:id="rId55"/>
  </p:sldIdLst>
  <p:sldSz cx="9144000" cy="5143500" type="screen16x9"/>
  <p:notesSz cx="9296400" cy="70104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xmlns="">
        <p15:guide id="1" orient="horz" pos="1475" userDrawn="1">
          <p15:clr>
            <a:srgbClr val="A4A3A4"/>
          </p15:clr>
        </p15:guide>
        <p15:guide id="2" pos="3744" userDrawn="1">
          <p15:clr>
            <a:srgbClr val="A4A3A4"/>
          </p15:clr>
        </p15:guide>
      </p15:sldGuideLst>
    </p:ext>
    <p:ext uri="{2D200454-40CA-4A62-9FC3-DE9A4176ACB9}">
      <p15:notesGuideLst xmlns:p15="http://schemas.microsoft.com/office/powerpoint/2012/main" xmlns="">
        <p15:guide id="1" orient="horz" pos="2209">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8" name="Microsoft Office User" initials="Office [8]" lastIdx="1" clrIdx="7">
    <p:extLst/>
  </p:cmAuthor>
  <p:cmAuthor id="2" name="Microsoft Office User" initials="Office [2]" lastIdx="1" clrIdx="1">
    <p:extLst/>
  </p:cmAuthor>
  <p:cmAuthor id="9" name="Microsoft Office User" initials="Office [9]" lastIdx="1" clrIdx="8">
    <p:extLst/>
  </p:cmAuthor>
  <p:cmAuthor id="3" name="Microsoft Office User" initials="Office [3]" lastIdx="1" clrIdx="2">
    <p:extLst/>
  </p:cmAuthor>
  <p:cmAuthor id="10" name="Microsoft Office User" initials="Office [10]" lastIdx="1" clrIdx="9">
    <p:extLst/>
  </p:cmAuthor>
  <p:cmAuthor id="4" name="Microsoft Office User" initials="Office [4]" lastIdx="1" clrIdx="3">
    <p:extLst/>
  </p:cmAuthor>
  <p:cmAuthor id="11" name="Microsoft Office User" initials="Office [11]" lastIdx="1" clrIdx="10">
    <p:extLst/>
  </p:cmAuthor>
  <p:cmAuthor id="5" name="Microsoft Office User" initials="Office [5]" lastIdx="1"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1F1F1"/>
    <a:srgbClr val="55FF2F"/>
    <a:srgbClr val="003366"/>
    <a:srgbClr val="14548B"/>
    <a:srgbClr val="96B8D4"/>
    <a:srgbClr val="5663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0" autoAdjust="0"/>
    <p:restoredTop sz="95127" autoAdjust="0"/>
  </p:normalViewPr>
  <p:slideViewPr>
    <p:cSldViewPr>
      <p:cViewPr>
        <p:scale>
          <a:sx n="231" d="100"/>
          <a:sy n="231" d="100"/>
        </p:scale>
        <p:origin x="-456" y="592"/>
      </p:cViewPr>
      <p:guideLst>
        <p:guide orient="horz" pos="1475"/>
        <p:guide pos="3744"/>
      </p:guideLst>
    </p:cSldViewPr>
  </p:slideViewPr>
  <p:outlineViewPr>
    <p:cViewPr>
      <p:scale>
        <a:sx n="33" d="100"/>
        <a:sy n="33" d="100"/>
      </p:scale>
      <p:origin x="0" y="0"/>
    </p:cViewPr>
  </p:outlineViewPr>
  <p:notesTextViewPr>
    <p:cViewPr>
      <p:scale>
        <a:sx n="85" d="100"/>
        <a:sy n="85" d="100"/>
      </p:scale>
      <p:origin x="0" y="0"/>
    </p:cViewPr>
  </p:notesTextViewPr>
  <p:sorterViewPr>
    <p:cViewPr>
      <p:scale>
        <a:sx n="66" d="100"/>
        <a:sy n="66" d="100"/>
      </p:scale>
      <p:origin x="0" y="0"/>
    </p:cViewPr>
  </p:sorterViewPr>
  <p:notesViewPr>
    <p:cSldViewPr>
      <p:cViewPr varScale="1">
        <p:scale>
          <a:sx n="190" d="100"/>
          <a:sy n="190" d="100"/>
        </p:scale>
        <p:origin x="2752" y="192"/>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commentAuthors" Target="commentAuthor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3177" tIns="46589" rIns="93177" bIns="46589" rtlCol="0"/>
          <a:lstStyle>
            <a:lvl1pPr algn="r">
              <a:defRPr sz="1200"/>
            </a:lvl1pPr>
          </a:lstStyle>
          <a:p>
            <a:fld id="{954668AF-0982-450C-BD53-752A2FAF2D36}" type="datetimeFigureOut">
              <a:rPr lang="en-US" smtClean="0"/>
              <a:pPr/>
              <a:t>9/24/17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3177" tIns="46589" rIns="93177" bIns="46589" rtlCol="0" anchor="b"/>
          <a:lstStyle>
            <a:lvl1pPr algn="r">
              <a:defRPr sz="1200"/>
            </a:lvl1pPr>
          </a:lstStyle>
          <a:p>
            <a:fld id="{8FC8C334-EF24-4800-A076-8F88D0DF0D10}" type="slidenum">
              <a:rPr lang="en-US" smtClean="0"/>
              <a:pPr/>
              <a:t>‹#›</a:t>
            </a:fld>
            <a:endParaRPr lang="en-US"/>
          </a:p>
        </p:txBody>
      </p:sp>
    </p:spTree>
    <p:extLst>
      <p:ext uri="{BB962C8B-B14F-4D97-AF65-F5344CB8AC3E}">
        <p14:creationId xmlns:p14="http://schemas.microsoft.com/office/powerpoint/2010/main" val="124098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526581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29640" y="3329940"/>
            <a:ext cx="7437120" cy="31546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526581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pPr>
              <a:defRPr/>
            </a:pPr>
            <a:fld id="{7E92E50E-7A69-49F2-B58A-2CD1FC58E145}" type="slidenum">
              <a:rPr lang="en-US"/>
              <a:pPr>
                <a:defRPr/>
              </a:pPr>
              <a:t>‹#›</a:t>
            </a:fld>
            <a:endParaRPr lang="en-US"/>
          </a:p>
        </p:txBody>
      </p:sp>
    </p:spTree>
    <p:extLst>
      <p:ext uri="{BB962C8B-B14F-4D97-AF65-F5344CB8AC3E}">
        <p14:creationId xmlns:p14="http://schemas.microsoft.com/office/powerpoint/2010/main" val="2141738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E92E50E-7A69-49F2-B58A-2CD1FC58E145}" type="slidenum">
              <a:rPr lang="en-US" smtClean="0"/>
              <a:pPr>
                <a:defRPr/>
              </a:pPr>
              <a:t>1</a:t>
            </a:fld>
            <a:endParaRPr lang="en-US"/>
          </a:p>
        </p:txBody>
      </p:sp>
    </p:spTree>
    <p:extLst>
      <p:ext uri="{BB962C8B-B14F-4D97-AF65-F5344CB8AC3E}">
        <p14:creationId xmlns:p14="http://schemas.microsoft.com/office/powerpoint/2010/main" val="64595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a:t>
            </a:fld>
            <a:endParaRPr lang="en-US"/>
          </a:p>
        </p:txBody>
      </p:sp>
    </p:spTree>
    <p:extLst>
      <p:ext uri="{BB962C8B-B14F-4D97-AF65-F5344CB8AC3E}">
        <p14:creationId xmlns:p14="http://schemas.microsoft.com/office/powerpoint/2010/main" val="209092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a:t>
            </a:fld>
            <a:endParaRPr lang="en-US"/>
          </a:p>
        </p:txBody>
      </p:sp>
    </p:spTree>
    <p:extLst>
      <p:ext uri="{BB962C8B-B14F-4D97-AF65-F5344CB8AC3E}">
        <p14:creationId xmlns:p14="http://schemas.microsoft.com/office/powerpoint/2010/main" val="2090928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9</a:t>
            </a:fld>
            <a:endParaRPr lang="en-US"/>
          </a:p>
        </p:txBody>
      </p:sp>
    </p:spTree>
    <p:extLst>
      <p:ext uri="{BB962C8B-B14F-4D97-AF65-F5344CB8AC3E}">
        <p14:creationId xmlns:p14="http://schemas.microsoft.com/office/powerpoint/2010/main" val="84150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CV1 - Title Cover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170137"/>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8" name="Rectangle 7"/>
          <p:cNvSpPr/>
          <p:nvPr/>
        </p:nvSpPr>
        <p:spPr>
          <a:xfrm>
            <a:off x="1" y="4171950"/>
            <a:ext cx="4674476" cy="484934"/>
          </a:xfrm>
          <a:prstGeom prst="rect">
            <a:avLst/>
          </a:prstGeom>
          <a:solidFill>
            <a:srgbClr val="F07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 Placeholder 13"/>
          <p:cNvSpPr>
            <a:spLocks noGrp="1"/>
          </p:cNvSpPr>
          <p:nvPr>
            <p:ph type="body" sz="quarter" idx="13" hasCustomPrompt="1"/>
          </p:nvPr>
        </p:nvSpPr>
        <p:spPr>
          <a:xfrm>
            <a:off x="1143001" y="4273153"/>
            <a:ext cx="2926227" cy="279797"/>
          </a:xfrm>
        </p:spPr>
        <p:txBody>
          <a:bodyPr anchor="ctr" anchorCtr="0">
            <a:noAutofit/>
          </a:bodyPr>
          <a:lstStyle>
            <a:lvl1pPr marL="0" indent="0" algn="l">
              <a:buNone/>
              <a:defRPr sz="1600" cap="all" baseline="0">
                <a:solidFill>
                  <a:schemeClr val="bg1"/>
                </a:solidFill>
                <a:latin typeface="Arial" charset="0"/>
                <a:ea typeface="Arial" charset="0"/>
                <a:cs typeface="Arial" charset="0"/>
              </a:defRPr>
            </a:lvl1pPr>
          </a:lstStyle>
          <a:p>
            <a:pPr lvl="0"/>
            <a:r>
              <a:rPr lang="en-US" dirty="0" smtClean="0"/>
              <a:t>PRESENTER NAME</a:t>
            </a:r>
            <a:endParaRPr lang="en-US" dirty="0"/>
          </a:p>
        </p:txBody>
      </p:sp>
      <p:sp>
        <p:nvSpPr>
          <p:cNvPr id="19" name="Subtitle 2"/>
          <p:cNvSpPr>
            <a:spLocks noGrp="1"/>
          </p:cNvSpPr>
          <p:nvPr>
            <p:ph type="subTitle" idx="1"/>
          </p:nvPr>
        </p:nvSpPr>
        <p:spPr>
          <a:xfrm>
            <a:off x="1143000" y="3079613"/>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ext uri="{BB962C8B-B14F-4D97-AF65-F5344CB8AC3E}">
        <p14:creationId xmlns:p14="http://schemas.microsoft.com/office/powerpoint/2010/main" val="85123152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V1 - Title Subtitle Bullet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1167436"/>
            <a:ext cx="8077201" cy="547065"/>
          </a:xfrm>
        </p:spPr>
        <p:txBody>
          <a:bodyPr anchor="t">
            <a:noAutofit/>
          </a:bodyPr>
          <a:lstStyle>
            <a:lvl1pPr marL="0" indent="0">
              <a:buNone/>
              <a:defRPr sz="1600">
                <a:solidFill>
                  <a:schemeClr val="tx1"/>
                </a:solidFill>
              </a:defRPr>
            </a:lvl1pPr>
            <a:lvl2pPr marL="457200" indent="0">
              <a:buNone/>
              <a:defRPr sz="1600">
                <a:solidFill>
                  <a:schemeClr val="tx1"/>
                </a:solidFill>
              </a:defRPr>
            </a:lvl2pPr>
            <a:lvl3pPr marL="914400" indent="0">
              <a:buNone/>
              <a:defRPr sz="1600">
                <a:solidFill>
                  <a:schemeClr val="tx1"/>
                </a:solidFill>
              </a:defRPr>
            </a:lvl3pPr>
            <a:lvl4pPr marL="1371600" indent="0">
              <a:buNone/>
              <a:defRPr sz="1600">
                <a:solidFill>
                  <a:schemeClr val="tx1"/>
                </a:solidFill>
              </a:defRPr>
            </a:lvl4pPr>
            <a:lvl5pPr marL="1828800" indent="0">
              <a:buNone/>
              <a:defRPr sz="1600">
                <a:solidFill>
                  <a:schemeClr val="tx1"/>
                </a:solidFill>
              </a:defRPr>
            </a:lvl5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ontent Placeholder 2"/>
          <p:cNvSpPr>
            <a:spLocks noGrp="1"/>
          </p:cNvSpPr>
          <p:nvPr>
            <p:ph idx="13"/>
          </p:nvPr>
        </p:nvSpPr>
        <p:spPr>
          <a:xfrm>
            <a:off x="533399" y="1856923"/>
            <a:ext cx="8077201" cy="2391227"/>
          </a:xfrm>
        </p:spPr>
        <p:txBody>
          <a:bodyPr anchor="t"/>
          <a:lstStyle>
            <a:lvl1pPr marL="228600" indent="-228600">
              <a:buFont typeface="Arial" charset="0"/>
              <a:buChar char="•"/>
              <a:defRPr sz="1400">
                <a:solidFill>
                  <a:srgbClr val="545A5F"/>
                </a:solidFill>
              </a:defRPr>
            </a:lvl1pPr>
            <a:lvl2pPr marL="685800" indent="-228600">
              <a:spcBef>
                <a:spcPts val="0"/>
              </a:spcBef>
              <a:spcAft>
                <a:spcPts val="400"/>
              </a:spcAft>
              <a:buFont typeface="Arial" charset="0"/>
              <a:buChar char="•"/>
              <a:defRPr sz="1200">
                <a:solidFill>
                  <a:srgbClr val="545A5F"/>
                </a:solidFill>
              </a:defRPr>
            </a:lvl2pPr>
            <a:lvl3pPr marL="1143000" indent="-228600">
              <a:spcBef>
                <a:spcPts val="0"/>
              </a:spcBef>
              <a:buFont typeface="Arial" charset="0"/>
              <a:buChar char="•"/>
              <a:defRPr sz="1100">
                <a:solidFill>
                  <a:srgbClr val="545A5F"/>
                </a:solidFill>
              </a:defRPr>
            </a:lvl3pPr>
            <a:lvl4pPr marL="1600200" indent="-228600">
              <a:spcBef>
                <a:spcPts val="0"/>
              </a:spcBef>
              <a:buFont typeface="Arial" charset="0"/>
              <a:buChar char="•"/>
              <a:defRPr sz="1100">
                <a:solidFill>
                  <a:srgbClr val="545A5F"/>
                </a:solidFill>
              </a:defRPr>
            </a:lvl4pPr>
            <a:lvl5pPr marL="2057400" indent="-228600">
              <a:spcBef>
                <a:spcPts val="0"/>
              </a:spcBef>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9832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V1 - Sect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943100"/>
            <a:ext cx="8077201" cy="922006"/>
          </a:xfrm>
        </p:spPr>
        <p:txBody>
          <a:bodyPr anchor="b">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885347"/>
            <a:ext cx="8077201" cy="473599"/>
          </a:xfrm>
        </p:spPr>
        <p:txBody>
          <a:bodyPr>
            <a:normAutofit/>
          </a:bodyPr>
          <a:lstStyle>
            <a:lvl1pPr marL="0" indent="0" algn="ctr">
              <a:buNone/>
              <a:defRPr sz="14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6"/>
          <p:cNvSpPr>
            <a:spLocks noGrp="1"/>
          </p:cNvSpPr>
          <p:nvPr>
            <p:ph type="pic" sz="quarter" idx="13"/>
          </p:nvPr>
        </p:nvSpPr>
        <p:spPr>
          <a:xfrm>
            <a:off x="4229100" y="1123950"/>
            <a:ext cx="685800" cy="685800"/>
          </a:xfrm>
        </p:spPr>
        <p:txBody>
          <a:bodyPr>
            <a:normAutofit/>
          </a:bodyPr>
          <a:lstStyle>
            <a:lvl1pPr marL="0" indent="0" algn="ctr">
              <a:buNone/>
              <a:defRPr sz="800"/>
            </a:lvl1pPr>
          </a:lstStyle>
          <a:p>
            <a:r>
              <a:rPr lang="en-US" smtClean="0"/>
              <a:t>Drag picture to placeholder or click icon to add</a:t>
            </a:r>
            <a:endParaRPr lang="en-US"/>
          </a:p>
        </p:txBody>
      </p:sp>
    </p:spTree>
    <p:extLst>
      <p:ext uri="{BB962C8B-B14F-4D97-AF65-F5344CB8AC3E}">
        <p14:creationId xmlns:p14="http://schemas.microsoft.com/office/powerpoint/2010/main" val="81459067"/>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CV1 - Section Page Photo Bkg">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841704"/>
            <a:ext cx="8077201" cy="922006"/>
          </a:xfrm>
        </p:spPr>
        <p:txBody>
          <a:bodyPr anchor="b">
            <a:normAutofit/>
          </a:bodyPr>
          <a:lstStyle>
            <a:lvl1pPr algn="ctr">
              <a:defRPr sz="2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783951"/>
            <a:ext cx="8077201" cy="473599"/>
          </a:xfrm>
        </p:spPr>
        <p:txBody>
          <a:bodyPr>
            <a:normAutofit/>
          </a:bodyPr>
          <a:lstStyle>
            <a:lvl1pPr marL="0" indent="0" algn="ctr">
              <a:buNone/>
              <a:defRPr sz="1400">
                <a:solidFill>
                  <a:srgbClr val="F2F2F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3545593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V1 - Testimoni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1" y="971550"/>
            <a:ext cx="8077200" cy="1911509"/>
          </a:xfrm>
        </p:spPr>
        <p:txBody>
          <a:bodyPr anchor="ctr" anchorCtr="0">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178709" y="3668650"/>
            <a:ext cx="4431891" cy="808100"/>
          </a:xfrm>
        </p:spPr>
        <p:txBody>
          <a:bodyPr>
            <a:normAutofit/>
          </a:bodyPr>
          <a:lstStyle>
            <a:lvl1pPr marL="0" indent="0" algn="r">
              <a:lnSpc>
                <a:spcPct val="100000"/>
              </a:lnSpc>
              <a:spcBef>
                <a:spcPts val="0"/>
              </a:spcBef>
              <a:spcAft>
                <a:spcPts val="0"/>
              </a:spcAft>
              <a:buNone/>
              <a:defRPr sz="12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TextBox 6"/>
          <p:cNvSpPr txBox="1"/>
          <p:nvPr/>
        </p:nvSpPr>
        <p:spPr>
          <a:xfrm>
            <a:off x="427703" y="133350"/>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8" name="TextBox 7"/>
          <p:cNvSpPr txBox="1"/>
          <p:nvPr/>
        </p:nvSpPr>
        <p:spPr>
          <a:xfrm>
            <a:off x="7924800" y="2632755"/>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9" name="Picture Placeholder 8"/>
          <p:cNvSpPr>
            <a:spLocks noGrp="1"/>
          </p:cNvSpPr>
          <p:nvPr>
            <p:ph type="pic" sz="quarter" idx="13"/>
          </p:nvPr>
        </p:nvSpPr>
        <p:spPr>
          <a:xfrm>
            <a:off x="533400" y="3638551"/>
            <a:ext cx="2438400" cy="5334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06812826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V1 - Title Only">
    <p:bg>
      <p:bgPr>
        <a:solidFill>
          <a:srgbClr val="F2F2F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599500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V1 - Title Only White Bkg">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V1 - Title Only Dark Bkg">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Rectangle 5"/>
          <p:cNvSpPr/>
          <p:nvPr userDrawn="1"/>
        </p:nvSpPr>
        <p:spPr>
          <a:xfrm>
            <a:off x="0" y="971550"/>
            <a:ext cx="91440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0376850"/>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V1 - Three Fea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83064" y="1788886"/>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8232"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8345"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1333513" y="2038350"/>
            <a:ext cx="457200" cy="457200"/>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2780034"/>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152901"/>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2" name="Picture Placeholder 21"/>
          <p:cNvSpPr>
            <a:spLocks noGrp="1"/>
          </p:cNvSpPr>
          <p:nvPr>
            <p:ph type="pic" sz="quarter" idx="17"/>
          </p:nvPr>
        </p:nvSpPr>
        <p:spPr>
          <a:xfrm>
            <a:off x="4343400" y="2042252"/>
            <a:ext cx="457200" cy="457200"/>
          </a:xfrm>
        </p:spPr>
        <p:txBody>
          <a:bodyPr/>
          <a:lstStyle/>
          <a:p>
            <a:r>
              <a:rPr lang="en-US" smtClean="0"/>
              <a:t>Drag picture to placeholder or click icon to add</a:t>
            </a:r>
            <a:endParaRPr lang="en-US" dirty="0"/>
          </a:p>
        </p:txBody>
      </p:sp>
      <p:sp>
        <p:nvSpPr>
          <p:cNvPr id="33" name="Text Placeholder 25"/>
          <p:cNvSpPr>
            <a:spLocks noGrp="1"/>
          </p:cNvSpPr>
          <p:nvPr>
            <p:ph type="body" sz="quarter" idx="18" hasCustomPrompt="1"/>
          </p:nvPr>
        </p:nvSpPr>
        <p:spPr>
          <a:xfrm>
            <a:off x="3695701" y="2783936"/>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156803"/>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5" name="Picture Placeholder 21"/>
          <p:cNvSpPr>
            <a:spLocks noGrp="1"/>
          </p:cNvSpPr>
          <p:nvPr>
            <p:ph type="pic" sz="quarter" idx="20"/>
          </p:nvPr>
        </p:nvSpPr>
        <p:spPr>
          <a:xfrm>
            <a:off x="7368232" y="2045935"/>
            <a:ext cx="457200" cy="457200"/>
          </a:xfrm>
        </p:spPr>
        <p:txBody>
          <a:bodyPr/>
          <a:lstStyle/>
          <a:p>
            <a:r>
              <a:rPr lang="en-US" smtClean="0"/>
              <a:t>Drag picture to placeholder or click icon to add</a:t>
            </a:r>
            <a:endParaRPr lang="en-US" dirty="0"/>
          </a:p>
        </p:txBody>
      </p:sp>
      <p:sp>
        <p:nvSpPr>
          <p:cNvPr id="36" name="Text Placeholder 25"/>
          <p:cNvSpPr>
            <a:spLocks noGrp="1"/>
          </p:cNvSpPr>
          <p:nvPr>
            <p:ph type="body" sz="quarter" idx="21" hasCustomPrompt="1"/>
          </p:nvPr>
        </p:nvSpPr>
        <p:spPr>
          <a:xfrm>
            <a:off x="6720533" y="2787619"/>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160486"/>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007384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V1 - Three Features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76644" y="1945884"/>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6474"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6587"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544830" y="1820582"/>
            <a:ext cx="2031051" cy="1039702"/>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3060983"/>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433850"/>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3" name="Text Placeholder 25"/>
          <p:cNvSpPr>
            <a:spLocks noGrp="1"/>
          </p:cNvSpPr>
          <p:nvPr>
            <p:ph type="body" sz="quarter" idx="18" hasCustomPrompt="1"/>
          </p:nvPr>
        </p:nvSpPr>
        <p:spPr>
          <a:xfrm>
            <a:off x="3695701" y="3064885"/>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437752"/>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6" name="Text Placeholder 25"/>
          <p:cNvSpPr>
            <a:spLocks noGrp="1"/>
          </p:cNvSpPr>
          <p:nvPr>
            <p:ph type="body" sz="quarter" idx="21" hasCustomPrompt="1"/>
          </p:nvPr>
        </p:nvSpPr>
        <p:spPr>
          <a:xfrm>
            <a:off x="6720533" y="3048252"/>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441435"/>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18" name="Picture Placeholder 21"/>
          <p:cNvSpPr>
            <a:spLocks noGrp="1"/>
          </p:cNvSpPr>
          <p:nvPr>
            <p:ph type="pic" sz="quarter" idx="23"/>
          </p:nvPr>
        </p:nvSpPr>
        <p:spPr>
          <a:xfrm>
            <a:off x="3554717" y="1820582"/>
            <a:ext cx="2031051" cy="1039702"/>
          </a:xfrm>
        </p:spPr>
        <p:txBody>
          <a:bodyPr/>
          <a:lstStyle/>
          <a:p>
            <a:r>
              <a:rPr lang="en-US" smtClean="0"/>
              <a:t>Drag picture to placeholder or click icon to add</a:t>
            </a:r>
            <a:endParaRPr lang="en-US" dirty="0"/>
          </a:p>
        </p:txBody>
      </p:sp>
      <p:sp>
        <p:nvSpPr>
          <p:cNvPr id="19" name="Picture Placeholder 21"/>
          <p:cNvSpPr>
            <a:spLocks noGrp="1"/>
          </p:cNvSpPr>
          <p:nvPr>
            <p:ph type="pic" sz="quarter" idx="24"/>
          </p:nvPr>
        </p:nvSpPr>
        <p:spPr>
          <a:xfrm>
            <a:off x="6574887" y="1820582"/>
            <a:ext cx="2031051" cy="1039702"/>
          </a:xfrm>
        </p:spPr>
        <p:txBody>
          <a:bodyPr/>
          <a:lstStyle/>
          <a:p>
            <a:r>
              <a:rPr lang="en-US" smtClean="0"/>
              <a:t>Drag picture to placeholder or click icon to add</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V1 - Title and Logos">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Rectangle 6"/>
          <p:cNvSpPr/>
          <p:nvPr userDrawn="1"/>
        </p:nvSpPr>
        <p:spPr>
          <a:xfrm>
            <a:off x="533400"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359727"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186055"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33400"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359727"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186055"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p:cNvSpPr>
            <a:spLocks noGrp="1"/>
          </p:cNvSpPr>
          <p:nvPr>
            <p:ph type="pic" sz="quarter" idx="13"/>
          </p:nvPr>
        </p:nvSpPr>
        <p:spPr>
          <a:xfrm>
            <a:off x="793172" y="2102161"/>
            <a:ext cx="1905000" cy="609600"/>
          </a:xfrm>
        </p:spPr>
        <p:txBody>
          <a:bodyPr/>
          <a:lstStyle/>
          <a:p>
            <a:r>
              <a:rPr lang="en-US" smtClean="0"/>
              <a:t>Drag picture to placeholder or click icon to add</a:t>
            </a:r>
            <a:endParaRPr lang="en-US"/>
          </a:p>
        </p:txBody>
      </p:sp>
      <p:sp>
        <p:nvSpPr>
          <p:cNvPr id="14" name="Picture Placeholder 12"/>
          <p:cNvSpPr>
            <a:spLocks noGrp="1"/>
          </p:cNvSpPr>
          <p:nvPr>
            <p:ph type="pic" sz="quarter" idx="14"/>
          </p:nvPr>
        </p:nvSpPr>
        <p:spPr>
          <a:xfrm>
            <a:off x="3619499" y="2100749"/>
            <a:ext cx="1905000" cy="609600"/>
          </a:xfrm>
        </p:spPr>
        <p:txBody>
          <a:bodyPr/>
          <a:lstStyle/>
          <a:p>
            <a:r>
              <a:rPr lang="en-US" smtClean="0"/>
              <a:t>Drag picture to placeholder or click icon to add</a:t>
            </a:r>
            <a:endParaRPr lang="en-US"/>
          </a:p>
        </p:txBody>
      </p:sp>
      <p:sp>
        <p:nvSpPr>
          <p:cNvPr id="15" name="Picture Placeholder 12"/>
          <p:cNvSpPr>
            <a:spLocks noGrp="1"/>
          </p:cNvSpPr>
          <p:nvPr>
            <p:ph type="pic" sz="quarter" idx="15"/>
          </p:nvPr>
        </p:nvSpPr>
        <p:spPr>
          <a:xfrm>
            <a:off x="6445827" y="2103091"/>
            <a:ext cx="1905000" cy="609600"/>
          </a:xfrm>
        </p:spPr>
        <p:txBody>
          <a:bodyPr/>
          <a:lstStyle/>
          <a:p>
            <a:r>
              <a:rPr lang="en-US" smtClean="0"/>
              <a:t>Drag picture to placeholder or click icon to add</a:t>
            </a:r>
            <a:endParaRPr lang="en-US"/>
          </a:p>
        </p:txBody>
      </p:sp>
      <p:sp>
        <p:nvSpPr>
          <p:cNvPr id="17" name="Picture Placeholder 12"/>
          <p:cNvSpPr>
            <a:spLocks noGrp="1"/>
          </p:cNvSpPr>
          <p:nvPr>
            <p:ph type="pic" sz="quarter" idx="16"/>
          </p:nvPr>
        </p:nvSpPr>
        <p:spPr>
          <a:xfrm>
            <a:off x="793172" y="3411362"/>
            <a:ext cx="1905000" cy="609600"/>
          </a:xfrm>
        </p:spPr>
        <p:txBody>
          <a:bodyPr/>
          <a:lstStyle/>
          <a:p>
            <a:r>
              <a:rPr lang="en-US" smtClean="0"/>
              <a:t>Drag picture to placeholder or click icon to add</a:t>
            </a:r>
            <a:endParaRPr lang="en-US"/>
          </a:p>
        </p:txBody>
      </p:sp>
      <p:sp>
        <p:nvSpPr>
          <p:cNvPr id="18" name="Picture Placeholder 12"/>
          <p:cNvSpPr>
            <a:spLocks noGrp="1"/>
          </p:cNvSpPr>
          <p:nvPr>
            <p:ph type="pic" sz="quarter" idx="17"/>
          </p:nvPr>
        </p:nvSpPr>
        <p:spPr>
          <a:xfrm>
            <a:off x="3619499" y="3409950"/>
            <a:ext cx="1905000" cy="609600"/>
          </a:xfrm>
        </p:spPr>
        <p:txBody>
          <a:bodyPr/>
          <a:lstStyle/>
          <a:p>
            <a:r>
              <a:rPr lang="en-US" smtClean="0"/>
              <a:t>Drag picture to placeholder or click icon to add</a:t>
            </a:r>
            <a:endParaRPr lang="en-US"/>
          </a:p>
        </p:txBody>
      </p:sp>
      <p:sp>
        <p:nvSpPr>
          <p:cNvPr id="19" name="Picture Placeholder 12"/>
          <p:cNvSpPr>
            <a:spLocks noGrp="1"/>
          </p:cNvSpPr>
          <p:nvPr>
            <p:ph type="pic" sz="quarter" idx="18"/>
          </p:nvPr>
        </p:nvSpPr>
        <p:spPr>
          <a:xfrm>
            <a:off x="6445827" y="3412292"/>
            <a:ext cx="1905000" cy="609600"/>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CV1 - Title Cover Slide No Presenter">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428750"/>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9" name="Subtitle 2"/>
          <p:cNvSpPr>
            <a:spLocks noGrp="1"/>
          </p:cNvSpPr>
          <p:nvPr>
            <p:ph type="subTitle" idx="1"/>
          </p:nvPr>
        </p:nvSpPr>
        <p:spPr>
          <a:xfrm>
            <a:off x="1143000" y="3338226"/>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V1 - Screenshot in Laptop">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74642" y="1087737"/>
            <a:ext cx="5994716" cy="3389013"/>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3"/>
          </p:nvPr>
        </p:nvSpPr>
        <p:spPr>
          <a:xfrm>
            <a:off x="2423160" y="1302882"/>
            <a:ext cx="4297680" cy="278892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8846917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CV1 - Screenshot in Laptop S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33460" y="1200150"/>
            <a:ext cx="8075980" cy="398207"/>
          </a:xfrm>
        </p:spPr>
        <p:txBody>
          <a:bodyPr anchor="t">
            <a:normAutofit/>
          </a:bodyPr>
          <a:lstStyle>
            <a:lvl1pPr marL="0" indent="0">
              <a:lnSpc>
                <a:spcPct val="120000"/>
              </a:lnSpc>
              <a:buNone/>
              <a:defRPr sz="1200" b="0">
                <a:solidFill>
                  <a:schemeClr val="tx2"/>
                </a:solidFill>
                <a:latin typeface="Verdana" charset="0"/>
                <a:ea typeface="Verdana" charset="0"/>
                <a:cs typeface="Verdana"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8" name="Content Placeholder 2"/>
          <p:cNvSpPr>
            <a:spLocks noGrp="1"/>
          </p:cNvSpPr>
          <p:nvPr>
            <p:ph idx="13"/>
          </p:nvPr>
        </p:nvSpPr>
        <p:spPr>
          <a:xfrm>
            <a:off x="533401" y="1733550"/>
            <a:ext cx="4114799" cy="2514600"/>
          </a:xfrm>
        </p:spPr>
        <p:txBody>
          <a:bodyPr anchor="ctr">
            <a:normAutofit/>
          </a:bodyPr>
          <a:lstStyle>
            <a:lvl1pPr marL="228600" indent="-228600">
              <a:spcBef>
                <a:spcPts val="800"/>
              </a:spcBef>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CV1 - 2 Column with Bulleted Lis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6278"/>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72050"/>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6170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25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CV1 - 2 Column with Imag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342901"/>
            <a:ext cx="4629150" cy="40528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68128"/>
          </a:xfrm>
        </p:spPr>
        <p:txBody>
          <a:bodyPr lIns="0" tIns="0" rIns="0" bIns="0"/>
          <a:lstStyle>
            <a:lvl1pPr marL="0" indent="0">
              <a:buNone/>
              <a:defRPr sz="1200" b="0" i="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1168671578"/>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userDrawn="1">
          <p15:clr>
            <a:srgbClr val="FBAE40"/>
          </p15:clr>
        </p15:guide>
        <p15:guide id="2" pos="225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V1 - 2 Column Text with Numbers">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4" name="Text Placeholder 3"/>
          <p:cNvSpPr>
            <a:spLocks noGrp="1"/>
          </p:cNvSpPr>
          <p:nvPr>
            <p:ph type="body" sz="quarter" idx="13"/>
          </p:nvPr>
        </p:nvSpPr>
        <p:spPr>
          <a:xfrm>
            <a:off x="5029200" y="5524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1" name="Text Placeholder 3"/>
          <p:cNvSpPr>
            <a:spLocks noGrp="1"/>
          </p:cNvSpPr>
          <p:nvPr>
            <p:ph type="body" sz="quarter" idx="14"/>
          </p:nvPr>
        </p:nvSpPr>
        <p:spPr>
          <a:xfrm>
            <a:off x="5029200" y="18859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2" name="Text Placeholder 3"/>
          <p:cNvSpPr>
            <a:spLocks noGrp="1"/>
          </p:cNvSpPr>
          <p:nvPr>
            <p:ph type="body" sz="quarter" idx="15"/>
          </p:nvPr>
        </p:nvSpPr>
        <p:spPr>
          <a:xfrm>
            <a:off x="5029200" y="32575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6"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7" name="Text Placeholder 3"/>
          <p:cNvSpPr>
            <a:spLocks noGrp="1"/>
          </p:cNvSpPr>
          <p:nvPr>
            <p:ph type="body" sz="half" idx="2"/>
          </p:nvPr>
        </p:nvSpPr>
        <p:spPr>
          <a:xfrm>
            <a:off x="533399" y="2718022"/>
            <a:ext cx="2722429" cy="768128"/>
          </a:xfrm>
        </p:spPr>
        <p:txBody>
          <a:bodyPr lIns="0" tIns="0" rIns="0" bIns="0"/>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Oval 7"/>
          <p:cNvSpPr/>
          <p:nvPr userDrawn="1"/>
        </p:nvSpPr>
        <p:spPr>
          <a:xfrm>
            <a:off x="3985260" y="6896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6"/>
          </p:nvPr>
        </p:nvSpPr>
        <p:spPr>
          <a:xfrm>
            <a:off x="3962400" y="6667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18" name="Oval 17"/>
          <p:cNvSpPr/>
          <p:nvPr userDrawn="1"/>
        </p:nvSpPr>
        <p:spPr>
          <a:xfrm>
            <a:off x="3985260" y="20231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4"/>
          <p:cNvSpPr>
            <a:spLocks noGrp="1"/>
          </p:cNvSpPr>
          <p:nvPr>
            <p:ph type="body" sz="quarter" idx="17"/>
          </p:nvPr>
        </p:nvSpPr>
        <p:spPr>
          <a:xfrm>
            <a:off x="3962400" y="2000250"/>
            <a:ext cx="685800" cy="685801"/>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20" name="Oval 19"/>
          <p:cNvSpPr/>
          <p:nvPr userDrawn="1"/>
        </p:nvSpPr>
        <p:spPr>
          <a:xfrm>
            <a:off x="3985260" y="33947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8"/>
          </p:nvPr>
        </p:nvSpPr>
        <p:spPr>
          <a:xfrm>
            <a:off x="3962400" y="33718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1620">
          <p15:clr>
            <a:srgbClr val="FBAE40"/>
          </p15:clr>
        </p15:guide>
        <p15:guide id="2" pos="225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V1 - Content with Caption">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Title 1"/>
          <p:cNvSpPr>
            <a:spLocks noGrp="1"/>
          </p:cNvSpPr>
          <p:nvPr>
            <p:ph type="title" hasCustomPrompt="1"/>
          </p:nvPr>
        </p:nvSpPr>
        <p:spPr>
          <a:xfrm>
            <a:off x="533399" y="1517872"/>
            <a:ext cx="2722429" cy="1200150"/>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0" name="Text Placeholder 3"/>
          <p:cNvSpPr>
            <a:spLocks noGrp="1"/>
          </p:cNvSpPr>
          <p:nvPr>
            <p:ph type="body" sz="half" idx="2"/>
          </p:nvPr>
        </p:nvSpPr>
        <p:spPr>
          <a:xfrm>
            <a:off x="533399" y="2718022"/>
            <a:ext cx="2722429" cy="768128"/>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09624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V1 - 2 Column Background">
    <p:spTree>
      <p:nvGrpSpPr>
        <p:cNvPr id="1" name=""/>
        <p:cNvGrpSpPr/>
        <p:nvPr/>
      </p:nvGrpSpPr>
      <p:grpSpPr>
        <a:xfrm>
          <a:off x="0" y="0"/>
          <a:ext cx="0" cy="0"/>
          <a:chOff x="0" y="0"/>
          <a:chExt cx="0" cy="0"/>
        </a:xfrm>
      </p:grpSpPr>
      <p:sp>
        <p:nvSpPr>
          <p:cNvPr id="9" name="Rectangle 8"/>
          <p:cNvSpPr/>
          <p:nvPr/>
        </p:nvSpPr>
        <p:spPr>
          <a:xfrm>
            <a:off x="4" y="6"/>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437498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CV1 - 2 Column with Picture">
    <p:spTree>
      <p:nvGrpSpPr>
        <p:cNvPr id="1" name=""/>
        <p:cNvGrpSpPr/>
        <p:nvPr/>
      </p:nvGrpSpPr>
      <p:grpSpPr>
        <a:xfrm>
          <a:off x="0" y="0"/>
          <a:ext cx="0" cy="0"/>
          <a:chOff x="0" y="0"/>
          <a:chExt cx="0" cy="0"/>
        </a:xfrm>
      </p:grpSpPr>
      <p:sp>
        <p:nvSpPr>
          <p:cNvPr id="9" name="Rectangle 8"/>
          <p:cNvSpPr/>
          <p:nvPr/>
        </p:nvSpPr>
        <p:spPr>
          <a:xfrm>
            <a:off x="4" y="-7883"/>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3887391" y="400050"/>
            <a:ext cx="4629150" cy="3995743"/>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smtClean="0"/>
              <a:t>Drag picture to placeholder or click icon to add</a:t>
            </a:r>
            <a:endParaRPr lang="en-US"/>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Verdana" charset="0"/>
                <a:ea typeface="Verdana" charset="0"/>
                <a:cs typeface="Verdana"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91243499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204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White Bkg">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76328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V1 - Title and Bulleted Content">
    <p:spTree>
      <p:nvGrpSpPr>
        <p:cNvPr id="1" name=""/>
        <p:cNvGrpSpPr/>
        <p:nvPr/>
      </p:nvGrpSpPr>
      <p:grpSpPr>
        <a:xfrm>
          <a:off x="0" y="0"/>
          <a:ext cx="0" cy="0"/>
          <a:chOff x="0" y="0"/>
          <a:chExt cx="0" cy="0"/>
        </a:xfrm>
      </p:grpSpPr>
      <p:sp>
        <p:nvSpPr>
          <p:cNvPr id="7"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a:spcAft>
                <a:spcPts val="600"/>
              </a:spcAft>
              <a:defRPr/>
            </a:lvl1pPr>
            <a:lvl2pPr>
              <a:spcBef>
                <a:spcPts val="0"/>
              </a:spcBef>
              <a:spcAft>
                <a:spcPts val="400"/>
              </a:spcAft>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Footer Placeholder 8"/>
          <p:cNvSpPr>
            <a:spLocks noGrp="1"/>
          </p:cNvSpPr>
          <p:nvPr>
            <p:ph type="ftr" sz="quarter" idx="10"/>
          </p:nvPr>
        </p:nvSpPr>
        <p:spPr/>
        <p:txBody>
          <a:bodyPr/>
          <a:lstStyle/>
          <a:p>
            <a:pPr>
              <a:defRPr/>
            </a:pPr>
            <a:r>
              <a:rPr lang="en-US" dirty="0" smtClean="0"/>
              <a:t>Presentation Title (Optional)</a:t>
            </a:r>
            <a:endParaRPr lang="en-US" dirty="0"/>
          </a:p>
        </p:txBody>
      </p:sp>
      <p:sp>
        <p:nvSpPr>
          <p:cNvPr id="10" name="Slide Number Placeholder 9"/>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2217975"/>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Black Bkg">
    <p:bg>
      <p:bgPr>
        <a:solidFill>
          <a:schemeClr val="accent6">
            <a:lumMod val="1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38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58539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V1 - Title and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marL="342900" indent="-342900">
              <a:buFont typeface="+mj-lt"/>
              <a:buAutoNum type="arabicPeriod"/>
              <a:defRPr/>
            </a:lvl1pPr>
            <a:lvl2pPr>
              <a:spcBef>
                <a:spcPts val="0"/>
              </a:spcBef>
              <a:spcAft>
                <a:spcPts val="400"/>
              </a:spcAft>
              <a:buClr>
                <a:schemeClr val="tx2"/>
              </a:buClr>
              <a:buFont typeface="+mj-lt"/>
              <a:buAutoNum type="arabicPeriod"/>
              <a:defRPr/>
            </a:lvl2pPr>
            <a:lvl3pPr>
              <a:spcBef>
                <a:spcPts val="0"/>
              </a:spcBef>
              <a:buFont typeface="+mj-lt"/>
              <a:buAutoNum type="arabicPeriod"/>
              <a:defRPr/>
            </a:lvl3pPr>
            <a:lvl4pPr>
              <a:spcBef>
                <a:spcPts val="0"/>
              </a:spcBef>
              <a:buFont typeface="+mj-lt"/>
              <a:buAutoNum type="arabicPeriod"/>
              <a:defRPr/>
            </a:lvl4pPr>
            <a:lvl5pPr>
              <a:spcBef>
                <a:spcPts val="0"/>
              </a:spcBef>
              <a:buFont typeface="+mj-lt"/>
              <a:buAutoNum type="arabicPeriod"/>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V1 - Title and Content 2 Co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2"/>
            <a:ext cx="4298170" cy="2930158"/>
          </a:xfrm>
        </p:spPr>
        <p:txBody>
          <a:bodyPr anchor="t"/>
          <a:lstStyle>
            <a:lvl1pPr>
              <a:defRPr sz="1400">
                <a:solidFill>
                  <a:srgbClr val="545A5F"/>
                </a:solidFill>
              </a:defRPr>
            </a:lvl1pPr>
            <a:lvl2pPr>
              <a:defRPr sz="1200">
                <a:solidFill>
                  <a:srgbClr val="545A5F"/>
                </a:solidFill>
              </a:defRPr>
            </a:lvl2pPr>
            <a:lvl3pPr>
              <a:defRPr sz="1100">
                <a:solidFill>
                  <a:srgbClr val="545A5F"/>
                </a:solidFill>
              </a:defRPr>
            </a:lvl3pPr>
            <a:lvl4pPr>
              <a:defRPr sz="1100">
                <a:solidFill>
                  <a:srgbClr val="545A5F"/>
                </a:solidFill>
              </a:defRPr>
            </a:lvl4pPr>
            <a:lvl5pP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2"/>
          <p:cNvSpPr>
            <a:spLocks noGrp="1" noChangeAspect="1"/>
          </p:cNvSpPr>
          <p:nvPr>
            <p:ph type="pic" idx="13"/>
          </p:nvPr>
        </p:nvSpPr>
        <p:spPr>
          <a:xfrm>
            <a:off x="5037766" y="1317992"/>
            <a:ext cx="3477584" cy="300635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itle 3"/>
          <p:cNvSpPr>
            <a:spLocks noGrp="1"/>
          </p:cNvSpPr>
          <p:nvPr>
            <p:ph type="title"/>
          </p:nvPr>
        </p:nvSpPr>
        <p:spPr/>
        <p:txBody>
          <a:bodyPr>
            <a:normAutofit/>
          </a:bodyPr>
          <a:lstStyle/>
          <a:p>
            <a:r>
              <a:rPr lang="en-US" smtClean="0"/>
              <a:t>Click to edit Master title style</a:t>
            </a:r>
            <a:endParaRPr lang="en-US"/>
          </a:p>
        </p:txBody>
      </p:sp>
    </p:spTree>
    <p:extLst>
      <p:ext uri="{BB962C8B-B14F-4D97-AF65-F5344CB8AC3E}">
        <p14:creationId xmlns:p14="http://schemas.microsoft.com/office/powerpoint/2010/main" val="55686375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V1 - 2 Col Title and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985"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Content Placeholder 8"/>
          <p:cNvSpPr>
            <a:spLocks noGrp="1"/>
          </p:cNvSpPr>
          <p:nvPr>
            <p:ph sz="quarter" idx="14"/>
          </p:nvPr>
        </p:nvSpPr>
        <p:spPr>
          <a:xfrm>
            <a:off x="548985"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sp>
        <p:nvSpPr>
          <p:cNvPr id="10" name="Content Placeholder 8"/>
          <p:cNvSpPr>
            <a:spLocks noGrp="1"/>
          </p:cNvSpPr>
          <p:nvPr>
            <p:ph sz="quarter" idx="15"/>
          </p:nvPr>
        </p:nvSpPr>
        <p:spPr>
          <a:xfrm>
            <a:off x="5105400"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cxnSp>
        <p:nvCxnSpPr>
          <p:cNvPr id="12" name="Straight Connector 11"/>
          <p:cNvCxnSpPr/>
          <p:nvPr userDrawn="1"/>
        </p:nvCxnSpPr>
        <p:spPr>
          <a:xfrm>
            <a:off x="4572000" y="1428750"/>
            <a:ext cx="0" cy="2766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6"/>
          </p:nvPr>
        </p:nvSpPr>
        <p:spPr>
          <a:xfrm>
            <a:off x="5105399"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CV1 - Title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47546388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V1 - Title and Chart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hart Placeholder 6"/>
          <p:cNvSpPr>
            <a:spLocks noGrp="1"/>
          </p:cNvSpPr>
          <p:nvPr>
            <p:ph type="chart" sz="quarter" idx="13"/>
          </p:nvPr>
        </p:nvSpPr>
        <p:spPr>
          <a:xfrm>
            <a:off x="4800600" y="361950"/>
            <a:ext cx="3810000" cy="3886200"/>
          </a:xfrm>
        </p:spPr>
        <p:txBody>
          <a:bodyPr/>
          <a:lstStyle/>
          <a:p>
            <a:r>
              <a:rPr lang="en-US" smtClean="0"/>
              <a:t>Click icon to add chart</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V1 - Title and Mobile Ph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descr="f_katner_view_controllers.png"/>
          <p:cNvPicPr>
            <a:picLocks noChangeAspect="1"/>
          </p:cNvPicPr>
          <p:nvPr userDrawn="1"/>
        </p:nvPicPr>
        <p:blipFill rotWithShape="1">
          <a:blip r:embed="rId2">
            <a:extLst>
              <a:ext uri="{28A0092B-C50C-407E-A947-70E740481C1C}">
                <a14:useLocalDpi xmlns:a14="http://schemas.microsoft.com/office/drawing/2010/main"/>
              </a:ext>
            </a:extLst>
          </a:blip>
          <a:srcRect b="31597"/>
          <a:stretch/>
        </p:blipFill>
        <p:spPr>
          <a:xfrm>
            <a:off x="5175699" y="361949"/>
            <a:ext cx="3206301" cy="4267200"/>
          </a:xfrm>
          <a:prstGeom prst="rect">
            <a:avLst/>
          </a:prstGeom>
        </p:spPr>
      </p:pic>
      <p:sp>
        <p:nvSpPr>
          <p:cNvPr id="8" name="Picture Placeholder 7"/>
          <p:cNvSpPr>
            <a:spLocks noGrp="1"/>
          </p:cNvSpPr>
          <p:nvPr>
            <p:ph type="pic" sz="quarter" idx="13"/>
          </p:nvPr>
        </p:nvSpPr>
        <p:spPr>
          <a:xfrm>
            <a:off x="5369149" y="1352550"/>
            <a:ext cx="2819400" cy="3276598"/>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Rectangle 6"/>
          <p:cNvSpPr/>
          <p:nvPr/>
        </p:nvSpPr>
        <p:spPr>
          <a:xfrm>
            <a:off x="0" y="4632723"/>
            <a:ext cx="9144000" cy="510777"/>
          </a:xfrm>
          <a:prstGeom prst="rect">
            <a:avLst/>
          </a:prstGeom>
          <a:solidFill>
            <a:srgbClr val="29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533400" y="4763262"/>
            <a:ext cx="1303505" cy="228600"/>
          </a:xfrm>
          <a:prstGeom prst="rect">
            <a:avLst/>
          </a:prstGeom>
          <a:noFill/>
          <a:ln>
            <a:noFill/>
          </a:ln>
        </p:spPr>
      </p:pic>
      <p:sp>
        <p:nvSpPr>
          <p:cNvPr id="2" name="Title Placeholder 1"/>
          <p:cNvSpPr>
            <a:spLocks noGrp="1"/>
          </p:cNvSpPr>
          <p:nvPr>
            <p:ph type="title"/>
          </p:nvPr>
        </p:nvSpPr>
        <p:spPr>
          <a:xfrm>
            <a:off x="544830" y="285750"/>
            <a:ext cx="8065770" cy="751169"/>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4830" y="1200150"/>
            <a:ext cx="8065770" cy="3048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836905" y="4742713"/>
            <a:ext cx="6164095" cy="267437"/>
          </a:xfrm>
          <a:prstGeom prst="rect">
            <a:avLst/>
          </a:prstGeom>
        </p:spPr>
        <p:txBody>
          <a:bodyPr vert="horz" lIns="91440" tIns="45720" rIns="91440" bIns="45720" rtlCol="0" anchor="ctr"/>
          <a:lstStyle>
            <a:lvl1pPr algn="ctr">
              <a:defRPr sz="900">
                <a:solidFill>
                  <a:schemeClr val="tx1">
                    <a:tint val="75000"/>
                  </a:schemeClr>
                </a:solidFill>
                <a:latin typeface="Arial" charset="0"/>
                <a:ea typeface="Arial" charset="0"/>
                <a:cs typeface="Arial" charset="0"/>
              </a:defRPr>
            </a:lvl1pPr>
          </a:lstStyle>
          <a:p>
            <a:pPr>
              <a:defRPr/>
            </a:pPr>
            <a:r>
              <a:rPr lang="en-US" smtClean="0"/>
              <a:t>Presentation Title (Optional)</a:t>
            </a:r>
            <a:endParaRPr lang="en-US" dirty="0"/>
          </a:p>
        </p:txBody>
      </p:sp>
      <p:sp>
        <p:nvSpPr>
          <p:cNvPr id="6" name="Slide Number Placeholder 5"/>
          <p:cNvSpPr>
            <a:spLocks noGrp="1"/>
          </p:cNvSpPr>
          <p:nvPr>
            <p:ph type="sldNum" sz="quarter" idx="4"/>
          </p:nvPr>
        </p:nvSpPr>
        <p:spPr>
          <a:xfrm>
            <a:off x="8077200" y="4763262"/>
            <a:ext cx="533400" cy="115036"/>
          </a:xfrm>
          <a:prstGeom prst="rect">
            <a:avLst/>
          </a:prstGeom>
        </p:spPr>
        <p:txBody>
          <a:bodyPr vert="horz" lIns="91440" tIns="45720" rIns="91440" bIns="45720" rtlCol="0" anchor="ctr"/>
          <a:lstStyle>
            <a:lvl1pPr algn="r">
              <a:defRPr sz="800">
                <a:solidFill>
                  <a:schemeClr val="tx1">
                    <a:tint val="75000"/>
                  </a:schemeClr>
                </a:solidFill>
                <a:latin typeface="Arial" charset="0"/>
                <a:ea typeface="Arial" charset="0"/>
                <a:cs typeface="Arial" charset="0"/>
              </a:defRPr>
            </a:lvl1pPr>
          </a:lstStyle>
          <a:p>
            <a:pPr>
              <a:defRPr/>
            </a:pPr>
            <a:fld id="{1FA7C23C-3D4E-4A48-8F8D-A9F127489EE4}" type="slidenum">
              <a:rPr lang="en-US" smtClean="0"/>
              <a:pPr>
                <a:defRPr/>
              </a:pPr>
              <a:t>‹#›</a:t>
            </a:fld>
            <a:endParaRPr lang="en-US" dirty="0"/>
          </a:p>
        </p:txBody>
      </p:sp>
      <p:sp>
        <p:nvSpPr>
          <p:cNvPr id="9" name="Slide Number Placeholder 5"/>
          <p:cNvSpPr txBox="1">
            <a:spLocks/>
          </p:cNvSpPr>
          <p:nvPr/>
        </p:nvSpPr>
        <p:spPr>
          <a:xfrm>
            <a:off x="8001000" y="4857750"/>
            <a:ext cx="609600" cy="15240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000" kern="1200">
                <a:solidFill>
                  <a:schemeClr val="tx1">
                    <a:tint val="75000"/>
                  </a:schemeClr>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a:lstStyle>
          <a:p>
            <a:pPr>
              <a:defRPr/>
            </a:pPr>
            <a:r>
              <a:rPr lang="en-US" sz="600" dirty="0" smtClean="0"/>
              <a:t>Confidential</a:t>
            </a:r>
            <a:endParaRPr lang="en-US" sz="600" dirty="0"/>
          </a:p>
        </p:txBody>
      </p:sp>
    </p:spTree>
    <p:extLst>
      <p:ext uri="{BB962C8B-B14F-4D97-AF65-F5344CB8AC3E}">
        <p14:creationId xmlns:p14="http://schemas.microsoft.com/office/powerpoint/2010/main" val="846292344"/>
      </p:ext>
    </p:extLst>
  </p:cSld>
  <p:clrMap bg1="lt1" tx1="dk1" bg2="lt2" tx2="dk2" accent1="accent1" accent2="accent2" accent3="accent3" accent4="accent4" accent5="accent5" accent6="accent6" hlink="hlink" folHlink="folHlink"/>
  <p:sldLayoutIdLst>
    <p:sldLayoutId id="2147483856" r:id="rId1"/>
    <p:sldLayoutId id="2147483889" r:id="rId2"/>
    <p:sldLayoutId id="2147483857" r:id="rId3"/>
    <p:sldLayoutId id="2147483882" r:id="rId4"/>
    <p:sldLayoutId id="2147483858" r:id="rId5"/>
    <p:sldLayoutId id="2147483881" r:id="rId6"/>
    <p:sldLayoutId id="2147483859" r:id="rId7"/>
    <p:sldLayoutId id="2147483887" r:id="rId8"/>
    <p:sldLayoutId id="2147483884" r:id="rId9"/>
    <p:sldLayoutId id="2147483860" r:id="rId10"/>
    <p:sldLayoutId id="2147483861" r:id="rId11"/>
    <p:sldLayoutId id="2147483862" r:id="rId12"/>
    <p:sldLayoutId id="2147483863" r:id="rId13"/>
    <p:sldLayoutId id="2147483864" r:id="rId14"/>
    <p:sldLayoutId id="2147483876" r:id="rId15"/>
    <p:sldLayoutId id="2147483879" r:id="rId16"/>
    <p:sldLayoutId id="2147483885" r:id="rId17"/>
    <p:sldLayoutId id="2147483886" r:id="rId18"/>
    <p:sldLayoutId id="2147483883" r:id="rId19"/>
    <p:sldLayoutId id="2147483866" r:id="rId20"/>
    <p:sldLayoutId id="2147483875" r:id="rId21"/>
    <p:sldLayoutId id="2147483867" r:id="rId22"/>
    <p:sldLayoutId id="2147483868" r:id="rId23"/>
    <p:sldLayoutId id="2147483888" r:id="rId24"/>
    <p:sldLayoutId id="2147483870" r:id="rId25"/>
    <p:sldLayoutId id="2147483871" r:id="rId26"/>
    <p:sldLayoutId id="2147483872" r:id="rId27"/>
    <p:sldLayoutId id="2147483873" r:id="rId28"/>
    <p:sldLayoutId id="2147483878" r:id="rId29"/>
    <p:sldLayoutId id="2147483880" r:id="rId30"/>
  </p:sldLayoutIdLst>
  <p:timing>
    <p:tnLst>
      <p:par>
        <p:cTn xmlns:p14="http://schemas.microsoft.com/office/powerpoint/2010/main" id="1" dur="indefinite" restart="never" nodeType="tmRoot"/>
      </p:par>
    </p:tnLst>
  </p:timing>
  <p:hf hdr="0" dt="0"/>
  <p:txStyles>
    <p:titleStyle>
      <a:lvl1pPr algn="l" defTabSz="914400" rtl="0" eaLnBrk="1" latinLnBrk="0" hangingPunct="1">
        <a:lnSpc>
          <a:spcPct val="90000"/>
        </a:lnSpc>
        <a:spcBef>
          <a:spcPct val="0"/>
        </a:spcBef>
        <a:buNone/>
        <a:defRPr sz="2800" b="0" i="0" kern="1200" cap="all" baseline="0">
          <a:solidFill>
            <a:schemeClr val="tx1"/>
          </a:solidFill>
          <a:latin typeface="Arial Black" charset="0"/>
          <a:ea typeface="Arial Black" charset="0"/>
          <a:cs typeface="Arial Black" charset="0"/>
        </a:defRPr>
      </a:lvl1pPr>
    </p:titleStyle>
    <p:bodyStyle>
      <a:lvl1pPr marL="228600" indent="-228600" algn="l" defTabSz="914400" rtl="0" eaLnBrk="1" latinLnBrk="0" hangingPunct="1">
        <a:lnSpc>
          <a:spcPct val="120000"/>
        </a:lnSpc>
        <a:spcBef>
          <a:spcPts val="800"/>
        </a:spcBef>
        <a:spcAft>
          <a:spcPts val="600"/>
        </a:spcAft>
        <a:buClr>
          <a:srgbClr val="F07100"/>
        </a:buClr>
        <a:buFont typeface="Arial" charset="0"/>
        <a:buChar char="•"/>
        <a:defRPr sz="1400" b="0" i="0" kern="1200">
          <a:solidFill>
            <a:srgbClr val="545A5F"/>
          </a:solidFill>
          <a:latin typeface="Arial" charset="0"/>
          <a:ea typeface="Arial" charset="0"/>
          <a:cs typeface="Arial" charset="0"/>
        </a:defRPr>
      </a:lvl1pPr>
      <a:lvl2pPr marL="685800" indent="-228600" algn="l" defTabSz="914400" rtl="0" eaLnBrk="1" latinLnBrk="0" hangingPunct="1">
        <a:lnSpc>
          <a:spcPct val="120000"/>
        </a:lnSpc>
        <a:spcBef>
          <a:spcPts val="300"/>
        </a:spcBef>
        <a:spcAft>
          <a:spcPts val="300"/>
        </a:spcAft>
        <a:buClr>
          <a:srgbClr val="293238"/>
        </a:buClr>
        <a:buFont typeface="Arial" charset="0"/>
        <a:buChar char="•"/>
        <a:defRPr sz="1200" b="0" i="0" kern="1200">
          <a:solidFill>
            <a:srgbClr val="545A5F"/>
          </a:solidFill>
          <a:latin typeface="Arial" charset="0"/>
          <a:ea typeface="Arial" charset="0"/>
          <a:cs typeface="Arial" charset="0"/>
        </a:defRPr>
      </a:lvl2pPr>
      <a:lvl3pPr marL="11430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3pPr>
      <a:lvl4pPr marL="16002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4pPr>
      <a:lvl5pPr marL="20574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guide id="3" pos="5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mozilla.org/en-US/docs/Web/JavaScript/Reference/Global_Objects/Array/Redu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redux.js.org/docs/advanced/Middleware.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evgenyrodionov/redux-logger"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gaearon/redux-thun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85950"/>
            <a:ext cx="7467600" cy="792013"/>
          </a:xfrm>
        </p:spPr>
        <p:txBody>
          <a:bodyPr>
            <a:normAutofit/>
          </a:bodyPr>
          <a:lstStyle/>
          <a:p>
            <a:r>
              <a:rPr lang="en-US" dirty="0" err="1" smtClean="0"/>
              <a:t>Redux</a:t>
            </a:r>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Vsevolod </a:t>
            </a:r>
            <a:r>
              <a:rPr lang="en-US" dirty="0" err="1" smtClean="0"/>
              <a:t>malishev</a:t>
            </a:r>
            <a:endParaRPr lang="en-US" dirty="0"/>
          </a:p>
        </p:txBody>
      </p:sp>
      <p:sp>
        <p:nvSpPr>
          <p:cNvPr id="3" name="TextBox 2"/>
          <p:cNvSpPr txBox="1"/>
          <p:nvPr/>
        </p:nvSpPr>
        <p:spPr>
          <a:xfrm>
            <a:off x="1066800" y="3181350"/>
            <a:ext cx="5733373" cy="307777"/>
          </a:xfrm>
          <a:prstGeom prst="rect">
            <a:avLst/>
          </a:prstGeom>
          <a:noFill/>
        </p:spPr>
        <p:txBody>
          <a:bodyPr wrap="none" rtlCol="0">
            <a:spAutoFit/>
          </a:bodyPr>
          <a:lstStyle/>
          <a:p>
            <a:r>
              <a:rPr lang="en-US" sz="1400" dirty="0" smtClean="0">
                <a:solidFill>
                  <a:schemeClr val="bg1"/>
                </a:solidFill>
                <a:latin typeface="Arial" charset="0"/>
                <a:ea typeface="Arial" charset="0"/>
                <a:cs typeface="Arial" charset="0"/>
              </a:rPr>
              <a:t>Based on materials I used during </a:t>
            </a:r>
            <a:r>
              <a:rPr lang="en-US" sz="1400" dirty="0" err="1" smtClean="0">
                <a:solidFill>
                  <a:schemeClr val="bg1"/>
                </a:solidFill>
                <a:latin typeface="Arial" charset="0"/>
                <a:ea typeface="Arial" charset="0"/>
                <a:cs typeface="Arial" charset="0"/>
              </a:rPr>
              <a:t>Udacity</a:t>
            </a:r>
            <a:r>
              <a:rPr lang="en-US" sz="1400" dirty="0" smtClean="0">
                <a:solidFill>
                  <a:schemeClr val="bg1"/>
                </a:solidFill>
                <a:latin typeface="Arial" charset="0"/>
                <a:ea typeface="Arial" charset="0"/>
                <a:cs typeface="Arial" charset="0"/>
              </a:rPr>
              <a:t> React </a:t>
            </a:r>
            <a:r>
              <a:rPr lang="en-US" sz="1400" dirty="0" err="1" smtClean="0">
                <a:solidFill>
                  <a:schemeClr val="bg1"/>
                </a:solidFill>
                <a:latin typeface="Arial" charset="0"/>
                <a:ea typeface="Arial" charset="0"/>
                <a:cs typeface="Arial" charset="0"/>
              </a:rPr>
              <a:t>Nanodegree</a:t>
            </a:r>
            <a:r>
              <a:rPr lang="en-US" sz="1400" dirty="0" smtClean="0">
                <a:solidFill>
                  <a:schemeClr val="bg1"/>
                </a:solidFill>
                <a:latin typeface="Arial" charset="0"/>
                <a:ea typeface="Arial" charset="0"/>
                <a:cs typeface="Arial" charset="0"/>
              </a:rPr>
              <a:t> program</a:t>
            </a:r>
          </a:p>
        </p:txBody>
      </p:sp>
    </p:spTree>
    <p:extLst>
      <p:ext uri="{BB962C8B-B14F-4D97-AF65-F5344CB8AC3E}">
        <p14:creationId xmlns:p14="http://schemas.microsoft.com/office/powerpoint/2010/main" val="467036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Whichever you choose, just make sure it works for you and your app. As Dan </a:t>
            </a:r>
            <a:r>
              <a:rPr lang="en-US" sz="1600" dirty="0" err="1"/>
              <a:t>Abramov</a:t>
            </a:r>
            <a:r>
              <a:rPr lang="en-US" sz="1600" dirty="0"/>
              <a:t> suggests in the </a:t>
            </a:r>
            <a:r>
              <a:rPr lang="en-US" sz="1600" dirty="0" err="1"/>
              <a:t>Redux</a:t>
            </a:r>
            <a:r>
              <a:rPr lang="en-US" sz="1600" dirty="0"/>
              <a:t> docs:</a:t>
            </a:r>
          </a:p>
          <a:p>
            <a:pPr marL="0" indent="0" fontAlgn="base">
              <a:buNone/>
            </a:pPr>
            <a:r>
              <a:rPr lang="en-US" sz="1600" dirty="0" smtClean="0">
                <a:solidFill>
                  <a:srgbClr val="F07100"/>
                </a:solidFill>
              </a:rPr>
              <a:t>“ There </a:t>
            </a:r>
            <a:r>
              <a:rPr lang="en-US" sz="1600" dirty="0">
                <a:solidFill>
                  <a:srgbClr val="F07100"/>
                </a:solidFill>
              </a:rPr>
              <a:t>is no "right" answer for this... As a developer, it is your job to determine what kinds of state make up your application, and where each piece of state should live. Find a balance that works for you, and go with it</a:t>
            </a:r>
            <a:r>
              <a:rPr lang="en-US" sz="1600" dirty="0" smtClean="0">
                <a:solidFill>
                  <a:srgbClr val="F07100"/>
                </a:solidFill>
              </a:rPr>
              <a:t>.”</a:t>
            </a:r>
            <a:endParaRPr lang="en-US" sz="1600" dirty="0">
              <a:solidFill>
                <a:srgbClr val="F07100"/>
              </a:solidFill>
            </a:endParaRPr>
          </a:p>
        </p:txBody>
      </p:sp>
      <p:sp>
        <p:nvSpPr>
          <p:cNvPr id="4" name="Title 3"/>
          <p:cNvSpPr>
            <a:spLocks noGrp="1"/>
          </p:cNvSpPr>
          <p:nvPr>
            <p:ph type="title"/>
          </p:nvPr>
        </p:nvSpPr>
        <p:spPr/>
        <p:txBody>
          <a:bodyPr/>
          <a:lstStyle/>
          <a:p>
            <a:r>
              <a:rPr lang="en-US" b="1" dirty="0" err="1" smtClean="0"/>
              <a:t>Redux</a:t>
            </a:r>
            <a:r>
              <a:rPr lang="en-US" b="1" dirty="0" smtClean="0"/>
              <a:t> store </a:t>
            </a:r>
            <a:r>
              <a:rPr lang="en-US" b="1" dirty="0" err="1" smtClean="0"/>
              <a:t>vs</a:t>
            </a:r>
            <a:r>
              <a:rPr lang="en-US" b="1" dirty="0" smtClean="0"/>
              <a:t> component state</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10</a:t>
            </a:fld>
            <a:endParaRPr lang="en-US" dirty="0"/>
          </a:p>
        </p:txBody>
      </p:sp>
    </p:spTree>
    <p:extLst>
      <p:ext uri="{BB962C8B-B14F-4D97-AF65-F5344CB8AC3E}">
        <p14:creationId xmlns:p14="http://schemas.microsoft.com/office/powerpoint/2010/main" val="2415696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Recall that state in a </a:t>
            </a:r>
            <a:r>
              <a:rPr lang="en-US" sz="1600" dirty="0" err="1"/>
              <a:t>Redux</a:t>
            </a:r>
            <a:r>
              <a:rPr lang="en-US" sz="1600" dirty="0"/>
              <a:t> store is </a:t>
            </a:r>
            <a:r>
              <a:rPr lang="en-US" sz="1600" b="1" i="1" dirty="0"/>
              <a:t>read-only</a:t>
            </a:r>
            <a:r>
              <a:rPr lang="en-US" sz="1600" dirty="0"/>
              <a:t>. </a:t>
            </a:r>
            <a:r>
              <a:rPr lang="en-US" sz="1600" dirty="0" smtClean="0"/>
              <a:t>Having </a:t>
            </a:r>
            <a:r>
              <a:rPr lang="en-US" sz="1600" dirty="0"/>
              <a:t>this restriction benefits the app in several ways:</a:t>
            </a:r>
          </a:p>
          <a:p>
            <a:pPr lvl="0" fontAlgn="base"/>
            <a:r>
              <a:rPr lang="en-US" sz="1600" dirty="0"/>
              <a:t>Predictability and reliability is improved</a:t>
            </a:r>
          </a:p>
          <a:p>
            <a:pPr lvl="0" fontAlgn="base"/>
            <a:r>
              <a:rPr lang="en-US" sz="1600" dirty="0" smtClean="0"/>
              <a:t>Side effects are prevented (more on this in the next section!)</a:t>
            </a:r>
          </a:p>
          <a:p>
            <a:pPr lvl="0" fontAlgn="base"/>
            <a:r>
              <a:rPr lang="en-US" sz="1600" dirty="0" smtClean="0"/>
              <a:t>The </a:t>
            </a:r>
            <a:r>
              <a:rPr lang="en-US" sz="1600" dirty="0"/>
              <a:t>number of external resources writing to state is hindered</a:t>
            </a:r>
          </a:p>
          <a:p>
            <a:pPr lvl="0" fontAlgn="base"/>
            <a:r>
              <a:rPr lang="en-US" sz="1600" dirty="0"/>
              <a:t>All changes are centralized and happen one-by-one in a strict order</a:t>
            </a:r>
          </a:p>
          <a:p>
            <a:pPr marL="0" indent="0" fontAlgn="base">
              <a:buNone/>
            </a:pPr>
            <a:r>
              <a:rPr lang="en-US" sz="1600" dirty="0"/>
              <a:t>The only way to change state, then, is to emit an </a:t>
            </a:r>
            <a:r>
              <a:rPr lang="en-US" sz="1600" b="1" dirty="0"/>
              <a:t>action</a:t>
            </a:r>
            <a:r>
              <a:rPr lang="en-US" sz="1600" dirty="0"/>
              <a:t> describing the intended change. </a:t>
            </a:r>
          </a:p>
          <a:p>
            <a:pPr marL="0" indent="0">
              <a:buNone/>
            </a:pPr>
            <a:endParaRPr lang="en-US" sz="1600" dirty="0"/>
          </a:p>
        </p:txBody>
      </p:sp>
      <p:sp>
        <p:nvSpPr>
          <p:cNvPr id="4" name="Title 3"/>
          <p:cNvSpPr>
            <a:spLocks noGrp="1"/>
          </p:cNvSpPr>
          <p:nvPr>
            <p:ph type="title"/>
          </p:nvPr>
        </p:nvSpPr>
        <p:spPr/>
        <p:txBody>
          <a:bodyPr/>
          <a:lstStyle/>
          <a:p>
            <a:r>
              <a:rPr lang="en-US" b="1" dirty="0" err="1" smtClean="0"/>
              <a:t>Redux</a:t>
            </a:r>
            <a:r>
              <a:rPr lang="en-US" b="1" dirty="0" smtClean="0"/>
              <a:t> state is </a:t>
            </a:r>
            <a:r>
              <a:rPr lang="en-US" b="1" dirty="0" smtClean="0">
                <a:solidFill>
                  <a:srgbClr val="F07100"/>
                </a:solidFill>
              </a:rPr>
              <a:t>read-only</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11</a:t>
            </a:fld>
            <a:endParaRPr lang="en-US" dirty="0"/>
          </a:p>
        </p:txBody>
      </p:sp>
    </p:spTree>
    <p:extLst>
      <p:ext uri="{BB962C8B-B14F-4D97-AF65-F5344CB8AC3E}">
        <p14:creationId xmlns:p14="http://schemas.microsoft.com/office/powerpoint/2010/main" val="17503040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Though </a:t>
            </a:r>
            <a:r>
              <a:rPr lang="en-US" sz="1600" dirty="0" err="1"/>
              <a:t>Redux</a:t>
            </a:r>
            <a:r>
              <a:rPr lang="en-US" sz="1600" dirty="0"/>
              <a:t> provides a single source of truth, storing some data in a component’s internal state is absolutely fine. In the case of global state in a store, </a:t>
            </a:r>
            <a:r>
              <a:rPr lang="en-US" sz="1600" dirty="0" err="1"/>
              <a:t>Redux</a:t>
            </a:r>
            <a:r>
              <a:rPr lang="en-US" sz="1600" dirty="0"/>
              <a:t> imposes restrictions on when and how state updates can happen. </a:t>
            </a:r>
            <a:endParaRPr lang="en-US" sz="1600" dirty="0" smtClean="0"/>
          </a:p>
          <a:p>
            <a:pPr marL="0" indent="0">
              <a:buNone/>
            </a:pPr>
            <a:r>
              <a:rPr lang="en-US" sz="1600" dirty="0" smtClean="0"/>
              <a:t>One </a:t>
            </a:r>
            <a:r>
              <a:rPr lang="en-US" sz="1600" dirty="0"/>
              <a:t>of these restrictions states that only </a:t>
            </a:r>
            <a:r>
              <a:rPr lang="en-US" sz="1600" b="1" dirty="0"/>
              <a:t>pure functions</a:t>
            </a:r>
            <a:r>
              <a:rPr lang="en-US" sz="1600" dirty="0"/>
              <a:t> can update state in </a:t>
            </a:r>
            <a:r>
              <a:rPr lang="en-US" sz="1600" dirty="0" err="1"/>
              <a:t>Redux</a:t>
            </a:r>
            <a:r>
              <a:rPr lang="en-US" sz="1600" dirty="0"/>
              <a:t> apps. Let’s check them out</a:t>
            </a:r>
            <a:r>
              <a:rPr lang="en-US" sz="1600" dirty="0" smtClean="0"/>
              <a:t>!</a:t>
            </a:r>
            <a:endParaRPr lang="en-US" sz="1600" dirty="0"/>
          </a:p>
        </p:txBody>
      </p:sp>
      <p:sp>
        <p:nvSpPr>
          <p:cNvPr id="4" name="Title 3"/>
          <p:cNvSpPr>
            <a:spLocks noGrp="1"/>
          </p:cNvSpPr>
          <p:nvPr>
            <p:ph type="title"/>
          </p:nvPr>
        </p:nvSpPr>
        <p:spPr/>
        <p:txBody>
          <a:bodyPr/>
          <a:lstStyle/>
          <a:p>
            <a:r>
              <a:rPr lang="en-US" b="1" dirty="0" err="1" smtClean="0"/>
              <a:t>Redux</a:t>
            </a:r>
            <a:r>
              <a:rPr lang="en-US" b="1" dirty="0" smtClean="0"/>
              <a:t> store state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12</a:t>
            </a:fld>
            <a:endParaRPr lang="en-US" dirty="0"/>
          </a:p>
        </p:txBody>
      </p:sp>
    </p:spTree>
    <p:extLst>
      <p:ext uri="{BB962C8B-B14F-4D97-AF65-F5344CB8AC3E}">
        <p14:creationId xmlns:p14="http://schemas.microsoft.com/office/powerpoint/2010/main" val="10411698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b="1" dirty="0"/>
              <a:t>What are Pure Functions?</a:t>
            </a:r>
            <a:endParaRPr lang="en-US" sz="1600" dirty="0"/>
          </a:p>
          <a:p>
            <a:pPr marL="0" indent="0" fontAlgn="base">
              <a:buNone/>
            </a:pPr>
            <a:r>
              <a:rPr lang="en-US" sz="1600" b="1" dirty="0"/>
              <a:t>Pure functions</a:t>
            </a:r>
            <a:r>
              <a:rPr lang="en-US" sz="1600" dirty="0"/>
              <a:t> are integral to how state in </a:t>
            </a:r>
            <a:r>
              <a:rPr lang="en-US" sz="1600" dirty="0" err="1"/>
              <a:t>Redux</a:t>
            </a:r>
            <a:r>
              <a:rPr lang="en-US" sz="1600" dirty="0"/>
              <a:t> applications is updated. By definition, pure functions:</a:t>
            </a:r>
          </a:p>
          <a:p>
            <a:pPr lvl="0" fontAlgn="base"/>
            <a:r>
              <a:rPr lang="en-US" sz="1600" dirty="0"/>
              <a:t>Return one and the same result if the same arguments are passed in</a:t>
            </a:r>
          </a:p>
          <a:p>
            <a:pPr lvl="0" fontAlgn="base"/>
            <a:r>
              <a:rPr lang="en-US" sz="1600" dirty="0"/>
              <a:t>Depend solely on the arguments passed into them</a:t>
            </a:r>
          </a:p>
          <a:p>
            <a:pPr lvl="0" fontAlgn="base"/>
            <a:r>
              <a:rPr lang="en-US" sz="1600" dirty="0"/>
              <a:t>Do not produce side </a:t>
            </a:r>
            <a:r>
              <a:rPr lang="en-US" sz="1600" dirty="0" smtClean="0"/>
              <a:t>effects</a:t>
            </a:r>
            <a:endParaRPr lang="en-US" sz="1600" dirty="0"/>
          </a:p>
        </p:txBody>
      </p:sp>
      <p:sp>
        <p:nvSpPr>
          <p:cNvPr id="4" name="Title 3"/>
          <p:cNvSpPr>
            <a:spLocks noGrp="1"/>
          </p:cNvSpPr>
          <p:nvPr>
            <p:ph type="title"/>
          </p:nvPr>
        </p:nvSpPr>
        <p:spPr/>
        <p:txBody>
          <a:bodyPr/>
          <a:lstStyle/>
          <a:p>
            <a:r>
              <a:rPr lang="en-US" b="1" dirty="0" smtClean="0"/>
              <a:t>Pure functions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13</a:t>
            </a:fld>
            <a:endParaRPr lang="en-US" dirty="0"/>
          </a:p>
        </p:txBody>
      </p:sp>
    </p:spTree>
    <p:extLst>
      <p:ext uri="{BB962C8B-B14F-4D97-AF65-F5344CB8AC3E}">
        <p14:creationId xmlns:p14="http://schemas.microsoft.com/office/powerpoint/2010/main" val="40025619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marL="0" indent="0" fontAlgn="base">
              <a:buNone/>
            </a:pPr>
            <a:r>
              <a:rPr lang="en-US" sz="1600" b="1" dirty="0" err="1" smtClean="0"/>
              <a:t>const</a:t>
            </a:r>
            <a:r>
              <a:rPr lang="en-US" sz="1600" b="1" dirty="0" smtClean="0"/>
              <a:t> </a:t>
            </a:r>
            <a:r>
              <a:rPr lang="en-US" sz="1600" dirty="0" smtClean="0"/>
              <a:t>square = x =&gt; x * x;</a:t>
            </a:r>
          </a:p>
          <a:p>
            <a:pPr marL="0" indent="0">
              <a:buNone/>
            </a:pPr>
            <a:r>
              <a:rPr lang="en-US" sz="1600" b="1" dirty="0" smtClean="0"/>
              <a:t>square() </a:t>
            </a:r>
            <a:r>
              <a:rPr lang="en-US" sz="1600" dirty="0" smtClean="0"/>
              <a:t>is </a:t>
            </a:r>
            <a:r>
              <a:rPr lang="en-US" sz="1600" dirty="0"/>
              <a:t>a pure function because it outputs the same value every single time, given that the same argument is passed into it. There is no dependence on any other values to produce that result, and we can safely expect </a:t>
            </a:r>
            <a:r>
              <a:rPr lang="en-US" sz="1600" b="1" i="1" dirty="0"/>
              <a:t>just</a:t>
            </a:r>
            <a:r>
              <a:rPr lang="en-US" sz="1600" dirty="0"/>
              <a:t> that result to be returned -- no side effects (more on this in a bit!)</a:t>
            </a:r>
            <a:r>
              <a:rPr lang="en-US" sz="1600" dirty="0" smtClean="0"/>
              <a:t>.</a:t>
            </a:r>
          </a:p>
          <a:p>
            <a:pPr marL="0" indent="0">
              <a:buNone/>
            </a:pPr>
            <a:r>
              <a:rPr lang="en-US" sz="1600" b="1" dirty="0" err="1" smtClean="0"/>
              <a:t>const</a:t>
            </a:r>
            <a:r>
              <a:rPr lang="en-US" sz="1600" b="1" dirty="0" smtClean="0"/>
              <a:t> </a:t>
            </a:r>
            <a:r>
              <a:rPr lang="en-US" sz="1600" dirty="0" err="1" smtClean="0"/>
              <a:t>tipPercentage</a:t>
            </a:r>
            <a:r>
              <a:rPr lang="en-US" sz="1600" dirty="0" smtClean="0"/>
              <a:t> = 0.15;</a:t>
            </a:r>
          </a:p>
          <a:p>
            <a:pPr marL="0" indent="0">
              <a:buNone/>
            </a:pPr>
            <a:r>
              <a:rPr lang="en-US" sz="1600" b="1" dirty="0" err="1" smtClean="0"/>
              <a:t>const</a:t>
            </a:r>
            <a:r>
              <a:rPr lang="en-US" sz="1600" b="1" dirty="0" smtClean="0"/>
              <a:t> </a:t>
            </a:r>
            <a:r>
              <a:rPr lang="en-US" sz="1600" dirty="0" err="1" smtClean="0"/>
              <a:t>calculateTip</a:t>
            </a:r>
            <a:r>
              <a:rPr lang="en-US" sz="1600" dirty="0" smtClean="0"/>
              <a:t> = cost =&gt; cost * </a:t>
            </a:r>
            <a:r>
              <a:rPr lang="en-US" sz="1600" dirty="0" err="1" smtClean="0"/>
              <a:t>tipPercentage</a:t>
            </a:r>
            <a:r>
              <a:rPr lang="en-US" sz="1600" dirty="0" smtClean="0"/>
              <a:t>;</a:t>
            </a:r>
          </a:p>
          <a:p>
            <a:pPr marL="0" indent="0" fontAlgn="base">
              <a:buNone/>
            </a:pPr>
            <a:r>
              <a:rPr lang="en-US" sz="1600" i="1" dirty="0"/>
              <a:t>// `</a:t>
            </a:r>
            <a:r>
              <a:rPr lang="en-US" sz="1600" i="1" dirty="0" err="1"/>
              <a:t>calculateTip</a:t>
            </a:r>
            <a:r>
              <a:rPr lang="en-US" sz="1600" i="1" dirty="0"/>
              <a:t>()` is an impure </a:t>
            </a:r>
            <a:r>
              <a:rPr lang="en-US" sz="1600" i="1" dirty="0" smtClean="0"/>
              <a:t>function</a:t>
            </a:r>
            <a:endParaRPr lang="en-US" sz="1600" dirty="0"/>
          </a:p>
        </p:txBody>
      </p:sp>
      <p:sp>
        <p:nvSpPr>
          <p:cNvPr id="4" name="Title 3"/>
          <p:cNvSpPr>
            <a:spLocks noGrp="1"/>
          </p:cNvSpPr>
          <p:nvPr>
            <p:ph type="title"/>
          </p:nvPr>
        </p:nvSpPr>
        <p:spPr/>
        <p:txBody>
          <a:bodyPr/>
          <a:lstStyle/>
          <a:p>
            <a:r>
              <a:rPr lang="en-US" b="1" dirty="0" smtClean="0"/>
              <a:t>Pure functions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14</a:t>
            </a:fld>
            <a:endParaRPr lang="en-US" dirty="0"/>
          </a:p>
        </p:txBody>
      </p:sp>
    </p:spTree>
    <p:extLst>
      <p:ext uri="{BB962C8B-B14F-4D97-AF65-F5344CB8AC3E}">
        <p14:creationId xmlns:p14="http://schemas.microsoft.com/office/powerpoint/2010/main" val="8971547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Pure functions are not exclusive to </a:t>
            </a:r>
            <a:r>
              <a:rPr lang="en-US" sz="1600" dirty="0" err="1"/>
              <a:t>Redux</a:t>
            </a:r>
            <a:r>
              <a:rPr lang="en-US" sz="1600" dirty="0"/>
              <a:t> (or even JavaScript), but they do support predictability in an application. In the next </a:t>
            </a:r>
            <a:r>
              <a:rPr lang="en-US" sz="1600" dirty="0" smtClean="0"/>
              <a:t>slides, </a:t>
            </a:r>
            <a:r>
              <a:rPr lang="en-US" sz="1600" dirty="0"/>
              <a:t>we’ll learn more about how pure functions called </a:t>
            </a:r>
            <a:r>
              <a:rPr lang="en-US" sz="1600" b="1" dirty="0"/>
              <a:t>reducers</a:t>
            </a:r>
            <a:r>
              <a:rPr lang="en-US" sz="1600" dirty="0"/>
              <a:t> return an app’s new state. Reducers are based on Array’s </a:t>
            </a:r>
            <a:r>
              <a:rPr lang="en-US" sz="1600" b="1" dirty="0"/>
              <a:t>reduce()</a:t>
            </a:r>
            <a:r>
              <a:rPr lang="en-US" sz="1600" dirty="0"/>
              <a:t> method, so let’s check it out first</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Pure functions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15</a:t>
            </a:fld>
            <a:endParaRPr lang="en-US" dirty="0"/>
          </a:p>
        </p:txBody>
      </p:sp>
    </p:spTree>
    <p:extLst>
      <p:ext uri="{BB962C8B-B14F-4D97-AF65-F5344CB8AC3E}">
        <p14:creationId xmlns:p14="http://schemas.microsoft.com/office/powerpoint/2010/main" val="2309995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The central idea of </a:t>
            </a:r>
            <a:r>
              <a:rPr lang="en-US" sz="1600" b="1" dirty="0">
                <a:hlinkClick r:id="rId3"/>
              </a:rPr>
              <a:t>.reduce()</a:t>
            </a:r>
            <a:r>
              <a:rPr lang="en-US" sz="1600" dirty="0"/>
              <a:t> is that it takes in a </a:t>
            </a:r>
            <a:r>
              <a:rPr lang="en-US" sz="1600" i="1" dirty="0"/>
              <a:t>large amount of data</a:t>
            </a:r>
            <a:r>
              <a:rPr lang="en-US" sz="1600" dirty="0"/>
              <a:t> but returns a </a:t>
            </a:r>
            <a:r>
              <a:rPr lang="en-US" sz="1600" i="1" dirty="0"/>
              <a:t>single</a:t>
            </a:r>
            <a:r>
              <a:rPr lang="en-US" sz="1600" dirty="0"/>
              <a:t> value. </a:t>
            </a:r>
            <a:r>
              <a:rPr lang="en-US" sz="1600" b="1" u="sng" dirty="0">
                <a:solidFill>
                  <a:srgbClr val="F07100"/>
                </a:solidFill>
              </a:rPr>
              <a:t>.reduce()</a:t>
            </a:r>
            <a:r>
              <a:rPr lang="en-US" sz="1600" dirty="0"/>
              <a:t> is a </a:t>
            </a:r>
            <a:r>
              <a:rPr lang="en-US" sz="1600" b="1" dirty="0"/>
              <a:t>higher-order function</a:t>
            </a:r>
            <a:r>
              <a:rPr lang="en-US" sz="1600" dirty="0"/>
              <a:t>, meaning that it takes in a function (i.e., a callback) as an argument</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Array’s </a:t>
            </a:r>
            <a:r>
              <a:rPr lang="en-US" b="1" dirty="0" smtClean="0">
                <a:solidFill>
                  <a:srgbClr val="F07100"/>
                </a:solidFill>
              </a:rPr>
              <a:t>.reduce() </a:t>
            </a:r>
            <a:r>
              <a:rPr lang="en-US" b="1" dirty="0" smtClean="0"/>
              <a:t>method</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16</a:t>
            </a:fld>
            <a:endParaRPr lang="en-US" dirty="0"/>
          </a:p>
        </p:txBody>
      </p:sp>
    </p:spTree>
    <p:extLst>
      <p:ext uri="{BB962C8B-B14F-4D97-AF65-F5344CB8AC3E}">
        <p14:creationId xmlns:p14="http://schemas.microsoft.com/office/powerpoint/2010/main" val="16770541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4830" y="1200150"/>
            <a:ext cx="4179570" cy="3048000"/>
          </a:xfrm>
        </p:spPr>
        <p:txBody>
          <a:bodyPr>
            <a:normAutofit fontScale="70000" lnSpcReduction="20000"/>
          </a:bodyPr>
          <a:lstStyle/>
          <a:p>
            <a:pPr marL="0" indent="0">
              <a:buNone/>
            </a:pPr>
            <a:r>
              <a:rPr lang="en-US" sz="1600" dirty="0" err="1"/>
              <a:t>const</a:t>
            </a:r>
            <a:r>
              <a:rPr lang="en-US" sz="1600" dirty="0"/>
              <a:t> </a:t>
            </a:r>
            <a:r>
              <a:rPr lang="en-US" sz="1600" dirty="0" err="1"/>
              <a:t>musicData</a:t>
            </a:r>
            <a:r>
              <a:rPr lang="en-US" sz="1600" dirty="0"/>
              <a:t> = </a:t>
            </a:r>
            <a:r>
              <a:rPr lang="en-US" sz="1600" dirty="0" smtClean="0"/>
              <a:t>[</a:t>
            </a:r>
          </a:p>
          <a:p>
            <a:pPr marL="0" indent="0">
              <a:buNone/>
            </a:pPr>
            <a:r>
              <a:rPr lang="en-US" sz="1600" dirty="0" smtClean="0"/>
              <a:t>{ sales</a:t>
            </a:r>
            <a:r>
              <a:rPr lang="en-US" sz="1600" dirty="0"/>
              <a:t>: 1731000 }</a:t>
            </a:r>
            <a:r>
              <a:rPr lang="en-US" sz="1600" dirty="0" smtClean="0"/>
              <a:t>,</a:t>
            </a:r>
          </a:p>
          <a:p>
            <a:pPr marL="0" indent="0">
              <a:buNone/>
            </a:pPr>
            <a:r>
              <a:rPr lang="en-US" sz="1600" dirty="0" smtClean="0"/>
              <a:t>{ sales</a:t>
            </a:r>
            <a:r>
              <a:rPr lang="en-US" sz="1600" dirty="0"/>
              <a:t>: 1608000 }</a:t>
            </a:r>
            <a:r>
              <a:rPr lang="en-US" sz="1600" dirty="0" smtClean="0"/>
              <a:t>, </a:t>
            </a:r>
          </a:p>
          <a:p>
            <a:pPr marL="0" indent="0">
              <a:buNone/>
            </a:pPr>
            <a:r>
              <a:rPr lang="en-US" sz="1600" dirty="0" smtClean="0"/>
              <a:t>{ sales: 1554000 },</a:t>
            </a:r>
          </a:p>
          <a:p>
            <a:pPr marL="0" indent="0">
              <a:buNone/>
            </a:pPr>
            <a:r>
              <a:rPr lang="en-US" sz="1600" dirty="0" smtClean="0"/>
              <a:t>{ sales</a:t>
            </a:r>
            <a:r>
              <a:rPr lang="en-US" sz="1600" dirty="0"/>
              <a:t>: 1085000 </a:t>
            </a:r>
            <a:r>
              <a:rPr lang="en-US" sz="1600" dirty="0" smtClean="0"/>
              <a:t>}</a:t>
            </a:r>
          </a:p>
          <a:p>
            <a:pPr marL="0" indent="0">
              <a:buNone/>
            </a:pPr>
            <a:r>
              <a:rPr lang="en-US" sz="1600" dirty="0" smtClean="0"/>
              <a:t>]</a:t>
            </a:r>
            <a:r>
              <a:rPr lang="en-US" sz="1600" dirty="0"/>
              <a:t>;</a:t>
            </a:r>
          </a:p>
          <a:p>
            <a:pPr marL="0" indent="0">
              <a:buNone/>
            </a:pPr>
            <a:r>
              <a:rPr lang="en-US" sz="1600" dirty="0"/>
              <a:t>let </a:t>
            </a:r>
            <a:r>
              <a:rPr lang="en-US" sz="1600" dirty="0" err="1"/>
              <a:t>totalAlbumSales</a:t>
            </a:r>
            <a:r>
              <a:rPr lang="en-US" sz="1600" dirty="0"/>
              <a:t> = </a:t>
            </a:r>
            <a:r>
              <a:rPr lang="en-US" sz="1600" dirty="0" err="1"/>
              <a:t>musicData.reduce</a:t>
            </a:r>
            <a:r>
              <a:rPr lang="en-US" sz="1600" dirty="0"/>
              <a:t>((total, </a:t>
            </a:r>
            <a:r>
              <a:rPr lang="en-US" sz="1600" dirty="0" err="1"/>
              <a:t>currentValue</a:t>
            </a:r>
            <a:r>
              <a:rPr lang="en-US" sz="1600" dirty="0"/>
              <a:t>) =&gt; {</a:t>
            </a:r>
          </a:p>
          <a:p>
            <a:pPr marL="0" indent="0">
              <a:buNone/>
            </a:pPr>
            <a:r>
              <a:rPr lang="en-US" sz="1600" dirty="0"/>
              <a:t> return total + </a:t>
            </a:r>
            <a:r>
              <a:rPr lang="en-US" sz="1600" dirty="0" err="1"/>
              <a:t>currentValue.sales</a:t>
            </a:r>
            <a:r>
              <a:rPr lang="en-US" sz="1600" dirty="0"/>
              <a:t>;   </a:t>
            </a:r>
          </a:p>
          <a:p>
            <a:pPr marL="0" indent="0">
              <a:buNone/>
            </a:pPr>
            <a:r>
              <a:rPr lang="en-US" sz="1600" dirty="0"/>
              <a:t>},0);</a:t>
            </a:r>
            <a:endParaRPr lang="en-US" sz="1600" dirty="0"/>
          </a:p>
        </p:txBody>
      </p:sp>
      <p:sp>
        <p:nvSpPr>
          <p:cNvPr id="4" name="Title 3"/>
          <p:cNvSpPr>
            <a:spLocks noGrp="1"/>
          </p:cNvSpPr>
          <p:nvPr>
            <p:ph type="title"/>
          </p:nvPr>
        </p:nvSpPr>
        <p:spPr/>
        <p:txBody>
          <a:bodyPr/>
          <a:lstStyle/>
          <a:p>
            <a:r>
              <a:rPr lang="en-US" b="1" dirty="0" smtClean="0"/>
              <a:t>Array’s </a:t>
            </a:r>
            <a:r>
              <a:rPr lang="en-US" b="1" dirty="0" smtClean="0">
                <a:solidFill>
                  <a:srgbClr val="F07100"/>
                </a:solidFill>
              </a:rPr>
              <a:t>.reduce() </a:t>
            </a:r>
            <a:r>
              <a:rPr lang="en-US" b="1" dirty="0" smtClean="0"/>
              <a:t>method</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17</a:t>
            </a:fld>
            <a:endParaRPr lang="en-US" dirty="0"/>
          </a:p>
        </p:txBody>
      </p:sp>
      <p:sp>
        <p:nvSpPr>
          <p:cNvPr id="6" name="Content Placeholder 4"/>
          <p:cNvSpPr txBox="1">
            <a:spLocks/>
          </p:cNvSpPr>
          <p:nvPr/>
        </p:nvSpPr>
        <p:spPr>
          <a:xfrm>
            <a:off x="4876800" y="1352550"/>
            <a:ext cx="4179570" cy="304800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800"/>
              </a:spcBef>
              <a:spcAft>
                <a:spcPts val="600"/>
              </a:spcAft>
              <a:buClr>
                <a:srgbClr val="F07100"/>
              </a:buClr>
              <a:buFont typeface="Arial" charset="0"/>
              <a:buChar char="•"/>
              <a:defRPr sz="1400" b="0" i="0" kern="1200">
                <a:solidFill>
                  <a:srgbClr val="545A5F"/>
                </a:solidFill>
                <a:latin typeface="Arial" charset="0"/>
                <a:ea typeface="Arial" charset="0"/>
                <a:cs typeface="Arial" charset="0"/>
              </a:defRPr>
            </a:lvl1pPr>
            <a:lvl2pPr marL="685800" indent="-228600" algn="l" defTabSz="914400" rtl="0" eaLnBrk="1" latinLnBrk="0" hangingPunct="1">
              <a:lnSpc>
                <a:spcPct val="120000"/>
              </a:lnSpc>
              <a:spcBef>
                <a:spcPts val="0"/>
              </a:spcBef>
              <a:spcAft>
                <a:spcPts val="400"/>
              </a:spcAft>
              <a:buClr>
                <a:srgbClr val="293238"/>
              </a:buClr>
              <a:buFont typeface="Arial" charset="0"/>
              <a:buChar char="•"/>
              <a:defRPr sz="1200" b="0" i="0" kern="1200">
                <a:solidFill>
                  <a:srgbClr val="545A5F"/>
                </a:solidFill>
                <a:latin typeface="Arial" charset="0"/>
                <a:ea typeface="Arial" charset="0"/>
                <a:cs typeface="Arial" charset="0"/>
              </a:defRPr>
            </a:lvl2pPr>
            <a:lvl3pPr marL="11430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3pPr>
            <a:lvl4pPr marL="16002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4pPr>
            <a:lvl5pPr marL="20574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1600" dirty="0"/>
          </a:p>
        </p:txBody>
      </p:sp>
      <p:sp>
        <p:nvSpPr>
          <p:cNvPr id="14" name="Content Placeholder 4"/>
          <p:cNvSpPr txBox="1">
            <a:spLocks/>
          </p:cNvSpPr>
          <p:nvPr/>
        </p:nvSpPr>
        <p:spPr>
          <a:xfrm>
            <a:off x="5105400" y="1123950"/>
            <a:ext cx="3657600" cy="304800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800"/>
              </a:spcBef>
              <a:spcAft>
                <a:spcPts val="600"/>
              </a:spcAft>
              <a:buClr>
                <a:srgbClr val="F07100"/>
              </a:buClr>
              <a:buFont typeface="Arial" charset="0"/>
              <a:buChar char="•"/>
              <a:defRPr sz="1400" b="0" i="0" kern="1200">
                <a:solidFill>
                  <a:srgbClr val="545A5F"/>
                </a:solidFill>
                <a:latin typeface="Arial" charset="0"/>
                <a:ea typeface="Arial" charset="0"/>
                <a:cs typeface="Arial" charset="0"/>
              </a:defRPr>
            </a:lvl1pPr>
            <a:lvl2pPr marL="685800" indent="-228600" algn="l" defTabSz="914400" rtl="0" eaLnBrk="1" latinLnBrk="0" hangingPunct="1">
              <a:lnSpc>
                <a:spcPct val="120000"/>
              </a:lnSpc>
              <a:spcBef>
                <a:spcPts val="0"/>
              </a:spcBef>
              <a:spcAft>
                <a:spcPts val="400"/>
              </a:spcAft>
              <a:buClr>
                <a:srgbClr val="293238"/>
              </a:buClr>
              <a:buFont typeface="Arial" charset="0"/>
              <a:buChar char="•"/>
              <a:defRPr sz="1200" b="0" i="0" kern="1200">
                <a:solidFill>
                  <a:srgbClr val="545A5F"/>
                </a:solidFill>
                <a:latin typeface="Arial" charset="0"/>
                <a:ea typeface="Arial" charset="0"/>
                <a:cs typeface="Arial" charset="0"/>
              </a:defRPr>
            </a:lvl2pPr>
            <a:lvl3pPr marL="11430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3pPr>
            <a:lvl4pPr marL="16002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4pPr>
            <a:lvl5pPr marL="2057400" indent="-228600" algn="l" defTabSz="914400" rtl="0" eaLnBrk="1" latinLnBrk="0" hangingPunct="1">
              <a:lnSpc>
                <a:spcPct val="120000"/>
              </a:lnSpc>
              <a:spcBef>
                <a:spcPts val="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.reduce() is a powerful method that allows you to reduce a large set of data to a single value. </a:t>
            </a:r>
            <a:r>
              <a:rPr lang="en-US" sz="1600" dirty="0" err="1"/>
              <a:t>Redux</a:t>
            </a:r>
            <a:r>
              <a:rPr lang="en-US" sz="1600" dirty="0"/>
              <a:t> leverages this very same principle, using reducers to update its data store. We’ll check them out in the next </a:t>
            </a:r>
            <a:r>
              <a:rPr lang="en-US" sz="1600" dirty="0" smtClean="0"/>
              <a:t>slides!</a:t>
            </a:r>
            <a:endParaRPr lang="en-US" sz="1600" dirty="0"/>
          </a:p>
        </p:txBody>
      </p:sp>
    </p:spTree>
    <p:extLst>
      <p:ext uri="{BB962C8B-B14F-4D97-AF65-F5344CB8AC3E}">
        <p14:creationId xmlns:p14="http://schemas.microsoft.com/office/powerpoint/2010/main" val="30997386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10200" y="1200150"/>
            <a:ext cx="3581400" cy="3048000"/>
          </a:xfrm>
        </p:spPr>
        <p:txBody>
          <a:bodyPr>
            <a:normAutofit/>
          </a:bodyPr>
          <a:lstStyle/>
          <a:p>
            <a:pPr marL="0" indent="0">
              <a:buNone/>
            </a:pPr>
            <a:r>
              <a:rPr lang="en-US" dirty="0" smtClean="0"/>
              <a:t>All </a:t>
            </a:r>
            <a:r>
              <a:rPr lang="en-US" dirty="0" err="1" smtClean="0"/>
              <a:t>Redux</a:t>
            </a:r>
            <a:r>
              <a:rPr lang="en-US" dirty="0" smtClean="0"/>
              <a:t> elements are interconnected, with the store being the central element</a:t>
            </a:r>
          </a:p>
          <a:p>
            <a:pPr marL="0" indent="0" fontAlgn="base">
              <a:buNone/>
            </a:pPr>
            <a:r>
              <a:rPr lang="en-US" dirty="0"/>
              <a:t>As you can see, there are three main parts to </a:t>
            </a:r>
            <a:r>
              <a:rPr lang="en-US" dirty="0" err="1"/>
              <a:t>Redux</a:t>
            </a:r>
            <a:r>
              <a:rPr lang="en-US" dirty="0"/>
              <a:t>:</a:t>
            </a:r>
          </a:p>
          <a:p>
            <a:pPr lvl="0" fontAlgn="base"/>
            <a:r>
              <a:rPr lang="en-US" dirty="0"/>
              <a:t>Actions</a:t>
            </a:r>
          </a:p>
          <a:p>
            <a:pPr lvl="0" fontAlgn="base"/>
            <a:r>
              <a:rPr lang="en-US" dirty="0"/>
              <a:t>Reducers</a:t>
            </a:r>
          </a:p>
          <a:p>
            <a:pPr lvl="0" fontAlgn="base"/>
            <a:r>
              <a:rPr lang="en-US" dirty="0"/>
              <a:t>The </a:t>
            </a:r>
            <a:r>
              <a:rPr lang="en-US" dirty="0" smtClean="0"/>
              <a:t>store</a:t>
            </a:r>
            <a:endParaRPr lang="en-US" dirty="0"/>
          </a:p>
          <a:p>
            <a:pPr marL="0" indent="0">
              <a:buNone/>
            </a:pPr>
            <a:endParaRPr lang="en-US" sz="1600" dirty="0"/>
          </a:p>
        </p:txBody>
      </p:sp>
      <p:sp>
        <p:nvSpPr>
          <p:cNvPr id="4" name="Title 3"/>
          <p:cNvSpPr>
            <a:spLocks noGrp="1"/>
          </p:cNvSpPr>
          <p:nvPr>
            <p:ph type="title"/>
          </p:nvPr>
        </p:nvSpPr>
        <p:spPr/>
        <p:txBody>
          <a:bodyPr/>
          <a:lstStyle/>
          <a:p>
            <a:r>
              <a:rPr lang="en-US" b="1" dirty="0" err="1" smtClean="0"/>
              <a:t>Redux</a:t>
            </a:r>
            <a:r>
              <a:rPr lang="en-US" b="1" dirty="0" smtClean="0"/>
              <a:t> at its core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18</a:t>
            </a:fld>
            <a:endParaRPr lang="en-US" dirty="0"/>
          </a:p>
        </p:txBody>
      </p:sp>
      <p:pic>
        <p:nvPicPr>
          <p:cNvPr id="2" name="Picture 1" descr="nd019-c2-redux-fu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23950"/>
            <a:ext cx="4876799" cy="2743200"/>
          </a:xfrm>
          <a:prstGeom prst="rect">
            <a:avLst/>
          </a:prstGeom>
        </p:spPr>
      </p:pic>
    </p:spTree>
    <p:extLst>
      <p:ext uri="{BB962C8B-B14F-4D97-AF65-F5344CB8AC3E}">
        <p14:creationId xmlns:p14="http://schemas.microsoft.com/office/powerpoint/2010/main" val="68020905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0" y="971550"/>
            <a:ext cx="2895600" cy="3429000"/>
          </a:xfrm>
        </p:spPr>
        <p:txBody>
          <a:bodyPr>
            <a:normAutofit/>
          </a:bodyPr>
          <a:lstStyle/>
          <a:p>
            <a:pPr marL="0" indent="0">
              <a:buNone/>
            </a:pPr>
            <a:r>
              <a:rPr lang="en-US" dirty="0"/>
              <a:t>Most of the application's data or state lives in the </a:t>
            </a:r>
            <a:r>
              <a:rPr lang="en-US" b="1" dirty="0"/>
              <a:t>store</a:t>
            </a:r>
            <a:r>
              <a:rPr lang="en-US" dirty="0"/>
              <a:t>. The </a:t>
            </a:r>
            <a:r>
              <a:rPr lang="en-US" b="1" dirty="0"/>
              <a:t>store</a:t>
            </a:r>
            <a:r>
              <a:rPr lang="en-US" dirty="0"/>
              <a:t>'s data is populated by </a:t>
            </a:r>
            <a:r>
              <a:rPr lang="en-US" b="1" dirty="0"/>
              <a:t>reducers</a:t>
            </a:r>
            <a:r>
              <a:rPr lang="en-US" dirty="0"/>
              <a:t> (there can be more than one </a:t>
            </a:r>
            <a:r>
              <a:rPr lang="en-US" b="1" dirty="0"/>
              <a:t>reducer</a:t>
            </a:r>
            <a:r>
              <a:rPr lang="en-US" dirty="0"/>
              <a:t>, but we're only showing one in the image). An action is "</a:t>
            </a:r>
            <a:r>
              <a:rPr lang="en-US" b="1" dirty="0"/>
              <a:t>dispatched</a:t>
            </a:r>
            <a:r>
              <a:rPr lang="en-US" dirty="0"/>
              <a:t>" by the store and is what's used by </a:t>
            </a:r>
            <a:r>
              <a:rPr lang="en-US" b="1" dirty="0"/>
              <a:t>reducers</a:t>
            </a:r>
            <a:r>
              <a:rPr lang="en-US" dirty="0"/>
              <a:t> to determine what data they should output. For clarity, there also can (and will be!) more than just one </a:t>
            </a:r>
            <a:r>
              <a:rPr lang="en-US" b="1" dirty="0"/>
              <a:t>action</a:t>
            </a:r>
            <a:r>
              <a:rPr lang="en-US" dirty="0"/>
              <a:t> in a </a:t>
            </a:r>
            <a:r>
              <a:rPr lang="en-US" dirty="0" err="1"/>
              <a:t>Redux</a:t>
            </a:r>
            <a:r>
              <a:rPr lang="en-US" dirty="0"/>
              <a:t> application</a:t>
            </a:r>
            <a:r>
              <a:rPr lang="en-US" dirty="0" smtClean="0"/>
              <a:t>.</a:t>
            </a:r>
            <a:endParaRPr lang="en-US" dirty="0"/>
          </a:p>
          <a:p>
            <a:pPr marL="0" indent="0">
              <a:buNone/>
            </a:pPr>
            <a:endParaRPr lang="en-US" sz="1600" dirty="0"/>
          </a:p>
        </p:txBody>
      </p:sp>
      <p:sp>
        <p:nvSpPr>
          <p:cNvPr id="4" name="Title 3"/>
          <p:cNvSpPr>
            <a:spLocks noGrp="1"/>
          </p:cNvSpPr>
          <p:nvPr>
            <p:ph type="title"/>
          </p:nvPr>
        </p:nvSpPr>
        <p:spPr/>
        <p:txBody>
          <a:bodyPr/>
          <a:lstStyle/>
          <a:p>
            <a:r>
              <a:rPr lang="en-US" b="1" dirty="0" err="1" smtClean="0"/>
              <a:t>Redux</a:t>
            </a:r>
            <a:r>
              <a:rPr lang="en-US" b="1" dirty="0" smtClean="0"/>
              <a:t> at its core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19</a:t>
            </a:fld>
            <a:endParaRPr lang="en-US" dirty="0"/>
          </a:p>
        </p:txBody>
      </p:sp>
      <p:pic>
        <p:nvPicPr>
          <p:cNvPr id="3" name="Picture 2" descr="nd019-c2-reduxflowgraphic-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047751"/>
            <a:ext cx="5791200" cy="3257550"/>
          </a:xfrm>
          <a:prstGeom prst="rect">
            <a:avLst/>
          </a:prstGeom>
        </p:spPr>
      </p:pic>
    </p:spTree>
    <p:extLst>
      <p:ext uri="{BB962C8B-B14F-4D97-AF65-F5344CB8AC3E}">
        <p14:creationId xmlns:p14="http://schemas.microsoft.com/office/powerpoint/2010/main" val="32464301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smtClean="0"/>
              <a:t>Why </a:t>
            </a:r>
            <a:r>
              <a:rPr lang="en-US" b="1" dirty="0" err="1" smtClean="0"/>
              <a:t>Redux</a:t>
            </a:r>
            <a:r>
              <a:rPr lang="en-US" b="1" dirty="0" smtClean="0"/>
              <a:t>?</a:t>
            </a:r>
          </a:p>
          <a:p>
            <a:pPr lvl="1"/>
            <a:r>
              <a:rPr lang="en-US" dirty="0" smtClean="0"/>
              <a:t>I’ll explain what makes </a:t>
            </a:r>
            <a:r>
              <a:rPr lang="en-US" b="1" dirty="0" err="1" smtClean="0"/>
              <a:t>Redux</a:t>
            </a:r>
            <a:r>
              <a:rPr lang="en-US" dirty="0" smtClean="0"/>
              <a:t> great. You’ll learn how </a:t>
            </a:r>
            <a:r>
              <a:rPr lang="en-US" b="1" dirty="0" err="1" smtClean="0"/>
              <a:t>Redux</a:t>
            </a:r>
            <a:r>
              <a:rPr lang="en-US" dirty="0" smtClean="0"/>
              <a:t> </a:t>
            </a:r>
            <a:r>
              <a:rPr lang="en-US" dirty="0" smtClean="0"/>
              <a:t>implements single source of truth, how it supports predictability in apps, and which JavaScript techniques it uses to influence state.</a:t>
            </a:r>
          </a:p>
          <a:p>
            <a:r>
              <a:rPr lang="en-US" b="1" dirty="0" err="1" smtClean="0"/>
              <a:t>Redux</a:t>
            </a:r>
            <a:r>
              <a:rPr lang="en-US" b="1" dirty="0" smtClean="0"/>
              <a:t> At Its Core</a:t>
            </a:r>
          </a:p>
          <a:p>
            <a:pPr lvl="1"/>
            <a:r>
              <a:rPr lang="en-US" dirty="0" smtClean="0"/>
              <a:t>You’ll take a closer look at the three core elements of </a:t>
            </a:r>
            <a:r>
              <a:rPr lang="en-US" b="1" dirty="0" err="1" smtClean="0"/>
              <a:t>Redux</a:t>
            </a:r>
            <a:r>
              <a:rPr lang="en-US" b="1" dirty="0" smtClean="0"/>
              <a:t>: actions, reducers, and the store</a:t>
            </a:r>
            <a:r>
              <a:rPr lang="en-US" dirty="0" smtClean="0"/>
              <a:t>.</a:t>
            </a:r>
            <a:endParaRPr lang="en-US" dirty="0"/>
          </a:p>
          <a:p>
            <a:r>
              <a:rPr lang="en-US" b="1" dirty="0" smtClean="0"/>
              <a:t>React &amp; </a:t>
            </a:r>
            <a:r>
              <a:rPr lang="en-US" b="1" dirty="0" err="1" smtClean="0"/>
              <a:t>Redux</a:t>
            </a:r>
            <a:endParaRPr lang="en-US" b="1" dirty="0"/>
          </a:p>
          <a:p>
            <a:pPr lvl="1"/>
            <a:r>
              <a:rPr lang="en-US" dirty="0"/>
              <a:t>You’ll </a:t>
            </a:r>
            <a:r>
              <a:rPr lang="en-US" dirty="0" smtClean="0"/>
              <a:t>combine </a:t>
            </a:r>
            <a:r>
              <a:rPr lang="en-US" b="1" dirty="0" err="1" smtClean="0"/>
              <a:t>Redux</a:t>
            </a:r>
            <a:r>
              <a:rPr lang="en-US" dirty="0" smtClean="0"/>
              <a:t> with your React skills to extend the functionality in your apps. You’ll also leverage the </a:t>
            </a:r>
            <a:r>
              <a:rPr lang="en-US" b="1" dirty="0" smtClean="0"/>
              <a:t>react-</a:t>
            </a:r>
            <a:r>
              <a:rPr lang="en-US" b="1" dirty="0" err="1" smtClean="0"/>
              <a:t>redux</a:t>
            </a:r>
            <a:r>
              <a:rPr lang="en-US" b="1" dirty="0" smtClean="0"/>
              <a:t> </a:t>
            </a:r>
            <a:r>
              <a:rPr lang="en-US" dirty="0" smtClean="0"/>
              <a:t>bindings, as well as review additional functional JavaScript techniques. </a:t>
            </a:r>
            <a:endParaRPr lang="en-US" dirty="0"/>
          </a:p>
        </p:txBody>
      </p:sp>
      <p:sp>
        <p:nvSpPr>
          <p:cNvPr id="4" name="Title 3"/>
          <p:cNvSpPr>
            <a:spLocks noGrp="1"/>
          </p:cNvSpPr>
          <p:nvPr>
            <p:ph type="title"/>
          </p:nvPr>
        </p:nvSpPr>
        <p:spPr/>
        <p:txBody>
          <a:bodyPr/>
          <a:lstStyle/>
          <a:p>
            <a:r>
              <a:rPr lang="en-US" dirty="0" err="1" smtClean="0"/>
              <a:t>Redux</a:t>
            </a:r>
            <a:endParaRPr lang="en-US"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a:t>
            </a:fld>
            <a:endParaRPr lang="en-US" dirty="0"/>
          </a:p>
        </p:txBody>
      </p:sp>
    </p:spTree>
    <p:extLst>
      <p:ext uri="{BB962C8B-B14F-4D97-AF65-F5344CB8AC3E}">
        <p14:creationId xmlns:p14="http://schemas.microsoft.com/office/powerpoint/2010/main" val="6867774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124200"/>
          </a:xfrm>
        </p:spPr>
        <p:txBody>
          <a:bodyPr>
            <a:normAutofit/>
          </a:bodyPr>
          <a:lstStyle/>
          <a:p>
            <a:pPr marL="0" indent="0" fontAlgn="base">
              <a:buNone/>
            </a:pPr>
            <a:r>
              <a:rPr lang="en-US" dirty="0"/>
              <a:t>The whole goal of </a:t>
            </a:r>
            <a:r>
              <a:rPr lang="en-US" dirty="0" err="1"/>
              <a:t>Redux</a:t>
            </a:r>
            <a:r>
              <a:rPr lang="en-US" dirty="0"/>
              <a:t> is to make state management in your application more manageable. Typically, you use </a:t>
            </a:r>
            <a:r>
              <a:rPr lang="en-US" dirty="0" err="1"/>
              <a:t>Redux</a:t>
            </a:r>
            <a:r>
              <a:rPr lang="en-US" dirty="0"/>
              <a:t> in combination with React. However, they don't </a:t>
            </a:r>
            <a:r>
              <a:rPr lang="en-US" i="1" dirty="0"/>
              <a:t>have</a:t>
            </a:r>
            <a:r>
              <a:rPr lang="en-US" dirty="0"/>
              <a:t> to be used together. </a:t>
            </a:r>
            <a:r>
              <a:rPr lang="en-US" dirty="0" err="1"/>
              <a:t>Redux</a:t>
            </a:r>
            <a:r>
              <a:rPr lang="en-US" dirty="0"/>
              <a:t> can really be used in any application that needs help managing state.</a:t>
            </a:r>
          </a:p>
          <a:p>
            <a:pPr marL="0" indent="0" fontAlgn="base">
              <a:buNone/>
            </a:pPr>
            <a:r>
              <a:rPr lang="en-US" dirty="0"/>
              <a:t>The main concepts of </a:t>
            </a:r>
            <a:r>
              <a:rPr lang="en-US" dirty="0" err="1"/>
              <a:t>Redux</a:t>
            </a:r>
            <a:r>
              <a:rPr lang="en-US" dirty="0"/>
              <a:t> are </a:t>
            </a:r>
            <a:r>
              <a:rPr lang="en-US" b="1" dirty="0"/>
              <a:t>actions</a:t>
            </a:r>
            <a:r>
              <a:rPr lang="en-US" dirty="0"/>
              <a:t>, </a:t>
            </a:r>
            <a:r>
              <a:rPr lang="en-US" b="1" dirty="0"/>
              <a:t>reducers</a:t>
            </a:r>
            <a:r>
              <a:rPr lang="en-US" dirty="0"/>
              <a:t>, and the </a:t>
            </a:r>
            <a:r>
              <a:rPr lang="en-US" b="1" dirty="0"/>
              <a:t>store</a:t>
            </a:r>
            <a:r>
              <a:rPr lang="en-US" dirty="0"/>
              <a:t>. The store is the source of truth for the state in your application, reducers specify the shape of and update the store, and actions are payloads of information which tell reducers which type of events have occurred in the application</a:t>
            </a:r>
            <a:r>
              <a:rPr lang="en-US" dirty="0" smtClean="0"/>
              <a:t>.</a:t>
            </a:r>
            <a:endParaRPr lang="en-US" dirty="0"/>
          </a:p>
        </p:txBody>
      </p:sp>
      <p:sp>
        <p:nvSpPr>
          <p:cNvPr id="4" name="Title 3"/>
          <p:cNvSpPr>
            <a:spLocks noGrp="1"/>
          </p:cNvSpPr>
          <p:nvPr>
            <p:ph type="title"/>
          </p:nvPr>
        </p:nvSpPr>
        <p:spPr/>
        <p:txBody>
          <a:bodyPr/>
          <a:lstStyle/>
          <a:p>
            <a:r>
              <a:rPr lang="en-US" b="1" dirty="0" err="1" smtClean="0"/>
              <a:t>Redux</a:t>
            </a:r>
            <a:r>
              <a:rPr lang="en-US" b="1" dirty="0" smtClean="0"/>
              <a:t> at its core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20</a:t>
            </a:fld>
            <a:endParaRPr lang="en-US" dirty="0"/>
          </a:p>
        </p:txBody>
      </p:sp>
    </p:spTree>
    <p:extLst>
      <p:ext uri="{BB962C8B-B14F-4D97-AF65-F5344CB8AC3E}">
        <p14:creationId xmlns:p14="http://schemas.microsoft.com/office/powerpoint/2010/main" val="18144414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124200"/>
          </a:xfrm>
        </p:spPr>
        <p:txBody>
          <a:bodyPr>
            <a:normAutofit/>
          </a:bodyPr>
          <a:lstStyle/>
          <a:p>
            <a:pPr marL="0" indent="0" fontAlgn="base">
              <a:buNone/>
            </a:pPr>
            <a:r>
              <a:rPr lang="en-US" dirty="0"/>
              <a:t>Actions in </a:t>
            </a:r>
            <a:r>
              <a:rPr lang="en-US" dirty="0" err="1"/>
              <a:t>Redux</a:t>
            </a:r>
            <a:r>
              <a:rPr lang="en-US" dirty="0"/>
              <a:t> are JavaScript objects that you set up to describe any event in your application that should update your application’s state.</a:t>
            </a:r>
          </a:p>
          <a:p>
            <a:pPr marL="0" indent="0" fontAlgn="base">
              <a:buNone/>
            </a:pPr>
            <a:r>
              <a:rPr lang="en-US" b="1" dirty="0" err="1"/>
              <a:t>const</a:t>
            </a:r>
            <a:r>
              <a:rPr lang="en-US" dirty="0"/>
              <a:t> LOAD_PROFILE = 'LOAD_PROFILE';  </a:t>
            </a:r>
            <a:endParaRPr lang="en-US" dirty="0" smtClean="0"/>
          </a:p>
          <a:p>
            <a:pPr marL="0" indent="0" fontAlgn="base">
              <a:buNone/>
            </a:pPr>
            <a:r>
              <a:rPr lang="en-US" b="1" dirty="0" err="1" smtClean="0"/>
              <a:t>const</a:t>
            </a:r>
            <a:r>
              <a:rPr lang="en-US" dirty="0" smtClean="0"/>
              <a:t> </a:t>
            </a:r>
            <a:r>
              <a:rPr lang="en-US" dirty="0" err="1"/>
              <a:t>loadProfileAction</a:t>
            </a:r>
            <a:r>
              <a:rPr lang="en-US" dirty="0"/>
              <a:t> = {   </a:t>
            </a:r>
            <a:endParaRPr lang="en-US" dirty="0" smtClean="0"/>
          </a:p>
          <a:p>
            <a:pPr marL="457200" lvl="1" indent="0" fontAlgn="base">
              <a:buNone/>
            </a:pPr>
            <a:r>
              <a:rPr lang="en-US" dirty="0" smtClean="0"/>
              <a:t>type</a:t>
            </a:r>
            <a:r>
              <a:rPr lang="en-US" dirty="0"/>
              <a:t>: LOAD_PROFILE </a:t>
            </a:r>
            <a:endParaRPr lang="en-US" dirty="0"/>
          </a:p>
          <a:p>
            <a:pPr marL="0" indent="0" fontAlgn="base">
              <a:buNone/>
            </a:pPr>
            <a:r>
              <a:rPr lang="en-US" dirty="0" smtClean="0"/>
              <a:t>}</a:t>
            </a:r>
            <a:r>
              <a:rPr lang="en-US" dirty="0"/>
              <a:t>;</a:t>
            </a:r>
          </a:p>
          <a:p>
            <a:pPr marL="0" indent="0">
              <a:buNone/>
            </a:pPr>
            <a:r>
              <a:rPr lang="en-US" dirty="0"/>
              <a:t> </a:t>
            </a:r>
          </a:p>
        </p:txBody>
      </p:sp>
      <p:sp>
        <p:nvSpPr>
          <p:cNvPr id="4" name="Title 3"/>
          <p:cNvSpPr>
            <a:spLocks noGrp="1"/>
          </p:cNvSpPr>
          <p:nvPr>
            <p:ph type="title"/>
          </p:nvPr>
        </p:nvSpPr>
        <p:spPr/>
        <p:txBody>
          <a:bodyPr/>
          <a:lstStyle/>
          <a:p>
            <a:r>
              <a:rPr lang="en-US" b="1" dirty="0" smtClean="0"/>
              <a:t>Create actions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21</a:t>
            </a:fld>
            <a:endParaRPr lang="en-US" dirty="0"/>
          </a:p>
        </p:txBody>
      </p:sp>
    </p:spTree>
    <p:extLst>
      <p:ext uri="{BB962C8B-B14F-4D97-AF65-F5344CB8AC3E}">
        <p14:creationId xmlns:p14="http://schemas.microsoft.com/office/powerpoint/2010/main" val="14641400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124200"/>
          </a:xfrm>
        </p:spPr>
        <p:txBody>
          <a:bodyPr>
            <a:normAutofit/>
          </a:bodyPr>
          <a:lstStyle/>
          <a:p>
            <a:pPr marL="0" indent="0" fontAlgn="base">
              <a:buNone/>
            </a:pPr>
            <a:r>
              <a:rPr lang="en-US" dirty="0" smtClean="0"/>
              <a:t>Plain objects aren't very portable, so in order to make actions more portable and easy to test, they’re usually wrapped in functions called "action creators". These actions aren’t modifying the state themselves; instead, they’re just specifying that some event occurred which should update the state. It is important to keep actions as concentrated as possible, free of side effects.</a:t>
            </a:r>
          </a:p>
          <a:p>
            <a:pPr marL="0" indent="0" fontAlgn="base">
              <a:buNone/>
            </a:pPr>
            <a:r>
              <a:rPr lang="en-US" b="1" dirty="0" err="1" smtClean="0"/>
              <a:t>const</a:t>
            </a:r>
            <a:r>
              <a:rPr lang="en-US" dirty="0" smtClean="0"/>
              <a:t> </a:t>
            </a:r>
            <a:r>
              <a:rPr lang="en-US" dirty="0" err="1"/>
              <a:t>loadProfile</a:t>
            </a:r>
            <a:r>
              <a:rPr lang="en-US" dirty="0"/>
              <a:t> = user =&gt; ({   </a:t>
            </a:r>
            <a:endParaRPr lang="en-US" dirty="0" smtClean="0"/>
          </a:p>
          <a:p>
            <a:pPr marL="0" indent="0" fontAlgn="base">
              <a:buNone/>
            </a:pPr>
            <a:r>
              <a:rPr lang="en-US" dirty="0"/>
              <a:t>	</a:t>
            </a:r>
            <a:r>
              <a:rPr lang="en-US" dirty="0" smtClean="0"/>
              <a:t>type</a:t>
            </a:r>
            <a:r>
              <a:rPr lang="en-US" dirty="0"/>
              <a:t>: LOAD_PROFILE,   </a:t>
            </a:r>
            <a:endParaRPr lang="en-US" dirty="0" smtClean="0"/>
          </a:p>
          <a:p>
            <a:pPr marL="0" indent="0" fontAlgn="base">
              <a:buNone/>
            </a:pPr>
            <a:r>
              <a:rPr lang="en-US" dirty="0"/>
              <a:t>	</a:t>
            </a:r>
            <a:r>
              <a:rPr lang="en-US" dirty="0" smtClean="0"/>
              <a:t>user </a:t>
            </a:r>
          </a:p>
          <a:p>
            <a:pPr marL="0" indent="0" fontAlgn="base">
              <a:buNone/>
            </a:pPr>
            <a:r>
              <a:rPr lang="en-US" dirty="0" smtClean="0"/>
              <a:t>}</a:t>
            </a:r>
            <a:r>
              <a:rPr lang="en-US" dirty="0"/>
              <a:t>)</a:t>
            </a:r>
            <a:r>
              <a:rPr lang="en-US" dirty="0" smtClean="0"/>
              <a:t>;</a:t>
            </a:r>
            <a:endParaRPr lang="en-US" dirty="0"/>
          </a:p>
        </p:txBody>
      </p:sp>
      <p:sp>
        <p:nvSpPr>
          <p:cNvPr id="4" name="Title 3"/>
          <p:cNvSpPr>
            <a:spLocks noGrp="1"/>
          </p:cNvSpPr>
          <p:nvPr>
            <p:ph type="title"/>
          </p:nvPr>
        </p:nvSpPr>
        <p:spPr/>
        <p:txBody>
          <a:bodyPr/>
          <a:lstStyle/>
          <a:p>
            <a:r>
              <a:rPr lang="en-US" b="1" dirty="0" smtClean="0"/>
              <a:t>Create actions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22</a:t>
            </a:fld>
            <a:endParaRPr lang="en-US" dirty="0"/>
          </a:p>
        </p:txBody>
      </p:sp>
    </p:spTree>
    <p:extLst>
      <p:ext uri="{BB962C8B-B14F-4D97-AF65-F5344CB8AC3E}">
        <p14:creationId xmlns:p14="http://schemas.microsoft.com/office/powerpoint/2010/main" val="4587934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429000"/>
          </a:xfrm>
        </p:spPr>
        <p:txBody>
          <a:bodyPr>
            <a:normAutofit fontScale="55000" lnSpcReduction="20000"/>
          </a:bodyPr>
          <a:lstStyle/>
          <a:p>
            <a:pPr marL="0" indent="0" fontAlgn="base">
              <a:buNone/>
            </a:pPr>
            <a:r>
              <a:rPr lang="en-US" sz="1900" b="1" dirty="0"/>
              <a:t>Reducers</a:t>
            </a:r>
            <a:r>
              <a:rPr lang="en-US" sz="1900" dirty="0"/>
              <a:t> are just functions; they receive the current state and an action object, they must be a pure function, and they should always return either the new state or the previous state.</a:t>
            </a:r>
          </a:p>
          <a:p>
            <a:pPr marL="0" indent="0" fontAlgn="base">
              <a:buNone/>
            </a:pPr>
            <a:r>
              <a:rPr lang="en-US" sz="2200" b="1" dirty="0"/>
              <a:t>function</a:t>
            </a:r>
            <a:r>
              <a:rPr lang="en-US" sz="2200" dirty="0"/>
              <a:t> </a:t>
            </a:r>
            <a:r>
              <a:rPr lang="en-US" sz="2200" b="1" dirty="0" err="1"/>
              <a:t>myReducer</a:t>
            </a:r>
            <a:r>
              <a:rPr lang="en-US" sz="2200" dirty="0"/>
              <a:t> (state = </a:t>
            </a:r>
            <a:r>
              <a:rPr lang="en-US" sz="2200" dirty="0" err="1"/>
              <a:t>initialState</a:t>
            </a:r>
            <a:r>
              <a:rPr lang="en-US" sz="2200" dirty="0"/>
              <a:t>, action) {   </a:t>
            </a:r>
            <a:endParaRPr lang="en-US" sz="2200" dirty="0" smtClean="0"/>
          </a:p>
          <a:p>
            <a:pPr marL="0" indent="0" fontAlgn="base">
              <a:buNone/>
            </a:pPr>
            <a:r>
              <a:rPr lang="en-US" sz="2200" b="1" dirty="0"/>
              <a:t>	</a:t>
            </a:r>
            <a:r>
              <a:rPr lang="en-US" sz="2200" b="1" dirty="0" smtClean="0"/>
              <a:t>if</a:t>
            </a:r>
            <a:r>
              <a:rPr lang="en-US" sz="2200" dirty="0" smtClean="0"/>
              <a:t> </a:t>
            </a:r>
            <a:r>
              <a:rPr lang="en-US" sz="2200" dirty="0"/>
              <a:t>(</a:t>
            </a:r>
            <a:r>
              <a:rPr lang="en-US" sz="2200" dirty="0" err="1"/>
              <a:t>action.type</a:t>
            </a:r>
            <a:r>
              <a:rPr lang="en-US" sz="2200" dirty="0"/>
              <a:t> === CHANGE_NAME) {     </a:t>
            </a:r>
            <a:endParaRPr lang="en-US" sz="2200" dirty="0" smtClean="0"/>
          </a:p>
          <a:p>
            <a:pPr marL="0" indent="0" fontAlgn="base">
              <a:buNone/>
            </a:pPr>
            <a:r>
              <a:rPr lang="en-US" sz="2200" b="1" dirty="0"/>
              <a:t>	</a:t>
            </a:r>
            <a:r>
              <a:rPr lang="en-US" sz="2200" b="1" dirty="0" smtClean="0"/>
              <a:t>	return</a:t>
            </a:r>
            <a:r>
              <a:rPr lang="en-US" sz="2200" dirty="0" smtClean="0"/>
              <a:t> </a:t>
            </a:r>
            <a:r>
              <a:rPr lang="en-US" sz="2200" dirty="0"/>
              <a:t>{       ...state,       name: </a:t>
            </a:r>
            <a:r>
              <a:rPr lang="en-US" sz="2200" dirty="0" smtClean="0"/>
              <a:t>’Tim'     </a:t>
            </a:r>
            <a:r>
              <a:rPr lang="en-US" sz="2200" dirty="0"/>
              <a:t>};   </a:t>
            </a:r>
            <a:endParaRPr lang="en-US" sz="2200" dirty="0" smtClean="0"/>
          </a:p>
          <a:p>
            <a:pPr marL="0" indent="0" fontAlgn="base">
              <a:buNone/>
            </a:pPr>
            <a:r>
              <a:rPr lang="en-US" sz="2200" dirty="0"/>
              <a:t>	</a:t>
            </a:r>
            <a:r>
              <a:rPr lang="en-US" sz="2200" dirty="0" smtClean="0"/>
              <a:t>}    </a:t>
            </a:r>
          </a:p>
          <a:p>
            <a:pPr marL="0" indent="0" fontAlgn="base">
              <a:buNone/>
            </a:pPr>
            <a:r>
              <a:rPr lang="en-US" sz="2200" b="1" dirty="0"/>
              <a:t>	</a:t>
            </a:r>
            <a:r>
              <a:rPr lang="en-US" sz="2200" b="1" dirty="0" smtClean="0"/>
              <a:t>return</a:t>
            </a:r>
            <a:r>
              <a:rPr lang="en-US" sz="2200" dirty="0" smtClean="0"/>
              <a:t> </a:t>
            </a:r>
            <a:r>
              <a:rPr lang="en-US" sz="2200" dirty="0"/>
              <a:t>state; </a:t>
            </a:r>
            <a:endParaRPr lang="en-US" sz="2200" dirty="0" smtClean="0"/>
          </a:p>
          <a:p>
            <a:pPr marL="0" indent="0" fontAlgn="base">
              <a:buNone/>
            </a:pPr>
            <a:r>
              <a:rPr lang="en-US" sz="2200" dirty="0" smtClean="0"/>
              <a:t>} </a:t>
            </a:r>
            <a:endParaRPr lang="en-US" sz="2200" dirty="0"/>
          </a:p>
          <a:p>
            <a:pPr marL="0" indent="0" fontAlgn="base">
              <a:buNone/>
            </a:pPr>
            <a:r>
              <a:rPr lang="en-US" sz="1900" dirty="0"/>
              <a:t>Store your state in </a:t>
            </a:r>
            <a:r>
              <a:rPr lang="en-US" sz="1900" dirty="0" err="1"/>
              <a:t>Redux</a:t>
            </a:r>
            <a:r>
              <a:rPr lang="en-US" sz="1900" dirty="0"/>
              <a:t> if two components rely on the same piece of state, or if the operation to get that state was expensive.</a:t>
            </a:r>
          </a:p>
          <a:p>
            <a:pPr marL="0" indent="0">
              <a:buNone/>
            </a:pPr>
            <a:r>
              <a:rPr lang="en-US" dirty="0"/>
              <a:t> </a:t>
            </a:r>
          </a:p>
          <a:p>
            <a:pPr marL="0" indent="0" fontAlgn="base">
              <a:buNone/>
            </a:pPr>
            <a:endParaRPr lang="en-US" dirty="0"/>
          </a:p>
        </p:txBody>
      </p:sp>
      <p:sp>
        <p:nvSpPr>
          <p:cNvPr id="4" name="Title 3"/>
          <p:cNvSpPr>
            <a:spLocks noGrp="1"/>
          </p:cNvSpPr>
          <p:nvPr>
            <p:ph type="title"/>
          </p:nvPr>
        </p:nvSpPr>
        <p:spPr/>
        <p:txBody>
          <a:bodyPr/>
          <a:lstStyle/>
          <a:p>
            <a:r>
              <a:rPr lang="en-US" b="1" dirty="0" smtClean="0"/>
              <a:t>Create reduces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23</a:t>
            </a:fld>
            <a:endParaRPr lang="en-US" dirty="0"/>
          </a:p>
        </p:txBody>
      </p:sp>
    </p:spTree>
    <p:extLst>
      <p:ext uri="{BB962C8B-B14F-4D97-AF65-F5344CB8AC3E}">
        <p14:creationId xmlns:p14="http://schemas.microsoft.com/office/powerpoint/2010/main" val="29596330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429000"/>
          </a:xfrm>
        </p:spPr>
        <p:txBody>
          <a:bodyPr>
            <a:normAutofit fontScale="77500" lnSpcReduction="20000"/>
          </a:bodyPr>
          <a:lstStyle/>
          <a:p>
            <a:pPr marL="0" indent="0" fontAlgn="base">
              <a:buNone/>
            </a:pPr>
            <a:r>
              <a:rPr lang="en-US" dirty="0"/>
              <a:t> In order to create a store, you pass a reducer function to </a:t>
            </a:r>
            <a:r>
              <a:rPr lang="en-US" dirty="0" err="1"/>
              <a:t>Redux’s</a:t>
            </a:r>
            <a:r>
              <a:rPr lang="en-US" dirty="0"/>
              <a:t> </a:t>
            </a:r>
            <a:r>
              <a:rPr lang="en-US" dirty="0" err="1"/>
              <a:t>createStore</a:t>
            </a:r>
            <a:r>
              <a:rPr lang="en-US" dirty="0"/>
              <a:t>() method as the first argument. What’s returned from </a:t>
            </a:r>
            <a:r>
              <a:rPr lang="en-US" dirty="0" err="1"/>
              <a:t>createStore</a:t>
            </a:r>
            <a:r>
              <a:rPr lang="en-US" dirty="0"/>
              <a:t>() is the store itself, which has three properties on it:</a:t>
            </a:r>
          </a:p>
          <a:p>
            <a:pPr fontAlgn="base"/>
            <a:r>
              <a:rPr lang="en-US" dirty="0" err="1"/>
              <a:t>getState</a:t>
            </a:r>
            <a:r>
              <a:rPr lang="en-US" dirty="0"/>
              <a:t>()</a:t>
            </a:r>
          </a:p>
          <a:p>
            <a:pPr fontAlgn="base"/>
            <a:r>
              <a:rPr lang="en-US" dirty="0"/>
              <a:t>dispatch()</a:t>
            </a:r>
          </a:p>
          <a:p>
            <a:pPr fontAlgn="base"/>
            <a:r>
              <a:rPr lang="en-US" dirty="0"/>
              <a:t>subscribe()</a:t>
            </a:r>
          </a:p>
          <a:p>
            <a:pPr marL="0" indent="0" fontAlgn="base">
              <a:buNone/>
            </a:pPr>
            <a:r>
              <a:rPr lang="en-US" b="1" dirty="0" err="1"/>
              <a:t>getState</a:t>
            </a:r>
            <a:r>
              <a:rPr lang="en-US" b="1" dirty="0"/>
              <a:t>()</a:t>
            </a:r>
          </a:p>
          <a:p>
            <a:pPr marL="0" indent="0" fontAlgn="base">
              <a:buNone/>
            </a:pPr>
            <a:r>
              <a:rPr lang="en-US" dirty="0" err="1"/>
              <a:t>store.getState</a:t>
            </a:r>
            <a:r>
              <a:rPr lang="en-US" dirty="0"/>
              <a:t>() doesn’t take any arguments and will return the current state of the store.</a:t>
            </a:r>
          </a:p>
          <a:p>
            <a:pPr marL="0" indent="0" fontAlgn="base">
              <a:buNone/>
            </a:pPr>
            <a:r>
              <a:rPr lang="en-US" b="1" dirty="0"/>
              <a:t>dispatch()</a:t>
            </a:r>
          </a:p>
          <a:p>
            <a:pPr marL="0" indent="0" fontAlgn="base">
              <a:buNone/>
            </a:pPr>
            <a:r>
              <a:rPr lang="en-US" dirty="0" err="1"/>
              <a:t>store.dispatch</a:t>
            </a:r>
            <a:r>
              <a:rPr lang="en-US" dirty="0"/>
              <a:t>(action) takes in an action object and will call the reducer function, passing it the current state and the action which was dispatched. For example:</a:t>
            </a:r>
          </a:p>
          <a:p>
            <a:pPr marL="0" indent="0">
              <a:buNone/>
            </a:pPr>
            <a:r>
              <a:rPr lang="en-US" dirty="0"/>
              <a:t> </a:t>
            </a:r>
          </a:p>
          <a:p>
            <a:pPr marL="0" indent="0">
              <a:buNone/>
            </a:pPr>
            <a:endParaRPr lang="en-US" dirty="0"/>
          </a:p>
          <a:p>
            <a:pPr marL="0" indent="0" fontAlgn="base">
              <a:buNone/>
            </a:pPr>
            <a:endParaRPr lang="en-US" dirty="0"/>
          </a:p>
        </p:txBody>
      </p:sp>
      <p:sp>
        <p:nvSpPr>
          <p:cNvPr id="4" name="Title 3"/>
          <p:cNvSpPr>
            <a:spLocks noGrp="1"/>
          </p:cNvSpPr>
          <p:nvPr>
            <p:ph type="title"/>
          </p:nvPr>
        </p:nvSpPr>
        <p:spPr/>
        <p:txBody>
          <a:bodyPr/>
          <a:lstStyle/>
          <a:p>
            <a:r>
              <a:rPr lang="en-US" b="1" dirty="0" smtClean="0"/>
              <a:t>Create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24</a:t>
            </a:fld>
            <a:endParaRPr lang="en-US" dirty="0"/>
          </a:p>
        </p:txBody>
      </p:sp>
    </p:spTree>
    <p:extLst>
      <p:ext uri="{BB962C8B-B14F-4D97-AF65-F5344CB8AC3E}">
        <p14:creationId xmlns:p14="http://schemas.microsoft.com/office/powerpoint/2010/main" val="1904413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429000"/>
          </a:xfrm>
        </p:spPr>
        <p:txBody>
          <a:bodyPr>
            <a:normAutofit fontScale="77500" lnSpcReduction="20000"/>
          </a:bodyPr>
          <a:lstStyle/>
          <a:p>
            <a:pPr marL="0" indent="0" fontAlgn="base">
              <a:buNone/>
            </a:pPr>
            <a:r>
              <a:rPr lang="en-US" b="1" dirty="0" smtClean="0"/>
              <a:t>import</a:t>
            </a:r>
            <a:r>
              <a:rPr lang="en-US" dirty="0" smtClean="0"/>
              <a:t> </a:t>
            </a:r>
            <a:r>
              <a:rPr lang="en-US" dirty="0"/>
              <a:t>{ </a:t>
            </a:r>
            <a:r>
              <a:rPr lang="en-US" dirty="0" err="1"/>
              <a:t>createStore</a:t>
            </a:r>
            <a:r>
              <a:rPr lang="en-US" dirty="0"/>
              <a:t> } </a:t>
            </a:r>
            <a:r>
              <a:rPr lang="en-US" b="1" dirty="0"/>
              <a:t>from</a:t>
            </a:r>
            <a:r>
              <a:rPr lang="en-US" dirty="0"/>
              <a:t> '</a:t>
            </a:r>
            <a:r>
              <a:rPr lang="en-US" dirty="0" err="1"/>
              <a:t>redux</a:t>
            </a:r>
            <a:r>
              <a:rPr lang="en-US" dirty="0"/>
              <a:t>'; </a:t>
            </a:r>
            <a:endParaRPr lang="en-US" dirty="0" smtClean="0"/>
          </a:p>
          <a:p>
            <a:pPr marL="0" indent="0" fontAlgn="base">
              <a:buNone/>
            </a:pPr>
            <a:r>
              <a:rPr lang="en-US" b="1" dirty="0" smtClean="0"/>
              <a:t>import</a:t>
            </a:r>
            <a:r>
              <a:rPr lang="en-US" dirty="0" smtClean="0"/>
              <a:t> </a:t>
            </a:r>
            <a:r>
              <a:rPr lang="en-US" dirty="0"/>
              <a:t>reducer </a:t>
            </a:r>
            <a:r>
              <a:rPr lang="en-US" b="1" dirty="0"/>
              <a:t>from</a:t>
            </a:r>
            <a:r>
              <a:rPr lang="en-US" dirty="0"/>
              <a:t> '../reducers/reducer';  </a:t>
            </a:r>
            <a:endParaRPr lang="en-US" dirty="0" smtClean="0"/>
          </a:p>
          <a:p>
            <a:pPr marL="0" indent="0" fontAlgn="base">
              <a:buNone/>
            </a:pPr>
            <a:r>
              <a:rPr lang="en-US" b="1" dirty="0" smtClean="0"/>
              <a:t>let</a:t>
            </a:r>
            <a:r>
              <a:rPr lang="en-US" dirty="0" smtClean="0"/>
              <a:t> </a:t>
            </a:r>
            <a:r>
              <a:rPr lang="en-US" dirty="0"/>
              <a:t>store = </a:t>
            </a:r>
            <a:r>
              <a:rPr lang="en-US" dirty="0" err="1"/>
              <a:t>createStore</a:t>
            </a:r>
            <a:r>
              <a:rPr lang="en-US" dirty="0"/>
              <a:t>(reducer);  </a:t>
            </a:r>
            <a:endParaRPr lang="en-US" dirty="0" smtClean="0"/>
          </a:p>
          <a:p>
            <a:pPr marL="0" indent="0" fontAlgn="base">
              <a:buNone/>
            </a:pPr>
            <a:r>
              <a:rPr lang="en-US" b="1" dirty="0" err="1" smtClean="0"/>
              <a:t>const</a:t>
            </a:r>
            <a:r>
              <a:rPr lang="en-US" dirty="0" smtClean="0"/>
              <a:t> </a:t>
            </a:r>
            <a:r>
              <a:rPr lang="en-US" dirty="0" err="1"/>
              <a:t>receiveComment</a:t>
            </a:r>
            <a:r>
              <a:rPr lang="en-US" dirty="0"/>
              <a:t> = comment =&gt; ({   </a:t>
            </a:r>
            <a:r>
              <a:rPr lang="en-US" dirty="0" smtClean="0"/>
              <a:t>type</a:t>
            </a:r>
            <a:r>
              <a:rPr lang="en-US" dirty="0"/>
              <a:t>: 'RECEIVE_COMMENT',   </a:t>
            </a:r>
            <a:r>
              <a:rPr lang="en-US" dirty="0" smtClean="0"/>
              <a:t>comment }</a:t>
            </a:r>
            <a:r>
              <a:rPr lang="en-US" dirty="0"/>
              <a:t>);  </a:t>
            </a:r>
            <a:endParaRPr lang="en-US" dirty="0" smtClean="0"/>
          </a:p>
          <a:p>
            <a:pPr marL="0" indent="0" fontAlgn="base">
              <a:buNone/>
            </a:pPr>
            <a:r>
              <a:rPr lang="en-US" b="1" dirty="0" smtClean="0"/>
              <a:t>export</a:t>
            </a:r>
            <a:r>
              <a:rPr lang="en-US" dirty="0" smtClean="0"/>
              <a:t> </a:t>
            </a:r>
            <a:r>
              <a:rPr lang="en-US" b="1" dirty="0"/>
              <a:t>default</a:t>
            </a:r>
            <a:r>
              <a:rPr lang="en-US" dirty="0"/>
              <a:t> store</a:t>
            </a:r>
            <a:r>
              <a:rPr lang="en-US" dirty="0" smtClean="0"/>
              <a:t>;</a:t>
            </a:r>
            <a:endParaRPr lang="en-US" dirty="0"/>
          </a:p>
          <a:p>
            <a:pPr marL="0" indent="0" fontAlgn="base">
              <a:buNone/>
            </a:pPr>
            <a:r>
              <a:rPr lang="en-US" dirty="0" err="1"/>
              <a:t>store.getState</a:t>
            </a:r>
            <a:r>
              <a:rPr lang="en-US" dirty="0"/>
              <a:t>(); </a:t>
            </a:r>
            <a:r>
              <a:rPr lang="en-US" i="1" dirty="0">
                <a:solidFill>
                  <a:srgbClr val="F07100"/>
                </a:solidFill>
              </a:rPr>
              <a:t>// []</a:t>
            </a:r>
            <a:r>
              <a:rPr lang="en-US" dirty="0">
                <a:solidFill>
                  <a:srgbClr val="F07100"/>
                </a:solidFill>
              </a:rPr>
              <a:t> </a:t>
            </a:r>
            <a:endParaRPr lang="en-US" dirty="0" smtClean="0">
              <a:solidFill>
                <a:srgbClr val="F07100"/>
              </a:solidFill>
            </a:endParaRPr>
          </a:p>
          <a:p>
            <a:pPr marL="0" indent="0" fontAlgn="base">
              <a:buNone/>
            </a:pPr>
            <a:r>
              <a:rPr lang="en-US" dirty="0" err="1" smtClean="0"/>
              <a:t>store.dispatch</a:t>
            </a:r>
            <a:r>
              <a:rPr lang="en-US" dirty="0"/>
              <a:t>(</a:t>
            </a:r>
            <a:r>
              <a:rPr lang="en-US" dirty="0" err="1"/>
              <a:t>receiveComment</a:t>
            </a:r>
            <a:r>
              <a:rPr lang="en-US" dirty="0"/>
              <a:t>('</a:t>
            </a:r>
            <a:r>
              <a:rPr lang="en-US" dirty="0" err="1"/>
              <a:t>Redux</a:t>
            </a:r>
            <a:r>
              <a:rPr lang="en-US" dirty="0"/>
              <a:t> is great!')); </a:t>
            </a:r>
            <a:endParaRPr lang="en-US" dirty="0" smtClean="0"/>
          </a:p>
          <a:p>
            <a:pPr marL="0" indent="0" fontAlgn="base">
              <a:buNone/>
            </a:pPr>
            <a:r>
              <a:rPr lang="en-US" dirty="0" err="1" smtClean="0"/>
              <a:t>store.getState</a:t>
            </a:r>
            <a:r>
              <a:rPr lang="en-US" dirty="0"/>
              <a:t>(); </a:t>
            </a:r>
            <a:r>
              <a:rPr lang="en-US" i="1" dirty="0">
                <a:solidFill>
                  <a:srgbClr val="F07100"/>
                </a:solidFill>
              </a:rPr>
              <a:t>// ['</a:t>
            </a:r>
            <a:r>
              <a:rPr lang="en-US" i="1" dirty="0" err="1">
                <a:solidFill>
                  <a:srgbClr val="F07100"/>
                </a:solidFill>
              </a:rPr>
              <a:t>Redux</a:t>
            </a:r>
            <a:r>
              <a:rPr lang="en-US" i="1" dirty="0">
                <a:solidFill>
                  <a:srgbClr val="F07100"/>
                </a:solidFill>
              </a:rPr>
              <a:t> is great!']</a:t>
            </a:r>
            <a:endParaRPr lang="en-US" dirty="0">
              <a:solidFill>
                <a:srgbClr val="F07100"/>
              </a:solidFill>
            </a:endParaRPr>
          </a:p>
          <a:p>
            <a:pPr marL="0" indent="0">
              <a:buNone/>
            </a:pPr>
            <a:r>
              <a:rPr lang="en-US" dirty="0"/>
              <a:t> </a:t>
            </a:r>
          </a:p>
          <a:p>
            <a:pPr marL="0" indent="0">
              <a:buNone/>
            </a:pPr>
            <a:r>
              <a:rPr lang="en-US" dirty="0"/>
              <a:t> </a:t>
            </a:r>
          </a:p>
          <a:p>
            <a:pPr marL="0" indent="0">
              <a:buNone/>
            </a:pPr>
            <a:endParaRPr lang="en-US" dirty="0"/>
          </a:p>
          <a:p>
            <a:pPr marL="0" indent="0" fontAlgn="base">
              <a:buNone/>
            </a:pPr>
            <a:endParaRPr lang="en-US" dirty="0"/>
          </a:p>
        </p:txBody>
      </p:sp>
      <p:sp>
        <p:nvSpPr>
          <p:cNvPr id="4" name="Title 3"/>
          <p:cNvSpPr>
            <a:spLocks noGrp="1"/>
          </p:cNvSpPr>
          <p:nvPr>
            <p:ph type="title"/>
          </p:nvPr>
        </p:nvSpPr>
        <p:spPr/>
        <p:txBody>
          <a:bodyPr/>
          <a:lstStyle/>
          <a:p>
            <a:r>
              <a:rPr lang="en-US" b="1" dirty="0" smtClean="0"/>
              <a:t>Create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25</a:t>
            </a:fld>
            <a:endParaRPr lang="en-US" dirty="0"/>
          </a:p>
        </p:txBody>
      </p:sp>
    </p:spTree>
    <p:extLst>
      <p:ext uri="{BB962C8B-B14F-4D97-AF65-F5344CB8AC3E}">
        <p14:creationId xmlns:p14="http://schemas.microsoft.com/office/powerpoint/2010/main" val="23789068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429000"/>
          </a:xfrm>
        </p:spPr>
        <p:txBody>
          <a:bodyPr>
            <a:normAutofit/>
          </a:bodyPr>
          <a:lstStyle/>
          <a:p>
            <a:pPr marL="0" indent="0" fontAlgn="base">
              <a:buNone/>
            </a:pPr>
            <a:r>
              <a:rPr lang="en-US" b="1" dirty="0"/>
              <a:t>subscribe()</a:t>
            </a:r>
          </a:p>
          <a:p>
            <a:pPr marL="0" indent="0" fontAlgn="base">
              <a:buNone/>
            </a:pPr>
            <a:r>
              <a:rPr lang="en-US" dirty="0" err="1"/>
              <a:t>store.subscribe</a:t>
            </a:r>
            <a:r>
              <a:rPr lang="en-US" dirty="0"/>
              <a:t>(</a:t>
            </a:r>
            <a:r>
              <a:rPr lang="en-US" dirty="0" err="1"/>
              <a:t>cb</a:t>
            </a:r>
            <a:r>
              <a:rPr lang="en-US" dirty="0"/>
              <a:t>) takes in a listener callback function that will be invoked whenever the state of the store changes.</a:t>
            </a:r>
          </a:p>
          <a:p>
            <a:pPr marL="0" indent="0">
              <a:buNone/>
            </a:pPr>
            <a:r>
              <a:rPr lang="en-US" dirty="0"/>
              <a:t> </a:t>
            </a:r>
          </a:p>
        </p:txBody>
      </p:sp>
      <p:sp>
        <p:nvSpPr>
          <p:cNvPr id="4" name="Title 3"/>
          <p:cNvSpPr>
            <a:spLocks noGrp="1"/>
          </p:cNvSpPr>
          <p:nvPr>
            <p:ph type="title"/>
          </p:nvPr>
        </p:nvSpPr>
        <p:spPr/>
        <p:txBody>
          <a:bodyPr/>
          <a:lstStyle/>
          <a:p>
            <a:r>
              <a:rPr lang="en-US" b="1" dirty="0" smtClean="0"/>
              <a:t>Create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26</a:t>
            </a:fld>
            <a:endParaRPr lang="en-US" dirty="0"/>
          </a:p>
        </p:txBody>
      </p:sp>
    </p:spTree>
    <p:extLst>
      <p:ext uri="{BB962C8B-B14F-4D97-AF65-F5344CB8AC3E}">
        <p14:creationId xmlns:p14="http://schemas.microsoft.com/office/powerpoint/2010/main" val="23411730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276350"/>
            <a:ext cx="8458200" cy="3429000"/>
          </a:xfrm>
        </p:spPr>
        <p:txBody>
          <a:bodyPr>
            <a:normAutofit fontScale="92500" lnSpcReduction="10000"/>
          </a:bodyPr>
          <a:lstStyle/>
          <a:p>
            <a:pPr marL="0" indent="0" fontAlgn="base">
              <a:buNone/>
            </a:pPr>
            <a:r>
              <a:rPr lang="en-US" dirty="0"/>
              <a:t> We covered a lot </a:t>
            </a:r>
            <a:r>
              <a:rPr lang="en-US" dirty="0" smtClean="0"/>
              <a:t>so far. </a:t>
            </a:r>
            <a:r>
              <a:rPr lang="en-US" dirty="0"/>
              <a:t>To recap:</a:t>
            </a:r>
          </a:p>
          <a:p>
            <a:pPr fontAlgn="base"/>
            <a:r>
              <a:rPr lang="en-US" dirty="0"/>
              <a:t>The </a:t>
            </a:r>
            <a:r>
              <a:rPr lang="en-US" b="1" dirty="0"/>
              <a:t>reducer</a:t>
            </a:r>
            <a:r>
              <a:rPr lang="en-US" dirty="0"/>
              <a:t> is responsible for deciding the shape and the initial state of the store and when an action is dispatched, the state it returns will become the new state of the store.</a:t>
            </a:r>
          </a:p>
          <a:p>
            <a:pPr fontAlgn="base"/>
            <a:r>
              <a:rPr lang="en-US" dirty="0"/>
              <a:t>The </a:t>
            </a:r>
            <a:r>
              <a:rPr lang="en-US" b="1" dirty="0"/>
              <a:t>state</a:t>
            </a:r>
            <a:r>
              <a:rPr lang="en-US" dirty="0"/>
              <a:t> of </a:t>
            </a:r>
            <a:r>
              <a:rPr lang="en-US" dirty="0" err="1"/>
              <a:t>Redux</a:t>
            </a:r>
            <a:r>
              <a:rPr lang="en-US" dirty="0"/>
              <a:t> is stored in the Store.</a:t>
            </a:r>
          </a:p>
          <a:p>
            <a:pPr fontAlgn="base"/>
            <a:r>
              <a:rPr lang="en-US" dirty="0"/>
              <a:t>An </a:t>
            </a:r>
            <a:r>
              <a:rPr lang="en-US" b="1" dirty="0"/>
              <a:t>action</a:t>
            </a:r>
            <a:r>
              <a:rPr lang="en-US" dirty="0"/>
              <a:t> is a payload of information describing state changing events that occur in the application.</a:t>
            </a:r>
          </a:p>
          <a:p>
            <a:pPr fontAlgn="base"/>
            <a:r>
              <a:rPr lang="en-US" dirty="0"/>
              <a:t>The </a:t>
            </a:r>
            <a:r>
              <a:rPr lang="en-US" b="1" dirty="0"/>
              <a:t>store</a:t>
            </a:r>
            <a:r>
              <a:rPr lang="en-US" dirty="0"/>
              <a:t> can be used to dispatch actions, get the current state of the store, and subscribe to any changes.</a:t>
            </a:r>
          </a:p>
          <a:p>
            <a:pPr marL="0" indent="0" fontAlgn="base">
              <a:buNone/>
            </a:pPr>
            <a:r>
              <a:rPr lang="en-US" dirty="0"/>
              <a:t>Now, let's connect your </a:t>
            </a:r>
            <a:r>
              <a:rPr lang="en-US" dirty="0" err="1"/>
              <a:t>Redux</a:t>
            </a:r>
            <a:r>
              <a:rPr lang="en-US" dirty="0"/>
              <a:t> app to React via the </a:t>
            </a:r>
            <a:r>
              <a:rPr lang="en-US" b="1" dirty="0"/>
              <a:t>react-</a:t>
            </a:r>
            <a:r>
              <a:rPr lang="en-US" b="1" dirty="0" err="1"/>
              <a:t>redux</a:t>
            </a:r>
            <a:r>
              <a:rPr lang="en-US" dirty="0"/>
              <a:t> bindings!</a:t>
            </a:r>
          </a:p>
          <a:p>
            <a:pPr marL="0" indent="0">
              <a:buNone/>
            </a:pPr>
            <a:r>
              <a:rPr lang="en-US" dirty="0"/>
              <a:t> </a:t>
            </a:r>
          </a:p>
          <a:p>
            <a:pPr marL="0" indent="0">
              <a:buNone/>
            </a:pPr>
            <a:r>
              <a:rPr lang="en-US" dirty="0"/>
              <a:t> </a:t>
            </a:r>
          </a:p>
          <a:p>
            <a:pPr marL="0" indent="0">
              <a:buNone/>
            </a:pPr>
            <a:endParaRPr lang="en-US" dirty="0"/>
          </a:p>
        </p:txBody>
      </p:sp>
      <p:sp>
        <p:nvSpPr>
          <p:cNvPr id="4" name="Title 3"/>
          <p:cNvSpPr>
            <a:spLocks noGrp="1"/>
          </p:cNvSpPr>
          <p:nvPr>
            <p:ph type="title"/>
          </p:nvPr>
        </p:nvSpPr>
        <p:spPr/>
        <p:txBody>
          <a:bodyPr/>
          <a:lstStyle/>
          <a:p>
            <a:r>
              <a:rPr lang="en-US" b="1" dirty="0" err="1" smtClean="0"/>
              <a:t>Redux</a:t>
            </a:r>
            <a:r>
              <a:rPr lang="en-US" b="1" dirty="0" smtClean="0"/>
              <a:t> at its core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27</a:t>
            </a:fld>
            <a:endParaRPr lang="en-US" dirty="0"/>
          </a:p>
        </p:txBody>
      </p:sp>
    </p:spTree>
    <p:extLst>
      <p:ext uri="{BB962C8B-B14F-4D97-AF65-F5344CB8AC3E}">
        <p14:creationId xmlns:p14="http://schemas.microsoft.com/office/powerpoint/2010/main" val="16413474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429000"/>
          </a:xfrm>
        </p:spPr>
        <p:txBody>
          <a:bodyPr>
            <a:normAutofit fontScale="85000" lnSpcReduction="10000"/>
          </a:bodyPr>
          <a:lstStyle/>
          <a:p>
            <a:pPr marL="0" indent="0" fontAlgn="base">
              <a:buNone/>
            </a:pPr>
            <a:r>
              <a:rPr lang="en-US" dirty="0"/>
              <a:t>Up until this point, we’ve only used "vanilla" </a:t>
            </a:r>
            <a:r>
              <a:rPr lang="en-US" dirty="0" err="1"/>
              <a:t>Redux</a:t>
            </a:r>
            <a:r>
              <a:rPr lang="en-US" dirty="0"/>
              <a:t>. That is, everything so far has been agnostic in regards to any sort of framework or view library.</a:t>
            </a:r>
          </a:p>
          <a:p>
            <a:pPr marL="0" indent="0" fontAlgn="base">
              <a:buNone/>
            </a:pPr>
            <a:r>
              <a:rPr lang="en-US" dirty="0"/>
              <a:t>To recap, earlier we created a store with </a:t>
            </a:r>
            <a:r>
              <a:rPr lang="en-US" b="1" dirty="0" err="1"/>
              <a:t>createStore</a:t>
            </a:r>
            <a:r>
              <a:rPr lang="en-US" b="1" dirty="0"/>
              <a:t>()</a:t>
            </a:r>
            <a:r>
              <a:rPr lang="en-US" dirty="0"/>
              <a:t>, passing it a reducer function. Then we learned how to use </a:t>
            </a:r>
            <a:r>
              <a:rPr lang="en-US" b="1" dirty="0"/>
              <a:t>dispatch()</a:t>
            </a:r>
            <a:r>
              <a:rPr lang="en-US" dirty="0"/>
              <a:t>, </a:t>
            </a:r>
            <a:r>
              <a:rPr lang="en-US" b="1" dirty="0" err="1"/>
              <a:t>getState</a:t>
            </a:r>
            <a:r>
              <a:rPr lang="en-US" b="1" dirty="0"/>
              <a:t>()</a:t>
            </a:r>
            <a:r>
              <a:rPr lang="en-US" dirty="0"/>
              <a:t>, and </a:t>
            </a:r>
            <a:r>
              <a:rPr lang="en-US" b="1" dirty="0"/>
              <a:t>subscribe()</a:t>
            </a:r>
            <a:r>
              <a:rPr lang="en-US" dirty="0"/>
              <a:t> to hook up </a:t>
            </a:r>
            <a:r>
              <a:rPr lang="en-US" dirty="0" err="1"/>
              <a:t>Redux</a:t>
            </a:r>
            <a:r>
              <a:rPr lang="en-US" dirty="0"/>
              <a:t> to a React app. </a:t>
            </a:r>
            <a:r>
              <a:rPr lang="en-US" dirty="0" smtClean="0"/>
              <a:t>We have to pass </a:t>
            </a:r>
            <a:r>
              <a:rPr lang="en-US" dirty="0"/>
              <a:t>the store down to the main component in order to get access to </a:t>
            </a:r>
            <a:r>
              <a:rPr lang="en-US" b="1" dirty="0"/>
              <a:t>dispatch()</a:t>
            </a:r>
            <a:r>
              <a:rPr lang="en-US" dirty="0"/>
              <a:t>, </a:t>
            </a:r>
            <a:r>
              <a:rPr lang="en-US" b="1" dirty="0" err="1"/>
              <a:t>getState</a:t>
            </a:r>
            <a:r>
              <a:rPr lang="en-US" b="1" dirty="0"/>
              <a:t>()</a:t>
            </a:r>
            <a:r>
              <a:rPr lang="en-US" dirty="0"/>
              <a:t>, and </a:t>
            </a:r>
            <a:r>
              <a:rPr lang="en-US" b="1" dirty="0"/>
              <a:t>subscribe()</a:t>
            </a:r>
            <a:r>
              <a:rPr lang="en-US" dirty="0"/>
              <a:t>. This worked fine for a small application, but it doesn't scale well with additional components.</a:t>
            </a:r>
          </a:p>
          <a:p>
            <a:pPr marL="0" indent="0" fontAlgn="base">
              <a:buNone/>
            </a:pPr>
            <a:r>
              <a:rPr lang="en-US" dirty="0"/>
              <a:t>This doesn’t mean </a:t>
            </a:r>
            <a:r>
              <a:rPr lang="en-US" dirty="0" err="1"/>
              <a:t>Redux</a:t>
            </a:r>
            <a:r>
              <a:rPr lang="en-US" dirty="0"/>
              <a:t> is ineffective; we just don’t have the right abstraction. Until this point we’ve been learning about low-level </a:t>
            </a:r>
            <a:r>
              <a:rPr lang="en-US" dirty="0" err="1"/>
              <a:t>Redux</a:t>
            </a:r>
            <a:r>
              <a:rPr lang="en-US" dirty="0"/>
              <a:t> methods and trying to use those with React. What if there were a better abstraction, one specifically for using </a:t>
            </a:r>
            <a:r>
              <a:rPr lang="en-US" dirty="0" err="1"/>
              <a:t>Redux</a:t>
            </a:r>
            <a:r>
              <a:rPr lang="en-US" dirty="0"/>
              <a:t> with React? Good news! There is, and it’s called </a:t>
            </a:r>
            <a:r>
              <a:rPr lang="en-US" b="1" dirty="0" smtClean="0"/>
              <a:t>react-</a:t>
            </a:r>
            <a:r>
              <a:rPr lang="en-US" b="1" dirty="0" err="1" smtClean="0"/>
              <a:t>redux</a:t>
            </a:r>
            <a:r>
              <a:rPr lang="en-US" dirty="0" smtClean="0"/>
              <a:t>, </a:t>
            </a:r>
            <a:r>
              <a:rPr lang="en-US" dirty="0"/>
              <a:t>made by the creators of </a:t>
            </a:r>
            <a:r>
              <a:rPr lang="en-US" dirty="0" err="1"/>
              <a:t>Redux</a:t>
            </a:r>
            <a:r>
              <a:rPr lang="en-US" dirty="0"/>
              <a:t> itself.</a:t>
            </a:r>
          </a:p>
          <a:p>
            <a:pPr marL="0" indent="0" fontAlgn="base">
              <a:buNone/>
            </a:pPr>
            <a:r>
              <a:rPr lang="en-US" dirty="0"/>
              <a:t>The biggest benefit of</a:t>
            </a:r>
            <a:r>
              <a:rPr lang="en-US" b="1" dirty="0"/>
              <a:t> react-</a:t>
            </a:r>
            <a:r>
              <a:rPr lang="en-US" b="1" dirty="0" err="1"/>
              <a:t>redux</a:t>
            </a:r>
            <a:r>
              <a:rPr lang="en-US" dirty="0"/>
              <a:t> is when dispatching actions and accessing the </a:t>
            </a:r>
            <a:r>
              <a:rPr lang="en-US" dirty="0" err="1"/>
              <a:t>Redux</a:t>
            </a:r>
            <a:r>
              <a:rPr lang="en-US" dirty="0"/>
              <a:t> store from inside of your React components. This is all possible through </a:t>
            </a:r>
            <a:r>
              <a:rPr lang="en-US" b="1" dirty="0"/>
              <a:t>react-</a:t>
            </a:r>
            <a:r>
              <a:rPr lang="en-US" b="1" dirty="0" err="1"/>
              <a:t>redux</a:t>
            </a:r>
            <a:r>
              <a:rPr lang="en-US" dirty="0" err="1"/>
              <a:t>'s</a:t>
            </a:r>
            <a:r>
              <a:rPr lang="en-US" dirty="0"/>
              <a:t> </a:t>
            </a:r>
            <a:r>
              <a:rPr lang="en-US" b="1" dirty="0"/>
              <a:t>Provider</a:t>
            </a:r>
            <a:r>
              <a:rPr lang="en-US" dirty="0"/>
              <a:t> component and the </a:t>
            </a:r>
            <a:r>
              <a:rPr lang="en-US" b="1" dirty="0"/>
              <a:t>connect()</a:t>
            </a:r>
            <a:r>
              <a:rPr lang="en-US" dirty="0"/>
              <a:t> method.</a:t>
            </a:r>
          </a:p>
          <a:p>
            <a:pPr marL="0" indent="0" fontAlgn="base">
              <a:buNone/>
            </a:pPr>
            <a:r>
              <a:rPr lang="en-US" b="1" dirty="0"/>
              <a:t>connect()</a:t>
            </a:r>
            <a:r>
              <a:rPr lang="en-US" dirty="0"/>
              <a:t> allows you to specify which components should receive which data from the store and </a:t>
            </a:r>
            <a:r>
              <a:rPr lang="en-US" b="1" dirty="0"/>
              <a:t>Provider</a:t>
            </a:r>
            <a:r>
              <a:rPr lang="en-US" dirty="0"/>
              <a:t> makes </a:t>
            </a:r>
            <a:r>
              <a:rPr lang="en-US" b="1" dirty="0"/>
              <a:t>connect()</a:t>
            </a:r>
            <a:r>
              <a:rPr lang="en-US" dirty="0"/>
              <a:t> work properly.  </a:t>
            </a:r>
          </a:p>
        </p:txBody>
      </p:sp>
      <p:sp>
        <p:nvSpPr>
          <p:cNvPr id="4" name="Title 3"/>
          <p:cNvSpPr>
            <a:spLocks noGrp="1"/>
          </p:cNvSpPr>
          <p:nvPr>
            <p:ph type="title"/>
          </p:nvPr>
        </p:nvSpPr>
        <p:spPr/>
        <p:txBody>
          <a:bodyPr/>
          <a:lstStyle/>
          <a:p>
            <a:r>
              <a:rPr lang="en-US" b="1" dirty="0" smtClean="0"/>
              <a:t>React &amp; </a:t>
            </a:r>
            <a:r>
              <a:rPr lang="en-US" b="1" dirty="0" err="1" smtClean="0"/>
              <a:t>redux</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28</a:t>
            </a:fld>
            <a:endParaRPr lang="en-US" dirty="0"/>
          </a:p>
        </p:txBody>
      </p:sp>
    </p:spTree>
    <p:extLst>
      <p:ext uri="{BB962C8B-B14F-4D97-AF65-F5344CB8AC3E}">
        <p14:creationId xmlns:p14="http://schemas.microsoft.com/office/powerpoint/2010/main" val="40520208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429000"/>
          </a:xfrm>
        </p:spPr>
        <p:txBody>
          <a:bodyPr>
            <a:normAutofit fontScale="92500" lnSpcReduction="20000"/>
          </a:bodyPr>
          <a:lstStyle/>
          <a:p>
            <a:pPr marL="0" indent="0" fontAlgn="base">
              <a:buNone/>
            </a:pPr>
            <a:r>
              <a:rPr lang="en-US" sz="2400" dirty="0"/>
              <a:t>Provider makes it possible for </a:t>
            </a:r>
            <a:r>
              <a:rPr lang="en-US" sz="2400" dirty="0" err="1"/>
              <a:t>Redux</a:t>
            </a:r>
            <a:r>
              <a:rPr lang="en-US" sz="2400" dirty="0"/>
              <a:t> to pass data from the store to any React components that need it. It uses </a:t>
            </a:r>
            <a:r>
              <a:rPr lang="en-US" sz="2400" dirty="0" err="1" smtClean="0"/>
              <a:t>React’s</a:t>
            </a:r>
            <a:r>
              <a:rPr lang="en-US" sz="2400" dirty="0"/>
              <a:t> </a:t>
            </a:r>
            <a:r>
              <a:rPr lang="en-US" sz="2400" dirty="0" smtClean="0"/>
              <a:t>context</a:t>
            </a:r>
            <a:r>
              <a:rPr lang="en-US" sz="2400" dirty="0"/>
              <a:t> feature to make this work.</a:t>
            </a:r>
          </a:p>
          <a:p>
            <a:pPr marL="0" indent="0" fontAlgn="base">
              <a:buNone/>
            </a:pPr>
            <a:r>
              <a:rPr lang="en-US" sz="2400" dirty="0"/>
              <a:t>Components that need access to the store, however, still need a way to “connect” to it. We mentioned the </a:t>
            </a:r>
            <a:r>
              <a:rPr lang="en-US" sz="2400" b="1" dirty="0"/>
              <a:t>connect(</a:t>
            </a:r>
            <a:r>
              <a:rPr lang="en-US" sz="2400" b="1" dirty="0" smtClean="0"/>
              <a:t>)</a:t>
            </a:r>
            <a:r>
              <a:rPr lang="en-US" sz="2400" dirty="0" smtClean="0"/>
              <a:t> function </a:t>
            </a:r>
            <a:r>
              <a:rPr lang="en-US" sz="2400" dirty="0"/>
              <a:t>earlier, which utilizes a technique in functional programming called </a:t>
            </a:r>
            <a:r>
              <a:rPr lang="en-US" sz="2400" b="1" dirty="0"/>
              <a:t>currying</a:t>
            </a:r>
            <a:r>
              <a:rPr lang="en-US" sz="2400" dirty="0"/>
              <a:t>. Before we see </a:t>
            </a:r>
            <a:r>
              <a:rPr lang="en-US" sz="2400" b="1" dirty="0"/>
              <a:t>connect()</a:t>
            </a:r>
            <a:r>
              <a:rPr lang="en-US" sz="2400" dirty="0"/>
              <a:t> in action, let’s take a closer look at how currying works!</a:t>
            </a:r>
          </a:p>
          <a:p>
            <a:pPr marL="0" indent="0">
              <a:buNone/>
            </a:pPr>
            <a:r>
              <a:rPr lang="en-US" dirty="0"/>
              <a:t> </a:t>
            </a:r>
          </a:p>
        </p:txBody>
      </p:sp>
      <p:sp>
        <p:nvSpPr>
          <p:cNvPr id="4" name="Title 3"/>
          <p:cNvSpPr>
            <a:spLocks noGrp="1"/>
          </p:cNvSpPr>
          <p:nvPr>
            <p:ph type="title"/>
          </p:nvPr>
        </p:nvSpPr>
        <p:spPr/>
        <p:txBody>
          <a:bodyPr/>
          <a:lstStyle/>
          <a:p>
            <a:r>
              <a:rPr lang="en-US" b="1" dirty="0" smtClean="0"/>
              <a:t>provider</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29</a:t>
            </a:fld>
            <a:endParaRPr lang="en-US" dirty="0"/>
          </a:p>
        </p:txBody>
      </p:sp>
    </p:spTree>
    <p:extLst>
      <p:ext uri="{BB962C8B-B14F-4D97-AF65-F5344CB8AC3E}">
        <p14:creationId xmlns:p14="http://schemas.microsoft.com/office/powerpoint/2010/main" val="2628678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b="1" dirty="0" smtClean="0"/>
              <a:t>Architect A </a:t>
            </a:r>
            <a:r>
              <a:rPr lang="en-US" b="1" dirty="0" err="1" smtClean="0"/>
              <a:t>Redux</a:t>
            </a:r>
            <a:r>
              <a:rPr lang="en-US" b="1" dirty="0" smtClean="0"/>
              <a:t> Store</a:t>
            </a:r>
          </a:p>
          <a:p>
            <a:pPr lvl="1"/>
            <a:r>
              <a:rPr lang="en-US" dirty="0" smtClean="0"/>
              <a:t>We’ll add additional properties to your application’s store leveraging reducer composition and state normalization to keep your apps optimized.</a:t>
            </a:r>
          </a:p>
          <a:p>
            <a:r>
              <a:rPr lang="en-US" b="1" dirty="0" err="1" smtClean="0"/>
              <a:t>Redux</a:t>
            </a:r>
            <a:r>
              <a:rPr lang="en-US" b="1" dirty="0" smtClean="0"/>
              <a:t> </a:t>
            </a:r>
            <a:r>
              <a:rPr lang="en-US" b="1" dirty="0" err="1" smtClean="0"/>
              <a:t>MIddleware</a:t>
            </a:r>
            <a:endParaRPr lang="en-US" b="1" dirty="0"/>
          </a:p>
          <a:p>
            <a:pPr lvl="1"/>
            <a:r>
              <a:rPr lang="en-US" dirty="0" smtClean="0"/>
              <a:t>We’ll add further enhancements to your apps using middleware software to intercept dispatched actions before reaching reducers. You’ll also learn about affective ways to organize app’s directory</a:t>
            </a:r>
            <a:endParaRPr lang="en-US" dirty="0"/>
          </a:p>
          <a:p>
            <a:pPr lvl="1"/>
            <a:endParaRPr lang="en-US" dirty="0" smtClean="0"/>
          </a:p>
        </p:txBody>
      </p:sp>
      <p:sp>
        <p:nvSpPr>
          <p:cNvPr id="4" name="Title 3"/>
          <p:cNvSpPr>
            <a:spLocks noGrp="1"/>
          </p:cNvSpPr>
          <p:nvPr>
            <p:ph type="title"/>
          </p:nvPr>
        </p:nvSpPr>
        <p:spPr/>
        <p:txBody>
          <a:bodyPr/>
          <a:lstStyle/>
          <a:p>
            <a:r>
              <a:rPr lang="en-US" dirty="0" err="1" smtClean="0"/>
              <a:t>redux</a:t>
            </a:r>
            <a:endParaRPr lang="en-US"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a:t>
            </a:fld>
            <a:endParaRPr lang="en-US" dirty="0"/>
          </a:p>
        </p:txBody>
      </p:sp>
    </p:spTree>
    <p:extLst>
      <p:ext uri="{BB962C8B-B14F-4D97-AF65-F5344CB8AC3E}">
        <p14:creationId xmlns:p14="http://schemas.microsoft.com/office/powerpoint/2010/main" val="31896661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62500" lnSpcReduction="20000"/>
          </a:bodyPr>
          <a:lstStyle/>
          <a:p>
            <a:pPr marL="0" indent="0" fontAlgn="base">
              <a:buNone/>
            </a:pPr>
            <a:r>
              <a:rPr lang="en-US" sz="2400" b="1" dirty="0"/>
              <a:t>Currying</a:t>
            </a:r>
            <a:r>
              <a:rPr lang="en-US" sz="2400" dirty="0"/>
              <a:t> is the process of partially providing the input to a function that requires additional data. The part of the </a:t>
            </a:r>
            <a:r>
              <a:rPr lang="en-US" sz="2400" dirty="0" err="1"/>
              <a:t>Redux</a:t>
            </a:r>
            <a:r>
              <a:rPr lang="en-US" sz="2400" dirty="0"/>
              <a:t> API that uses currying is its </a:t>
            </a:r>
            <a:r>
              <a:rPr lang="en-US" sz="2400" b="1" dirty="0"/>
              <a:t>connect()</a:t>
            </a:r>
            <a:r>
              <a:rPr lang="en-US" sz="2400" dirty="0"/>
              <a:t> method. Let's take a look!</a:t>
            </a:r>
          </a:p>
          <a:p>
            <a:pPr marL="0" indent="0">
              <a:buNone/>
            </a:pPr>
            <a:r>
              <a:rPr lang="en-US" sz="2400" dirty="0"/>
              <a:t> </a:t>
            </a:r>
            <a:r>
              <a:rPr lang="en-US" sz="2400" b="1" dirty="0" err="1" smtClean="0"/>
              <a:t>const</a:t>
            </a:r>
            <a:r>
              <a:rPr lang="en-US" sz="2400" dirty="0" smtClean="0"/>
              <a:t> </a:t>
            </a:r>
            <a:r>
              <a:rPr lang="en-US" sz="2400" dirty="0" err="1"/>
              <a:t>houseBuilder</a:t>
            </a:r>
            <a:r>
              <a:rPr lang="en-US" sz="2400" dirty="0"/>
              <a:t> = (floors) =&gt; {</a:t>
            </a:r>
          </a:p>
          <a:p>
            <a:pPr marL="0" indent="0">
              <a:buNone/>
            </a:pPr>
            <a:r>
              <a:rPr lang="en-US" sz="2400" dirty="0"/>
              <a:t>    return (color) =&gt; {</a:t>
            </a:r>
          </a:p>
          <a:p>
            <a:pPr marL="0" indent="0">
              <a:buNone/>
            </a:pPr>
            <a:r>
              <a:rPr lang="en-US" sz="2400" dirty="0"/>
              <a:t>        return `building a ${floors}-story, ${color} house`</a:t>
            </a:r>
          </a:p>
          <a:p>
            <a:pPr marL="0" indent="0">
              <a:buNone/>
            </a:pPr>
            <a:r>
              <a:rPr lang="en-US" sz="2400" dirty="0"/>
              <a:t>    }</a:t>
            </a:r>
          </a:p>
          <a:p>
            <a:pPr marL="0" indent="0">
              <a:buNone/>
            </a:pPr>
            <a:r>
              <a:rPr lang="en-US" sz="2400" dirty="0"/>
              <a:t>}</a:t>
            </a:r>
          </a:p>
          <a:p>
            <a:pPr marL="0" indent="0">
              <a:buNone/>
            </a:pPr>
            <a:r>
              <a:rPr lang="en-US" sz="2400" b="1" dirty="0" err="1" smtClean="0"/>
              <a:t>const</a:t>
            </a:r>
            <a:r>
              <a:rPr lang="en-US" sz="2400" dirty="0" smtClean="0"/>
              <a:t> </a:t>
            </a:r>
            <a:r>
              <a:rPr lang="en-US" sz="2400" dirty="0"/>
              <a:t>response = </a:t>
            </a:r>
            <a:r>
              <a:rPr lang="en-US" sz="2400" dirty="0" err="1"/>
              <a:t>houseBuilder</a:t>
            </a:r>
            <a:r>
              <a:rPr lang="en-US" sz="2400" dirty="0"/>
              <a:t>(3)('blue')</a:t>
            </a:r>
            <a:r>
              <a:rPr lang="en-US" sz="2400" dirty="0" smtClean="0"/>
              <a:t>;</a:t>
            </a:r>
            <a:endParaRPr lang="en-US" sz="2400" dirty="0"/>
          </a:p>
        </p:txBody>
      </p:sp>
      <p:sp>
        <p:nvSpPr>
          <p:cNvPr id="4" name="Title 3"/>
          <p:cNvSpPr>
            <a:spLocks noGrp="1"/>
          </p:cNvSpPr>
          <p:nvPr>
            <p:ph type="title"/>
          </p:nvPr>
        </p:nvSpPr>
        <p:spPr/>
        <p:txBody>
          <a:bodyPr/>
          <a:lstStyle/>
          <a:p>
            <a:r>
              <a:rPr lang="en-US" b="1" dirty="0" err="1" smtClean="0"/>
              <a:t>curring</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30</a:t>
            </a:fld>
            <a:endParaRPr lang="en-US" dirty="0"/>
          </a:p>
        </p:txBody>
      </p:sp>
    </p:spTree>
    <p:extLst>
      <p:ext uri="{BB962C8B-B14F-4D97-AF65-F5344CB8AC3E}">
        <p14:creationId xmlns:p14="http://schemas.microsoft.com/office/powerpoint/2010/main" val="265120473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429000"/>
          </a:xfrm>
        </p:spPr>
        <p:txBody>
          <a:bodyPr>
            <a:normAutofit lnSpcReduction="10000"/>
          </a:bodyPr>
          <a:lstStyle/>
          <a:p>
            <a:pPr marL="0" indent="0" fontAlgn="base">
              <a:buNone/>
            </a:pPr>
            <a:r>
              <a:rPr lang="en-US" sz="2400" b="1" dirty="0" smtClean="0"/>
              <a:t>Import </a:t>
            </a:r>
            <a:r>
              <a:rPr lang="en-US" sz="2400" dirty="0" smtClean="0"/>
              <a:t>{ Provider } from ‘react-</a:t>
            </a:r>
            <a:r>
              <a:rPr lang="en-US" sz="2400" dirty="0" err="1" smtClean="0"/>
              <a:t>redux</a:t>
            </a:r>
            <a:r>
              <a:rPr lang="en-US" sz="2400" dirty="0" smtClean="0"/>
              <a:t>’</a:t>
            </a:r>
            <a:endParaRPr lang="en-US" sz="2400" b="1" dirty="0" smtClean="0"/>
          </a:p>
          <a:p>
            <a:pPr marL="0" indent="0" fontAlgn="base">
              <a:buNone/>
            </a:pPr>
            <a:r>
              <a:rPr lang="en-US" sz="2400" dirty="0" err="1" smtClean="0"/>
              <a:t>ReactDOM.render</a:t>
            </a:r>
            <a:r>
              <a:rPr lang="en-US" sz="2400" dirty="0" smtClean="0"/>
              <a:t>(</a:t>
            </a:r>
          </a:p>
          <a:p>
            <a:pPr marL="0" indent="0" fontAlgn="base">
              <a:buNone/>
            </a:pPr>
            <a:r>
              <a:rPr lang="en-US" sz="2400" dirty="0"/>
              <a:t>	</a:t>
            </a:r>
            <a:r>
              <a:rPr lang="en-US" sz="2400" dirty="0" smtClean="0"/>
              <a:t>&lt;Provider store={ store }&gt;</a:t>
            </a:r>
          </a:p>
          <a:p>
            <a:pPr marL="0" indent="0" fontAlgn="base">
              <a:buNone/>
            </a:pPr>
            <a:r>
              <a:rPr lang="en-US" sz="2400" dirty="0"/>
              <a:t>	</a:t>
            </a:r>
            <a:r>
              <a:rPr lang="en-US" sz="2400" dirty="0" smtClean="0"/>
              <a:t>	&lt;App/&gt;</a:t>
            </a:r>
          </a:p>
          <a:p>
            <a:pPr marL="0" indent="0" fontAlgn="base">
              <a:buNone/>
            </a:pPr>
            <a:r>
              <a:rPr lang="en-US" sz="2400" dirty="0"/>
              <a:t>	</a:t>
            </a:r>
            <a:r>
              <a:rPr lang="en-US" sz="2400" dirty="0" smtClean="0"/>
              <a:t>&lt;/Provider&gt;, </a:t>
            </a:r>
            <a:r>
              <a:rPr lang="en-US" sz="2400" dirty="0" err="1" smtClean="0"/>
              <a:t>document.getElementById</a:t>
            </a:r>
            <a:r>
              <a:rPr lang="en-US" sz="2400" dirty="0" smtClean="0"/>
              <a:t>(‘root’)</a:t>
            </a:r>
          </a:p>
          <a:p>
            <a:pPr marL="0" indent="0" fontAlgn="base">
              <a:buNone/>
            </a:pPr>
            <a:r>
              <a:rPr lang="en-US" sz="2400" dirty="0" smtClean="0"/>
              <a:t>)</a:t>
            </a:r>
            <a:r>
              <a:rPr lang="en-US" dirty="0"/>
              <a:t> </a:t>
            </a:r>
          </a:p>
        </p:txBody>
      </p:sp>
      <p:sp>
        <p:nvSpPr>
          <p:cNvPr id="4" name="Title 3"/>
          <p:cNvSpPr>
            <a:spLocks noGrp="1"/>
          </p:cNvSpPr>
          <p:nvPr>
            <p:ph type="title"/>
          </p:nvPr>
        </p:nvSpPr>
        <p:spPr/>
        <p:txBody>
          <a:bodyPr/>
          <a:lstStyle/>
          <a:p>
            <a:r>
              <a:rPr lang="en-US" b="1" dirty="0" smtClean="0"/>
              <a:t>provider</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31</a:t>
            </a:fld>
            <a:endParaRPr lang="en-US" dirty="0"/>
          </a:p>
        </p:txBody>
      </p:sp>
    </p:spTree>
    <p:extLst>
      <p:ext uri="{BB962C8B-B14F-4D97-AF65-F5344CB8AC3E}">
        <p14:creationId xmlns:p14="http://schemas.microsoft.com/office/powerpoint/2010/main" val="40009185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lnSpcReduction="10000"/>
          </a:bodyPr>
          <a:lstStyle/>
          <a:p>
            <a:pPr marL="0" indent="0">
              <a:buNone/>
            </a:pPr>
            <a:r>
              <a:rPr lang="en-US" sz="1200" b="1" dirty="0"/>
              <a:t>connect() </a:t>
            </a:r>
            <a:r>
              <a:rPr lang="en-US" sz="1200" dirty="0"/>
              <a:t>connects a React component to the </a:t>
            </a:r>
            <a:r>
              <a:rPr lang="en-US" sz="1200" dirty="0" err="1"/>
              <a:t>Redux</a:t>
            </a:r>
            <a:r>
              <a:rPr lang="en-US" sz="1200" dirty="0"/>
              <a:t> store. </a:t>
            </a:r>
            <a:r>
              <a:rPr lang="en-US" sz="1200" b="1" dirty="0" err="1"/>
              <a:t>mapStateToProps</a:t>
            </a:r>
            <a:r>
              <a:rPr lang="en-US" sz="1200" b="1" dirty="0"/>
              <a:t>()</a:t>
            </a:r>
            <a:r>
              <a:rPr lang="en-US" sz="1200" dirty="0"/>
              <a:t> allows us to specify which state from the store you want passed to your React component. </a:t>
            </a:r>
            <a:r>
              <a:rPr lang="en-US" sz="1200" b="1" dirty="0" err="1"/>
              <a:t>mapDispatchToProps</a:t>
            </a:r>
            <a:r>
              <a:rPr lang="en-US" sz="1200" b="1" dirty="0"/>
              <a:t>()</a:t>
            </a:r>
            <a:r>
              <a:rPr lang="en-US" sz="1200" dirty="0"/>
              <a:t> allows us to bind dispatch to your action creators before they ever hit your component.</a:t>
            </a:r>
          </a:p>
          <a:p>
            <a:pPr marL="0" indent="0" fontAlgn="base">
              <a:buNone/>
            </a:pPr>
            <a:r>
              <a:rPr lang="en-US" sz="1200" b="1" dirty="0"/>
              <a:t> connect(</a:t>
            </a:r>
            <a:r>
              <a:rPr lang="en-US" sz="1200" b="1" dirty="0" err="1"/>
              <a:t>mapStateToProps</a:t>
            </a:r>
            <a:r>
              <a:rPr lang="en-US" sz="1200" b="1" dirty="0"/>
              <a:t>, </a:t>
            </a:r>
            <a:r>
              <a:rPr lang="en-US" sz="1200" b="1" dirty="0" err="1"/>
              <a:t>mapDispatchToProps</a:t>
            </a:r>
            <a:r>
              <a:rPr lang="en-US" sz="1200" b="1" dirty="0"/>
              <a:t>)(</a:t>
            </a:r>
            <a:r>
              <a:rPr lang="en-US" sz="1200" b="1" dirty="0" err="1"/>
              <a:t>MyComponent</a:t>
            </a:r>
            <a:r>
              <a:rPr lang="en-US" sz="1200" b="1" dirty="0"/>
              <a:t>)</a:t>
            </a:r>
          </a:p>
          <a:p>
            <a:pPr marL="0" indent="0" fontAlgn="base">
              <a:buNone/>
            </a:pPr>
            <a:endParaRPr lang="en-US" sz="1200" dirty="0"/>
          </a:p>
          <a:p>
            <a:pPr marL="0" indent="0" fontAlgn="base">
              <a:buNone/>
            </a:pPr>
            <a:r>
              <a:rPr lang="en-US" sz="2000" b="1" dirty="0" err="1" smtClean="0"/>
              <a:t>mapStateToProps</a:t>
            </a:r>
            <a:r>
              <a:rPr lang="en-US" sz="2000" b="1" dirty="0"/>
              <a:t>()</a:t>
            </a:r>
          </a:p>
          <a:p>
            <a:pPr marL="0" indent="0" fontAlgn="base">
              <a:buNone/>
            </a:pPr>
            <a:r>
              <a:rPr lang="en-US" sz="1200" b="1" dirty="0" err="1"/>
              <a:t>mapStateToProps</a:t>
            </a:r>
            <a:r>
              <a:rPr lang="en-US" sz="1200" b="1" dirty="0"/>
              <a:t>()</a:t>
            </a:r>
            <a:r>
              <a:rPr lang="en-US" sz="1200" dirty="0"/>
              <a:t> allows you to specify which data from the store you want passed to your React component. It takes in the store's </a:t>
            </a:r>
            <a:r>
              <a:rPr lang="en-US" sz="1200" b="1" dirty="0"/>
              <a:t>state</a:t>
            </a:r>
            <a:r>
              <a:rPr lang="en-US" sz="1200" dirty="0"/>
              <a:t>, an optional </a:t>
            </a:r>
            <a:r>
              <a:rPr lang="en-US" sz="1200" b="1" dirty="0" err="1"/>
              <a:t>ownprops</a:t>
            </a:r>
            <a:r>
              <a:rPr lang="en-US" sz="1200" dirty="0"/>
              <a:t> argument, and returns an object. Check out its complete signature:</a:t>
            </a:r>
          </a:p>
          <a:p>
            <a:pPr marL="0" indent="0" fontAlgn="base">
              <a:buNone/>
            </a:pPr>
            <a:r>
              <a:rPr lang="en-US" sz="1200" dirty="0"/>
              <a:t> </a:t>
            </a:r>
            <a:r>
              <a:rPr lang="en-US" sz="1200" dirty="0" err="1"/>
              <a:t>mapStateToProps</a:t>
            </a:r>
            <a:r>
              <a:rPr lang="en-US" sz="1200" dirty="0"/>
              <a:t>(state, [</a:t>
            </a:r>
            <a:r>
              <a:rPr lang="en-US" sz="1200" dirty="0" err="1"/>
              <a:t>ownProps</a:t>
            </a:r>
            <a:r>
              <a:rPr lang="en-US" sz="1200" dirty="0"/>
              <a:t>])</a:t>
            </a:r>
          </a:p>
          <a:p>
            <a:pPr marL="0" indent="0">
              <a:buNone/>
            </a:pPr>
            <a:r>
              <a:rPr lang="en-US" sz="1200" dirty="0"/>
              <a:t> </a:t>
            </a:r>
          </a:p>
          <a:p>
            <a:pPr marL="0" indent="0">
              <a:buNone/>
            </a:pPr>
            <a:endParaRPr lang="en-US" sz="1200" dirty="0"/>
          </a:p>
          <a:p>
            <a:pPr marL="0" indent="0">
              <a:buNone/>
            </a:pPr>
            <a:endParaRPr lang="en-US" sz="1200" dirty="0"/>
          </a:p>
          <a:p>
            <a:pPr marL="0" indent="0">
              <a:buNone/>
            </a:pPr>
            <a:endParaRPr lang="en-US" sz="1200" dirty="0"/>
          </a:p>
        </p:txBody>
      </p:sp>
      <p:sp>
        <p:nvSpPr>
          <p:cNvPr id="4" name="Title 3"/>
          <p:cNvSpPr>
            <a:spLocks noGrp="1"/>
          </p:cNvSpPr>
          <p:nvPr>
            <p:ph type="title"/>
          </p:nvPr>
        </p:nvSpPr>
        <p:spPr/>
        <p:txBody>
          <a:bodyPr/>
          <a:lstStyle/>
          <a:p>
            <a:r>
              <a:rPr lang="en-US" b="1" dirty="0" smtClean="0"/>
              <a:t>connect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32</a:t>
            </a:fld>
            <a:endParaRPr lang="en-US" dirty="0"/>
          </a:p>
        </p:txBody>
      </p:sp>
    </p:spTree>
    <p:extLst>
      <p:ext uri="{BB962C8B-B14F-4D97-AF65-F5344CB8AC3E}">
        <p14:creationId xmlns:p14="http://schemas.microsoft.com/office/powerpoint/2010/main" val="4848717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92500" lnSpcReduction="10000"/>
          </a:bodyPr>
          <a:lstStyle/>
          <a:p>
            <a:pPr marL="0" indent="0" fontAlgn="base">
              <a:buNone/>
            </a:pPr>
            <a:r>
              <a:rPr lang="en-US" sz="1600" dirty="0"/>
              <a:t> </a:t>
            </a:r>
            <a:r>
              <a:rPr lang="en-US" sz="1600" b="1" dirty="0"/>
              <a:t>import</a:t>
            </a:r>
            <a:r>
              <a:rPr lang="en-US" sz="1600" dirty="0"/>
              <a:t> { connect } </a:t>
            </a:r>
            <a:r>
              <a:rPr lang="en-US" sz="1600" b="1" dirty="0" smtClean="0"/>
              <a:t>from</a:t>
            </a:r>
            <a:r>
              <a:rPr lang="en-US" sz="1600" dirty="0" smtClean="0"/>
              <a:t> </a:t>
            </a:r>
            <a:r>
              <a:rPr lang="en-US" sz="1600" dirty="0"/>
              <a:t>'react-</a:t>
            </a:r>
            <a:r>
              <a:rPr lang="en-US" sz="1600" dirty="0" err="1"/>
              <a:t>redux</a:t>
            </a:r>
            <a:r>
              <a:rPr lang="en-US" sz="1600" dirty="0"/>
              <a:t>';  </a:t>
            </a:r>
            <a:endParaRPr lang="en-US" sz="1600" dirty="0" smtClean="0"/>
          </a:p>
          <a:p>
            <a:pPr marL="0" indent="0" fontAlgn="base">
              <a:buNone/>
            </a:pPr>
            <a:r>
              <a:rPr lang="en-US" sz="1600" b="1" dirty="0" err="1" smtClean="0"/>
              <a:t>const</a:t>
            </a:r>
            <a:r>
              <a:rPr lang="en-US" sz="1600" dirty="0" smtClean="0"/>
              <a:t> </a:t>
            </a:r>
            <a:r>
              <a:rPr lang="en-US" sz="1600" dirty="0"/>
              <a:t>User = ({ name, age }) =&gt; {   </a:t>
            </a:r>
            <a:r>
              <a:rPr lang="en-US" sz="1600" i="1" dirty="0"/>
              <a:t>// ...</a:t>
            </a:r>
            <a:r>
              <a:rPr lang="en-US" sz="1600" dirty="0"/>
              <a:t> };  </a:t>
            </a:r>
            <a:endParaRPr lang="en-US" sz="1600" dirty="0" smtClean="0"/>
          </a:p>
          <a:p>
            <a:pPr marL="0" indent="0" fontAlgn="base">
              <a:buNone/>
            </a:pPr>
            <a:r>
              <a:rPr lang="en-US" sz="1600" b="1" dirty="0" err="1" smtClean="0"/>
              <a:t>const</a:t>
            </a:r>
            <a:r>
              <a:rPr lang="en-US" sz="1600" dirty="0" smtClean="0"/>
              <a:t> </a:t>
            </a:r>
            <a:r>
              <a:rPr lang="en-US" sz="1600" dirty="0" err="1"/>
              <a:t>mapStateToProps</a:t>
            </a:r>
            <a:r>
              <a:rPr lang="en-US" sz="1600" dirty="0"/>
              <a:t> = (state, props) =&gt; ({   </a:t>
            </a:r>
            <a:endParaRPr lang="en-US" sz="1600" dirty="0" smtClean="0"/>
          </a:p>
          <a:p>
            <a:pPr marL="0" indent="0" fontAlgn="base">
              <a:buNone/>
            </a:pPr>
            <a:r>
              <a:rPr lang="en-US" sz="1600" dirty="0"/>
              <a:t>	</a:t>
            </a:r>
            <a:r>
              <a:rPr lang="en-US" sz="1600" dirty="0" smtClean="0"/>
              <a:t>name</a:t>
            </a:r>
            <a:r>
              <a:rPr lang="en-US" sz="1600" dirty="0"/>
              <a:t>: </a:t>
            </a:r>
            <a:r>
              <a:rPr lang="en-US" sz="1600" dirty="0" err="1"/>
              <a:t>state.user.name</a:t>
            </a:r>
            <a:r>
              <a:rPr lang="en-US" sz="1600" dirty="0"/>
              <a:t>,   </a:t>
            </a:r>
            <a:endParaRPr lang="en-US" sz="1600" dirty="0" smtClean="0"/>
          </a:p>
          <a:p>
            <a:pPr marL="0" indent="0" fontAlgn="base">
              <a:buNone/>
            </a:pPr>
            <a:r>
              <a:rPr lang="en-US" sz="1600" dirty="0"/>
              <a:t>	</a:t>
            </a:r>
            <a:r>
              <a:rPr lang="en-US" sz="1600" dirty="0" smtClean="0"/>
              <a:t>age</a:t>
            </a:r>
            <a:r>
              <a:rPr lang="en-US" sz="1600" dirty="0"/>
              <a:t>: </a:t>
            </a:r>
            <a:r>
              <a:rPr lang="en-US" sz="1600" dirty="0" err="1"/>
              <a:t>state.user.age</a:t>
            </a:r>
            <a:r>
              <a:rPr lang="en-US" sz="1600" dirty="0"/>
              <a:t> </a:t>
            </a:r>
            <a:endParaRPr lang="en-US" sz="1600" dirty="0" smtClean="0"/>
          </a:p>
          <a:p>
            <a:pPr marL="0" indent="0" fontAlgn="base">
              <a:buNone/>
            </a:pPr>
            <a:r>
              <a:rPr lang="en-US" sz="1600" dirty="0" smtClean="0"/>
              <a:t>}</a:t>
            </a:r>
            <a:r>
              <a:rPr lang="en-US" sz="1600" dirty="0"/>
              <a:t>);  </a:t>
            </a:r>
            <a:endParaRPr lang="en-US" sz="1600" dirty="0" smtClean="0"/>
          </a:p>
          <a:p>
            <a:pPr marL="0" indent="0" fontAlgn="base">
              <a:buNone/>
            </a:pPr>
            <a:r>
              <a:rPr lang="en-US" sz="1600" b="1" dirty="0" smtClean="0"/>
              <a:t>export</a:t>
            </a:r>
            <a:r>
              <a:rPr lang="en-US" sz="1600" dirty="0" smtClean="0"/>
              <a:t> </a:t>
            </a:r>
            <a:r>
              <a:rPr lang="en-US" sz="1600" b="1" dirty="0"/>
              <a:t>default</a:t>
            </a:r>
            <a:r>
              <a:rPr lang="en-US" sz="1600" dirty="0"/>
              <a:t> connect(</a:t>
            </a:r>
            <a:r>
              <a:rPr lang="en-US" sz="1600" dirty="0" err="1"/>
              <a:t>mapStateToProps</a:t>
            </a:r>
            <a:r>
              <a:rPr lang="en-US" sz="1600" dirty="0"/>
              <a:t>)(User);</a:t>
            </a:r>
          </a:p>
          <a:p>
            <a:pPr marL="0" indent="0">
              <a:buNone/>
            </a:pPr>
            <a:r>
              <a:rPr lang="en-US" sz="1200" dirty="0"/>
              <a:t> </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sp>
        <p:nvSpPr>
          <p:cNvPr id="4" name="Title 3"/>
          <p:cNvSpPr>
            <a:spLocks noGrp="1"/>
          </p:cNvSpPr>
          <p:nvPr>
            <p:ph type="title"/>
          </p:nvPr>
        </p:nvSpPr>
        <p:spPr/>
        <p:txBody>
          <a:bodyPr/>
          <a:lstStyle/>
          <a:p>
            <a:r>
              <a:rPr lang="en-US" b="1" dirty="0" smtClean="0"/>
              <a:t>connect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33</a:t>
            </a:fld>
            <a:endParaRPr lang="en-US" dirty="0"/>
          </a:p>
        </p:txBody>
      </p:sp>
    </p:spTree>
    <p:extLst>
      <p:ext uri="{BB962C8B-B14F-4D97-AF65-F5344CB8AC3E}">
        <p14:creationId xmlns:p14="http://schemas.microsoft.com/office/powerpoint/2010/main" val="206996926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fontAlgn="base">
              <a:buNone/>
            </a:pPr>
            <a:r>
              <a:rPr lang="en-US" sz="1600" b="1" dirty="0" err="1"/>
              <a:t>mapDispatchToProps</a:t>
            </a:r>
            <a:r>
              <a:rPr lang="en-US" sz="1600" b="1" dirty="0"/>
              <a:t>()</a:t>
            </a:r>
          </a:p>
          <a:p>
            <a:pPr marL="0" indent="0" fontAlgn="base">
              <a:buNone/>
            </a:pPr>
            <a:r>
              <a:rPr lang="en-US" sz="1600" dirty="0"/>
              <a:t>When you connect a component, that component will automatically be passed </a:t>
            </a:r>
            <a:r>
              <a:rPr lang="en-US" sz="1600" dirty="0" err="1"/>
              <a:t>Redux's</a:t>
            </a:r>
            <a:r>
              <a:rPr lang="en-US" sz="1600" dirty="0"/>
              <a:t> </a:t>
            </a:r>
            <a:r>
              <a:rPr lang="en-US" sz="1600" b="1" dirty="0"/>
              <a:t>dispatch() </a:t>
            </a:r>
            <a:r>
              <a:rPr lang="en-US" sz="1600" dirty="0"/>
              <a:t>method.  </a:t>
            </a:r>
          </a:p>
          <a:p>
            <a:pPr marL="0" indent="0">
              <a:buNone/>
            </a:pPr>
            <a:r>
              <a:rPr lang="en-US" sz="1200" dirty="0"/>
              <a:t> </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sp>
        <p:nvSpPr>
          <p:cNvPr id="4" name="Title 3"/>
          <p:cNvSpPr>
            <a:spLocks noGrp="1"/>
          </p:cNvSpPr>
          <p:nvPr>
            <p:ph type="title"/>
          </p:nvPr>
        </p:nvSpPr>
        <p:spPr/>
        <p:txBody>
          <a:bodyPr/>
          <a:lstStyle/>
          <a:p>
            <a:r>
              <a:rPr lang="en-US" b="1" dirty="0" smtClean="0"/>
              <a:t>connect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34</a:t>
            </a:fld>
            <a:endParaRPr lang="en-US" dirty="0"/>
          </a:p>
        </p:txBody>
      </p:sp>
    </p:spTree>
    <p:extLst>
      <p:ext uri="{BB962C8B-B14F-4D97-AF65-F5344CB8AC3E}">
        <p14:creationId xmlns:p14="http://schemas.microsoft.com/office/powerpoint/2010/main" val="393347453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85000" lnSpcReduction="20000"/>
          </a:bodyPr>
          <a:lstStyle/>
          <a:p>
            <a:pPr marL="0" indent="0" fontAlgn="base">
              <a:buNone/>
            </a:pPr>
            <a:r>
              <a:rPr lang="en-US" sz="1600" b="1" dirty="0"/>
              <a:t>class</a:t>
            </a:r>
            <a:r>
              <a:rPr lang="en-US" sz="1600" dirty="0"/>
              <a:t> </a:t>
            </a:r>
            <a:r>
              <a:rPr lang="en-US" sz="1600" b="1" dirty="0"/>
              <a:t>User</a:t>
            </a:r>
            <a:r>
              <a:rPr lang="en-US" sz="1600" dirty="0"/>
              <a:t> </a:t>
            </a:r>
            <a:r>
              <a:rPr lang="en-US" sz="1600" b="1" dirty="0"/>
              <a:t>extends</a:t>
            </a:r>
            <a:r>
              <a:rPr lang="en-US" sz="1600" dirty="0"/>
              <a:t> </a:t>
            </a:r>
            <a:r>
              <a:rPr lang="en-US" sz="1600" b="1" dirty="0"/>
              <a:t>Component</a:t>
            </a:r>
            <a:r>
              <a:rPr lang="en-US" sz="1600" dirty="0"/>
              <a:t> {   </a:t>
            </a:r>
            <a:endParaRPr lang="en-US" sz="1600" dirty="0" smtClean="0"/>
          </a:p>
          <a:p>
            <a:pPr marL="0" indent="0" fontAlgn="base">
              <a:buNone/>
            </a:pPr>
            <a:r>
              <a:rPr lang="en-US" sz="1600" dirty="0" smtClean="0"/>
              <a:t>state </a:t>
            </a:r>
            <a:r>
              <a:rPr lang="en-US" sz="1600" dirty="0"/>
              <a:t>= { name: '' }   </a:t>
            </a:r>
            <a:endParaRPr lang="en-US" sz="1600" dirty="0" smtClean="0"/>
          </a:p>
          <a:p>
            <a:pPr marL="0" indent="0" fontAlgn="base">
              <a:buNone/>
            </a:pPr>
            <a:r>
              <a:rPr lang="en-US" sz="1600" dirty="0" err="1" smtClean="0"/>
              <a:t>handleUpdateUser</a:t>
            </a:r>
            <a:r>
              <a:rPr lang="en-US" sz="1600" dirty="0" smtClean="0"/>
              <a:t> </a:t>
            </a:r>
            <a:r>
              <a:rPr lang="en-US" sz="1600" dirty="0"/>
              <a:t>= () =&gt; {     </a:t>
            </a:r>
            <a:r>
              <a:rPr lang="en-US" sz="1600" b="1" dirty="0" err="1" smtClean="0"/>
              <a:t>this</a:t>
            </a:r>
            <a:r>
              <a:rPr lang="en-US" sz="1600" dirty="0" err="1" smtClean="0"/>
              <a:t>.props.boundUpdateName</a:t>
            </a:r>
            <a:r>
              <a:rPr lang="en-US" sz="1600" dirty="0"/>
              <a:t>(</a:t>
            </a:r>
            <a:r>
              <a:rPr lang="en-US" sz="1600" b="1" dirty="0" err="1"/>
              <a:t>this</a:t>
            </a:r>
            <a:r>
              <a:rPr lang="en-US" sz="1600" dirty="0" err="1"/>
              <a:t>.state.name</a:t>
            </a:r>
            <a:r>
              <a:rPr lang="en-US" sz="1600" dirty="0"/>
              <a:t>)  </a:t>
            </a:r>
            <a:r>
              <a:rPr lang="en-US" sz="1600" dirty="0" smtClean="0"/>
              <a:t>}   </a:t>
            </a:r>
          </a:p>
          <a:p>
            <a:pPr marL="0" indent="0" fontAlgn="base">
              <a:buNone/>
            </a:pPr>
            <a:r>
              <a:rPr lang="en-US" sz="1600" dirty="0" smtClean="0"/>
              <a:t>render </a:t>
            </a:r>
            <a:r>
              <a:rPr lang="en-US" sz="1600" dirty="0"/>
              <a:t>() {     </a:t>
            </a:r>
            <a:r>
              <a:rPr lang="en-US" sz="1600" i="1" dirty="0"/>
              <a:t>// ...</a:t>
            </a:r>
            <a:r>
              <a:rPr lang="en-US" sz="1600" dirty="0"/>
              <a:t>   } }  </a:t>
            </a:r>
            <a:endParaRPr lang="en-US" sz="1600" dirty="0" smtClean="0"/>
          </a:p>
          <a:p>
            <a:pPr marL="0" indent="0" fontAlgn="base">
              <a:buNone/>
            </a:pPr>
            <a:r>
              <a:rPr lang="en-US" sz="1600" b="1" dirty="0" err="1" smtClean="0"/>
              <a:t>const</a:t>
            </a:r>
            <a:r>
              <a:rPr lang="en-US" sz="1600" dirty="0" smtClean="0"/>
              <a:t> </a:t>
            </a:r>
            <a:r>
              <a:rPr lang="en-US" sz="1600" dirty="0" err="1"/>
              <a:t>mapDispatchToProps</a:t>
            </a:r>
            <a:r>
              <a:rPr lang="en-US" sz="1600" dirty="0"/>
              <a:t> = dispatch =&gt; ({   </a:t>
            </a:r>
            <a:endParaRPr lang="en-US" sz="1600" dirty="0" smtClean="0"/>
          </a:p>
          <a:p>
            <a:pPr marL="0" indent="0" fontAlgn="base">
              <a:buNone/>
            </a:pPr>
            <a:r>
              <a:rPr lang="en-US" sz="1600" dirty="0"/>
              <a:t>	</a:t>
            </a:r>
            <a:r>
              <a:rPr lang="en-US" sz="1600" dirty="0" err="1" smtClean="0"/>
              <a:t>boundUpdateName</a:t>
            </a:r>
            <a:r>
              <a:rPr lang="en-US" sz="1600" dirty="0"/>
              <a:t>: (name) =&gt; dispatch(</a:t>
            </a:r>
            <a:r>
              <a:rPr lang="en-US" sz="1600" dirty="0" err="1"/>
              <a:t>updateName</a:t>
            </a:r>
            <a:r>
              <a:rPr lang="en-US" sz="1600" dirty="0"/>
              <a:t>(name)) </a:t>
            </a:r>
            <a:endParaRPr lang="en-US" sz="1600" dirty="0" smtClean="0"/>
          </a:p>
          <a:p>
            <a:pPr marL="0" indent="0" fontAlgn="base">
              <a:buNone/>
            </a:pPr>
            <a:r>
              <a:rPr lang="en-US" sz="1600" dirty="0" smtClean="0"/>
              <a:t>}</a:t>
            </a:r>
            <a:r>
              <a:rPr lang="en-US" sz="1600" dirty="0"/>
              <a:t>);  </a:t>
            </a:r>
            <a:endParaRPr lang="en-US" sz="1600" dirty="0" smtClean="0"/>
          </a:p>
          <a:p>
            <a:pPr marL="0" indent="0" fontAlgn="base">
              <a:buNone/>
            </a:pPr>
            <a:r>
              <a:rPr lang="en-US" sz="1600" b="1" dirty="0" smtClean="0"/>
              <a:t>export</a:t>
            </a:r>
            <a:r>
              <a:rPr lang="en-US" sz="1600" dirty="0" smtClean="0"/>
              <a:t> </a:t>
            </a:r>
            <a:r>
              <a:rPr lang="en-US" sz="1600" b="1" dirty="0"/>
              <a:t>default</a:t>
            </a:r>
            <a:r>
              <a:rPr lang="en-US" sz="1600" dirty="0"/>
              <a:t> connect(null, </a:t>
            </a:r>
            <a:r>
              <a:rPr lang="en-US" sz="1600" dirty="0" err="1"/>
              <a:t>mapDispatchToProps</a:t>
            </a:r>
            <a:r>
              <a:rPr lang="en-US" sz="1600" dirty="0"/>
              <a:t>)(User);</a:t>
            </a:r>
          </a:p>
          <a:p>
            <a:pPr marL="0" indent="0">
              <a:buNone/>
            </a:pPr>
            <a:r>
              <a:rPr lang="en-US" sz="1600" dirty="0"/>
              <a:t> </a:t>
            </a:r>
          </a:p>
        </p:txBody>
      </p:sp>
      <p:sp>
        <p:nvSpPr>
          <p:cNvPr id="4" name="Title 3"/>
          <p:cNvSpPr>
            <a:spLocks noGrp="1"/>
          </p:cNvSpPr>
          <p:nvPr>
            <p:ph type="title"/>
          </p:nvPr>
        </p:nvSpPr>
        <p:spPr/>
        <p:txBody>
          <a:bodyPr/>
          <a:lstStyle/>
          <a:p>
            <a:r>
              <a:rPr lang="en-US" b="1" dirty="0" smtClean="0"/>
              <a:t>connect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35</a:t>
            </a:fld>
            <a:endParaRPr lang="en-US" dirty="0"/>
          </a:p>
        </p:txBody>
      </p:sp>
    </p:spTree>
    <p:extLst>
      <p:ext uri="{BB962C8B-B14F-4D97-AF65-F5344CB8AC3E}">
        <p14:creationId xmlns:p14="http://schemas.microsoft.com/office/powerpoint/2010/main" val="11571068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lnSpcReduction="10000"/>
          </a:bodyPr>
          <a:lstStyle/>
          <a:p>
            <a:pPr marL="0" indent="0">
              <a:buNone/>
            </a:pPr>
            <a:r>
              <a:rPr lang="en-US" sz="2800" dirty="0"/>
              <a:t> When you use React with </a:t>
            </a:r>
            <a:r>
              <a:rPr lang="en-US" sz="2800" dirty="0" err="1"/>
              <a:t>Redux</a:t>
            </a:r>
            <a:r>
              <a:rPr lang="en-US" sz="2800" dirty="0"/>
              <a:t>, you’ll want to use the </a:t>
            </a:r>
            <a:r>
              <a:rPr lang="en-US" sz="2800" b="1" dirty="0" smtClean="0"/>
              <a:t>react-</a:t>
            </a:r>
            <a:r>
              <a:rPr lang="en-US" sz="2800" b="1" dirty="0" err="1" smtClean="0"/>
              <a:t>redux</a:t>
            </a:r>
            <a:r>
              <a:rPr lang="en-US" sz="2800" b="1" dirty="0" smtClean="0"/>
              <a:t> </a:t>
            </a:r>
            <a:r>
              <a:rPr lang="en-US" sz="2800" dirty="0" smtClean="0"/>
              <a:t>bindings</a:t>
            </a:r>
            <a:r>
              <a:rPr lang="en-US" sz="2800" dirty="0"/>
              <a:t>. The biggest parts of </a:t>
            </a:r>
            <a:r>
              <a:rPr lang="en-US" sz="2800" b="1" dirty="0"/>
              <a:t>react-</a:t>
            </a:r>
            <a:r>
              <a:rPr lang="en-US" sz="2800" b="1" dirty="0" err="1"/>
              <a:t>redux</a:t>
            </a:r>
            <a:r>
              <a:rPr lang="en-US" sz="2800" b="1" dirty="0"/>
              <a:t> </a:t>
            </a:r>
            <a:r>
              <a:rPr lang="en-US" sz="2800" dirty="0"/>
              <a:t>are </a:t>
            </a:r>
            <a:r>
              <a:rPr lang="en-US" sz="2800" b="1" dirty="0"/>
              <a:t>Provider</a:t>
            </a:r>
            <a:r>
              <a:rPr lang="en-US" sz="2800" dirty="0"/>
              <a:t> and </a:t>
            </a:r>
            <a:r>
              <a:rPr lang="en-US" sz="2800" b="1" dirty="0"/>
              <a:t>connect</a:t>
            </a:r>
            <a:r>
              <a:rPr lang="en-US" sz="2800" dirty="0"/>
              <a:t>. </a:t>
            </a:r>
            <a:r>
              <a:rPr lang="en-US" sz="2800" b="1" dirty="0"/>
              <a:t>connect</a:t>
            </a:r>
            <a:r>
              <a:rPr lang="en-US" sz="2800" dirty="0"/>
              <a:t> allows you to specify which components should receive which data from the store and </a:t>
            </a:r>
            <a:r>
              <a:rPr lang="en-US" sz="2800" b="1" dirty="0"/>
              <a:t>Provider</a:t>
            </a:r>
            <a:r>
              <a:rPr lang="en-US" sz="2800" dirty="0"/>
              <a:t> makes connect work properly.</a:t>
            </a:r>
          </a:p>
          <a:p>
            <a:pPr marL="0" indent="0">
              <a:buNone/>
            </a:pPr>
            <a:r>
              <a:rPr lang="en-US" sz="16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React &amp; </a:t>
            </a:r>
            <a:r>
              <a:rPr lang="en-US" b="1" dirty="0" err="1" smtClean="0"/>
              <a:t>redux</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36</a:t>
            </a:fld>
            <a:endParaRPr lang="en-US" dirty="0"/>
          </a:p>
        </p:txBody>
      </p:sp>
    </p:spTree>
    <p:extLst>
      <p:ext uri="{BB962C8B-B14F-4D97-AF65-F5344CB8AC3E}">
        <p14:creationId xmlns:p14="http://schemas.microsoft.com/office/powerpoint/2010/main" val="22664299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62500" lnSpcReduction="20000"/>
          </a:bodyPr>
          <a:lstStyle/>
          <a:p>
            <a:pPr marL="0" indent="0">
              <a:buNone/>
            </a:pPr>
            <a:r>
              <a:rPr lang="en-US" sz="2800" b="1" dirty="0" smtClean="0"/>
              <a:t>Reducer Composition</a:t>
            </a:r>
            <a:endParaRPr lang="en-US" sz="2800" b="1" dirty="0"/>
          </a:p>
          <a:p>
            <a:pPr marL="0" indent="0">
              <a:buNone/>
            </a:pPr>
            <a:r>
              <a:rPr lang="en-US" sz="1600" dirty="0"/>
              <a:t> As an application grows, so will the need for multiple reducers to manage different aspects of the </a:t>
            </a:r>
            <a:r>
              <a:rPr lang="en-US" sz="1600" dirty="0" err="1"/>
              <a:t>Redux</a:t>
            </a:r>
            <a:r>
              <a:rPr lang="en-US" sz="1600" dirty="0"/>
              <a:t> store. The problem is that </a:t>
            </a:r>
            <a:r>
              <a:rPr lang="en-US" sz="1600" dirty="0" err="1"/>
              <a:t>Redux’s</a:t>
            </a:r>
            <a:r>
              <a:rPr lang="en-US" sz="1600" dirty="0"/>
              <a:t> </a:t>
            </a:r>
            <a:r>
              <a:rPr lang="en-US" sz="1600" b="1" dirty="0" err="1"/>
              <a:t>createStore</a:t>
            </a:r>
            <a:r>
              <a:rPr lang="en-US" sz="1600" b="1" dirty="0"/>
              <a:t>()</a:t>
            </a:r>
            <a:r>
              <a:rPr lang="en-US" sz="1600" dirty="0"/>
              <a:t> method takes in a single reducer, not multiple. To combine all of your reducers into one, you can use </a:t>
            </a:r>
            <a:r>
              <a:rPr lang="en-US" sz="1600" dirty="0" err="1"/>
              <a:t>Redux’s</a:t>
            </a:r>
            <a:r>
              <a:rPr lang="en-US" sz="1600" dirty="0"/>
              <a:t> </a:t>
            </a:r>
            <a:r>
              <a:rPr lang="en-US" sz="1600" b="1" dirty="0" err="1"/>
              <a:t>combineReducers</a:t>
            </a:r>
            <a:r>
              <a:rPr lang="en-US" sz="1600" b="1" dirty="0"/>
              <a:t>()</a:t>
            </a:r>
            <a:r>
              <a:rPr lang="en-US" sz="1600" dirty="0"/>
              <a:t> method. This allows you to use </a:t>
            </a:r>
            <a:r>
              <a:rPr lang="en-US" sz="1600" b="1" dirty="0"/>
              <a:t>reducer composition</a:t>
            </a:r>
            <a:r>
              <a:rPr lang="en-US" sz="1600" dirty="0"/>
              <a:t> to manage the state in your store.</a:t>
            </a:r>
          </a:p>
          <a:p>
            <a:pPr marL="0" indent="0" fontAlgn="base">
              <a:buNone/>
            </a:pPr>
            <a:r>
              <a:rPr lang="en-US" sz="1600" dirty="0"/>
              <a:t> </a:t>
            </a:r>
            <a:r>
              <a:rPr lang="en-US" sz="1600" b="1" dirty="0"/>
              <a:t>export</a:t>
            </a:r>
            <a:r>
              <a:rPr lang="en-US" sz="1600" dirty="0"/>
              <a:t> </a:t>
            </a:r>
            <a:r>
              <a:rPr lang="en-US" sz="1600" b="1" dirty="0"/>
              <a:t>default</a:t>
            </a:r>
            <a:r>
              <a:rPr lang="en-US" sz="1600" dirty="0"/>
              <a:t> </a:t>
            </a:r>
            <a:r>
              <a:rPr lang="en-US" sz="1600" dirty="0" err="1"/>
              <a:t>combineReducers</a:t>
            </a:r>
            <a:r>
              <a:rPr lang="en-US" sz="1600" dirty="0"/>
              <a:t>({   </a:t>
            </a:r>
            <a:endParaRPr lang="en-US" sz="1600" dirty="0" smtClean="0"/>
          </a:p>
          <a:p>
            <a:pPr marL="0" indent="0" fontAlgn="base">
              <a:buNone/>
            </a:pPr>
            <a:r>
              <a:rPr lang="en-US" sz="1600" dirty="0"/>
              <a:t>	</a:t>
            </a:r>
            <a:r>
              <a:rPr lang="en-US" sz="1600" dirty="0" err="1" smtClean="0"/>
              <a:t>usersReducer</a:t>
            </a:r>
            <a:r>
              <a:rPr lang="en-US" sz="1600" dirty="0" smtClean="0"/>
              <a:t>,   </a:t>
            </a:r>
          </a:p>
          <a:p>
            <a:pPr marL="0" indent="0" fontAlgn="base">
              <a:buNone/>
            </a:pPr>
            <a:r>
              <a:rPr lang="en-US" sz="1600" dirty="0"/>
              <a:t>	</a:t>
            </a:r>
            <a:r>
              <a:rPr lang="en-US" sz="1600" dirty="0" err="1" smtClean="0"/>
              <a:t>booksReducer</a:t>
            </a:r>
            <a:r>
              <a:rPr lang="en-US" sz="1600" dirty="0"/>
              <a:t> </a:t>
            </a:r>
            <a:endParaRPr lang="en-US" sz="1600" dirty="0" smtClean="0"/>
          </a:p>
          <a:p>
            <a:pPr marL="0" indent="0" fontAlgn="base">
              <a:buNone/>
            </a:pPr>
            <a:r>
              <a:rPr lang="en-US" sz="1600" dirty="0" smtClean="0"/>
              <a:t>}</a:t>
            </a:r>
            <a:r>
              <a:rPr lang="en-US" sz="1600" dirty="0"/>
              <a:t>);</a:t>
            </a:r>
          </a:p>
          <a:p>
            <a:pPr marL="0" indent="0">
              <a:buNone/>
            </a:pPr>
            <a:r>
              <a:rPr lang="en-US" sz="1600" dirty="0"/>
              <a:t> </a:t>
            </a:r>
            <a:r>
              <a:rPr lang="en-US" sz="1600" dirty="0" smtClean="0"/>
              <a:t>...</a:t>
            </a:r>
          </a:p>
          <a:p>
            <a:pPr marL="0" indent="0">
              <a:buNone/>
            </a:pPr>
            <a:r>
              <a:rPr lang="en-US" sz="1600" b="1" dirty="0" smtClean="0"/>
              <a:t>import </a:t>
            </a:r>
            <a:r>
              <a:rPr lang="en-US" sz="1600" dirty="0" err="1" smtClean="0"/>
              <a:t>rootReducer</a:t>
            </a:r>
            <a:r>
              <a:rPr lang="en-US" sz="1600" dirty="0" smtClean="0"/>
              <a:t> from ‘../reducers’</a:t>
            </a:r>
          </a:p>
          <a:p>
            <a:pPr marL="0" indent="0">
              <a:buNone/>
            </a:pPr>
            <a:r>
              <a:rPr lang="en-US" sz="1600" b="1" dirty="0" err="1" smtClean="0"/>
              <a:t>const</a:t>
            </a:r>
            <a:r>
              <a:rPr lang="en-US" sz="1600" b="1" dirty="0" smtClean="0"/>
              <a:t> </a:t>
            </a:r>
            <a:r>
              <a:rPr lang="en-US" sz="1600" dirty="0" smtClean="0"/>
              <a:t>store =</a:t>
            </a:r>
            <a:r>
              <a:rPr lang="en-US" sz="1600" b="1" dirty="0" smtClean="0"/>
              <a:t> </a:t>
            </a:r>
            <a:r>
              <a:rPr lang="en-US" sz="1600" b="1" dirty="0" err="1" smtClean="0"/>
              <a:t>createStore</a:t>
            </a:r>
            <a:r>
              <a:rPr lang="en-US" sz="1600" b="1" dirty="0" smtClean="0"/>
              <a:t>(</a:t>
            </a:r>
            <a:r>
              <a:rPr lang="en-US" sz="1600" b="1" dirty="0" err="1" smtClean="0"/>
              <a:t>rootReducer</a:t>
            </a:r>
            <a:r>
              <a:rPr lang="en-US" sz="1600" b="1" dirty="0" smtClean="0"/>
              <a:t>)</a:t>
            </a:r>
            <a:endParaRPr lang="en-US" sz="1600" dirty="0"/>
          </a:p>
          <a:p>
            <a:pPr marL="0" indent="0">
              <a:buNone/>
            </a:pPr>
            <a:endParaRPr lang="en-US" sz="1600" dirty="0"/>
          </a:p>
          <a:p>
            <a:pPr marL="0" indent="0">
              <a:buNone/>
            </a:pPr>
            <a:endParaRPr lang="en-US" sz="1600" dirty="0"/>
          </a:p>
        </p:txBody>
      </p:sp>
      <p:sp>
        <p:nvSpPr>
          <p:cNvPr id="4" name="Title 3"/>
          <p:cNvSpPr>
            <a:spLocks noGrp="1"/>
          </p:cNvSpPr>
          <p:nvPr>
            <p:ph type="title"/>
          </p:nvPr>
        </p:nvSpPr>
        <p:spPr/>
        <p:txBody>
          <a:bodyPr/>
          <a:lstStyle/>
          <a:p>
            <a:r>
              <a:rPr lang="en-US" b="1" dirty="0" smtClean="0"/>
              <a:t>Architect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37</a:t>
            </a:fld>
            <a:endParaRPr lang="en-US" dirty="0"/>
          </a:p>
        </p:txBody>
      </p:sp>
    </p:spTree>
    <p:extLst>
      <p:ext uri="{BB962C8B-B14F-4D97-AF65-F5344CB8AC3E}">
        <p14:creationId xmlns:p14="http://schemas.microsoft.com/office/powerpoint/2010/main" val="282660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smtClean="0"/>
              <a:t>Normalization</a:t>
            </a:r>
            <a:endParaRPr lang="en-US" sz="2800" b="1" dirty="0"/>
          </a:p>
          <a:p>
            <a:pPr marL="0" indent="0" fontAlgn="base">
              <a:buNone/>
            </a:pPr>
            <a:r>
              <a:rPr lang="en-US" sz="1000" dirty="0" smtClean="0"/>
              <a:t>When </a:t>
            </a:r>
            <a:r>
              <a:rPr lang="en-US" sz="1000" dirty="0"/>
              <a:t>architecting a </a:t>
            </a:r>
            <a:r>
              <a:rPr lang="en-US" sz="1000" dirty="0" err="1"/>
              <a:t>Redux</a:t>
            </a:r>
            <a:r>
              <a:rPr lang="en-US" sz="1000" dirty="0"/>
              <a:t> store, there are two things you should keep in mind:</a:t>
            </a:r>
          </a:p>
          <a:p>
            <a:pPr marL="0" lvl="0" indent="0" fontAlgn="base">
              <a:buNone/>
            </a:pPr>
            <a:r>
              <a:rPr lang="en-US" sz="1000" b="1" dirty="0"/>
              <a:t>Do not duplicate data</a:t>
            </a:r>
            <a:r>
              <a:rPr lang="en-US" sz="1000" dirty="0"/>
              <a:t>. If data lives in multiple places, you have no single source of truth, and you waste resources trying to keep the data in sync with each other</a:t>
            </a:r>
            <a:r>
              <a:rPr lang="en-US" sz="1000" dirty="0" smtClean="0"/>
              <a:t>.</a:t>
            </a:r>
          </a:p>
          <a:p>
            <a:pPr marL="0" indent="0" fontAlgn="base">
              <a:buNone/>
            </a:pPr>
            <a:r>
              <a:rPr lang="en-US" sz="1000" dirty="0"/>
              <a:t>This pattern is beautifully summarized in the </a:t>
            </a:r>
            <a:r>
              <a:rPr lang="en-US" sz="1000" dirty="0" err="1"/>
              <a:t>Redux</a:t>
            </a:r>
            <a:r>
              <a:rPr lang="en-US" sz="1000" dirty="0"/>
              <a:t> docs:</a:t>
            </a:r>
          </a:p>
          <a:p>
            <a:pPr marL="0" indent="0" fontAlgn="base">
              <a:buNone/>
            </a:pPr>
            <a:r>
              <a:rPr lang="en-US" sz="1200" dirty="0">
                <a:solidFill>
                  <a:schemeClr val="accent1"/>
                </a:solidFill>
              </a:rPr>
              <a:t>"In a more complex app, you’re going to want different entities to reference each other. We suggest that you keep your state as normalized as possible, without any nesting. Keep every entity in an object stored with an ID as a key, and use IDs to reference it from other entities, or lists</a:t>
            </a:r>
            <a:r>
              <a:rPr lang="en-US" sz="1200" dirty="0" smtClean="0">
                <a:solidFill>
                  <a:schemeClr val="accent1"/>
                </a:solidFill>
              </a:rPr>
              <a:t>.”</a:t>
            </a:r>
            <a:r>
              <a:rPr lang="en-US" sz="1200" dirty="0">
                <a:solidFill>
                  <a:schemeClr val="accent1"/>
                </a:solidFill>
              </a:rPr>
              <a:t> </a:t>
            </a:r>
          </a:p>
          <a:p>
            <a:pPr marL="0" indent="0">
              <a:buNone/>
            </a:pPr>
            <a:endParaRPr lang="en-US" sz="1600" dirty="0"/>
          </a:p>
          <a:p>
            <a:pPr marL="0" indent="0">
              <a:buNone/>
            </a:pPr>
            <a:endParaRPr lang="en-US" sz="1600" dirty="0"/>
          </a:p>
        </p:txBody>
      </p:sp>
      <p:sp>
        <p:nvSpPr>
          <p:cNvPr id="4" name="Title 3"/>
          <p:cNvSpPr>
            <a:spLocks noGrp="1"/>
          </p:cNvSpPr>
          <p:nvPr>
            <p:ph type="title"/>
          </p:nvPr>
        </p:nvSpPr>
        <p:spPr/>
        <p:txBody>
          <a:bodyPr/>
          <a:lstStyle/>
          <a:p>
            <a:r>
              <a:rPr lang="en-US" b="1" dirty="0" smtClean="0"/>
              <a:t>Architect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38</a:t>
            </a:fld>
            <a:endParaRPr lang="en-US" dirty="0"/>
          </a:p>
        </p:txBody>
      </p:sp>
    </p:spTree>
    <p:extLst>
      <p:ext uri="{BB962C8B-B14F-4D97-AF65-F5344CB8AC3E}">
        <p14:creationId xmlns:p14="http://schemas.microsoft.com/office/powerpoint/2010/main" val="321027038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smtClean="0"/>
              <a:t>Normalization</a:t>
            </a:r>
            <a:endParaRPr lang="en-US" sz="2800" b="1" dirty="0"/>
          </a:p>
          <a:p>
            <a:pPr marL="0" indent="0">
              <a:buNone/>
            </a:pPr>
            <a:r>
              <a:rPr lang="en-US" sz="1000" b="1" dirty="0" smtClean="0"/>
              <a:t>Keep </a:t>
            </a:r>
            <a:r>
              <a:rPr lang="en-US" sz="1000" b="1" dirty="0"/>
              <a:t>your store as shallow as possible</a:t>
            </a:r>
            <a:r>
              <a:rPr lang="en-US" sz="1000" dirty="0"/>
              <a:t>. Nested data makes reducer logic more complicated (trying to update deeply nested data can get slow and complex quickly).</a:t>
            </a:r>
          </a:p>
          <a:p>
            <a:pPr marL="0" indent="0">
              <a:buNone/>
            </a:pPr>
            <a:r>
              <a:rPr lang="en-US" sz="1000" dirty="0"/>
              <a:t> By referencing different entities in your state and keeping your state as shallow as possible, you increase performance and make your code much easier to reason about.</a:t>
            </a:r>
          </a:p>
          <a:p>
            <a:pPr marL="0" indent="0">
              <a:buNone/>
            </a:pPr>
            <a:r>
              <a:rPr lang="en-US" sz="1000" dirty="0"/>
              <a:t> </a:t>
            </a:r>
          </a:p>
          <a:p>
            <a:pPr marL="0" indent="0">
              <a:buNone/>
            </a:pPr>
            <a:endParaRPr lang="en-US" sz="1000" dirty="0"/>
          </a:p>
          <a:p>
            <a:pPr marL="0" indent="0">
              <a:buNone/>
            </a:pPr>
            <a:endParaRPr lang="en-US" sz="1600" dirty="0"/>
          </a:p>
          <a:p>
            <a:pPr marL="0" indent="0">
              <a:buNone/>
            </a:pPr>
            <a:endParaRPr lang="en-US" sz="1600" dirty="0"/>
          </a:p>
        </p:txBody>
      </p:sp>
      <p:sp>
        <p:nvSpPr>
          <p:cNvPr id="4" name="Title 3"/>
          <p:cNvSpPr>
            <a:spLocks noGrp="1"/>
          </p:cNvSpPr>
          <p:nvPr>
            <p:ph type="title"/>
          </p:nvPr>
        </p:nvSpPr>
        <p:spPr/>
        <p:txBody>
          <a:bodyPr/>
          <a:lstStyle/>
          <a:p>
            <a:r>
              <a:rPr lang="en-US" b="1" dirty="0" smtClean="0"/>
              <a:t>Architect </a:t>
            </a:r>
            <a:r>
              <a:rPr lang="en-US" b="1" dirty="0" err="1" smtClean="0"/>
              <a:t>redux</a:t>
            </a:r>
            <a:r>
              <a:rPr lang="en-US" b="1" dirty="0" smtClean="0"/>
              <a:t> store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39</a:t>
            </a:fld>
            <a:endParaRPr lang="en-US" dirty="0"/>
          </a:p>
        </p:txBody>
      </p:sp>
    </p:spTree>
    <p:extLst>
      <p:ext uri="{BB962C8B-B14F-4D97-AF65-F5344CB8AC3E}">
        <p14:creationId xmlns:p14="http://schemas.microsoft.com/office/powerpoint/2010/main" val="37562841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b="1" dirty="0" err="1"/>
              <a:t>Redux</a:t>
            </a:r>
            <a:r>
              <a:rPr lang="en-US" dirty="0"/>
              <a:t> is a JavaScript library used to manage an application’s front-end state. </a:t>
            </a:r>
            <a:r>
              <a:rPr lang="en-US" b="1" dirty="0" err="1"/>
              <a:t>Redux</a:t>
            </a:r>
            <a:r>
              <a:rPr lang="en-US" dirty="0"/>
              <a:t> isn’t a requirement for React apps, but as web apps become more complex, bugs may arise from mismanaging state. Global state in </a:t>
            </a:r>
            <a:r>
              <a:rPr lang="en-US" b="1" dirty="0" err="1"/>
              <a:t>Redux</a:t>
            </a:r>
            <a:r>
              <a:rPr lang="en-US" dirty="0"/>
              <a:t> apps is held within a single source of truth: </a:t>
            </a:r>
            <a:r>
              <a:rPr lang="en-US" b="1" dirty="0"/>
              <a:t>the store</a:t>
            </a:r>
            <a:r>
              <a:rPr lang="en-US" dirty="0"/>
              <a:t>. Since updates to state are tightly controlled, this makes </a:t>
            </a:r>
            <a:r>
              <a:rPr lang="en-US" b="1" dirty="0" err="1"/>
              <a:t>Redux</a:t>
            </a:r>
            <a:r>
              <a:rPr lang="en-US" dirty="0"/>
              <a:t> very predictable. </a:t>
            </a:r>
            <a:endParaRPr lang="en-US" dirty="0" smtClean="0"/>
          </a:p>
          <a:p>
            <a:pPr marL="0" indent="0">
              <a:buNone/>
            </a:pPr>
            <a:r>
              <a:rPr lang="en-US" dirty="0" smtClean="0"/>
              <a:t>In </a:t>
            </a:r>
            <a:r>
              <a:rPr lang="en-US" dirty="0"/>
              <a:t>fact, one of the </a:t>
            </a:r>
            <a:r>
              <a:rPr lang="en-US" dirty="0" smtClean="0"/>
              <a:t>main reasons why developer love </a:t>
            </a:r>
            <a:r>
              <a:rPr lang="en-US" b="1" dirty="0" err="1" smtClean="0"/>
              <a:t>Redux</a:t>
            </a:r>
            <a:r>
              <a:rPr lang="en-US" dirty="0"/>
              <a:t> is its </a:t>
            </a:r>
            <a:r>
              <a:rPr lang="en-US" b="1" dirty="0"/>
              <a:t>predictability</a:t>
            </a:r>
            <a:r>
              <a:rPr lang="en-US" dirty="0"/>
              <a:t>. Let’s see why!</a:t>
            </a:r>
            <a:endParaRPr lang="en-US" sz="1800" dirty="0"/>
          </a:p>
        </p:txBody>
      </p:sp>
      <p:sp>
        <p:nvSpPr>
          <p:cNvPr id="4" name="Title 3"/>
          <p:cNvSpPr>
            <a:spLocks noGrp="1"/>
          </p:cNvSpPr>
          <p:nvPr>
            <p:ph type="title"/>
          </p:nvPr>
        </p:nvSpPr>
        <p:spPr/>
        <p:txBody>
          <a:bodyPr/>
          <a:lstStyle/>
          <a:p>
            <a:r>
              <a:rPr lang="en-US" b="1" dirty="0" smtClean="0"/>
              <a:t>What is </a:t>
            </a:r>
            <a:r>
              <a:rPr lang="en-US" b="1" dirty="0" err="1" smtClean="0"/>
              <a:t>redux</a:t>
            </a:r>
            <a:r>
              <a:rPr lang="en-US" b="1" dirty="0" smtClean="0"/>
              <a:t>?</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a:t>
            </a:fld>
            <a:endParaRPr lang="en-US" dirty="0"/>
          </a:p>
        </p:txBody>
      </p:sp>
    </p:spTree>
    <p:extLst>
      <p:ext uri="{BB962C8B-B14F-4D97-AF65-F5344CB8AC3E}">
        <p14:creationId xmlns:p14="http://schemas.microsoft.com/office/powerpoint/2010/main" val="149934043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715000" y="1276350"/>
            <a:ext cx="3200400" cy="3352800"/>
          </a:xfrm>
        </p:spPr>
        <p:txBody>
          <a:bodyPr>
            <a:normAutofit/>
          </a:bodyPr>
          <a:lstStyle/>
          <a:p>
            <a:pPr marL="0" indent="0">
              <a:buNone/>
            </a:pPr>
            <a:r>
              <a:rPr lang="en-US" sz="1000" dirty="0" smtClean="0"/>
              <a:t>As the </a:t>
            </a:r>
            <a:r>
              <a:rPr lang="en-US" sz="1000" dirty="0" err="1" smtClean="0"/>
              <a:t>Redux</a:t>
            </a:r>
            <a:r>
              <a:rPr lang="en-US" sz="1000" dirty="0" smtClean="0"/>
              <a:t> doc describe, middleware is a third-party extension point between dispatching an action and the moment it reaches the reducer. </a:t>
            </a:r>
          </a:p>
          <a:p>
            <a:pPr marL="0" indent="0">
              <a:buNone/>
            </a:pPr>
            <a:r>
              <a:rPr lang="en-US" sz="1000" dirty="0"/>
              <a:t> </a:t>
            </a:r>
          </a:p>
          <a:p>
            <a:pPr marL="0" indent="0">
              <a:buNone/>
            </a:pPr>
            <a:endParaRPr lang="en-US" sz="1000" dirty="0"/>
          </a:p>
          <a:p>
            <a:pPr marL="0" indent="0">
              <a:buNone/>
            </a:pPr>
            <a:endParaRPr lang="en-US" sz="1600" dirty="0"/>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40</a:t>
            </a:fld>
            <a:endParaRPr lang="en-US" dirty="0"/>
          </a:p>
        </p:txBody>
      </p:sp>
      <p:pic>
        <p:nvPicPr>
          <p:cNvPr id="2" name="Picture 1" descr="nd019-c2-middleware-fu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14451"/>
            <a:ext cx="5486399" cy="3086099"/>
          </a:xfrm>
          <a:prstGeom prst="rect">
            <a:avLst/>
          </a:prstGeom>
        </p:spPr>
      </p:pic>
    </p:spTree>
    <p:extLst>
      <p:ext uri="{BB962C8B-B14F-4D97-AF65-F5344CB8AC3E}">
        <p14:creationId xmlns:p14="http://schemas.microsoft.com/office/powerpoint/2010/main" val="104341851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smtClean="0"/>
              <a:t>Middleware and </a:t>
            </a:r>
            <a:r>
              <a:rPr lang="en-US" sz="2800" b="1" dirty="0" err="1" smtClean="0"/>
              <a:t>Redux</a:t>
            </a:r>
            <a:endParaRPr lang="en-US" sz="2800" b="1" dirty="0"/>
          </a:p>
          <a:p>
            <a:pPr marL="0" indent="0" fontAlgn="base">
              <a:buNone/>
            </a:pPr>
            <a:r>
              <a:rPr lang="en-US" sz="1000" dirty="0" smtClean="0"/>
              <a:t>You’ve learned how the unidirectional flow of data supports predictability in </a:t>
            </a:r>
            <a:r>
              <a:rPr lang="en-US" sz="1000" dirty="0" err="1" smtClean="0"/>
              <a:t>Redux</a:t>
            </a:r>
            <a:r>
              <a:rPr lang="en-US" sz="1000" dirty="0" smtClean="0"/>
              <a:t> applications: in order to change the store’s state, an action describing that change must be dispatched to the reducer. In turn, the reducer returns the new state.</a:t>
            </a:r>
          </a:p>
          <a:p>
            <a:pPr marL="0" indent="0" fontAlgn="base">
              <a:buNone/>
            </a:pPr>
            <a:r>
              <a:rPr lang="en-US" sz="1000" dirty="0" smtClean="0"/>
              <a:t>Between the dispatching of actions and the reducer, we can introduce software called </a:t>
            </a:r>
            <a:r>
              <a:rPr lang="en-US" sz="1000" b="1" dirty="0" smtClean="0"/>
              <a:t>middleware</a:t>
            </a:r>
            <a:r>
              <a:rPr lang="en-US" sz="1000" dirty="0" smtClean="0"/>
              <a:t> to intercept the action before it ever reaches the reducer. As the </a:t>
            </a:r>
            <a:r>
              <a:rPr lang="en-US" sz="1000" b="1" dirty="0" smtClean="0">
                <a:hlinkClick r:id="rId3"/>
              </a:rPr>
              <a:t>Redux docs</a:t>
            </a:r>
            <a:r>
              <a:rPr lang="en-US" sz="1000" dirty="0" smtClean="0"/>
              <a:t> describe it, you can think of middleware as:</a:t>
            </a:r>
          </a:p>
          <a:p>
            <a:pPr marL="0" indent="0" fontAlgn="base">
              <a:buNone/>
            </a:pPr>
            <a:r>
              <a:rPr lang="en-US" sz="1000" dirty="0" smtClean="0"/>
              <a:t>…a third-party extension point between dispatching an action, and the moment it reaches the reducer.</a:t>
            </a:r>
            <a:endParaRPr lang="en-US" sz="10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41</a:t>
            </a:fld>
            <a:endParaRPr lang="en-US" dirty="0"/>
          </a:p>
        </p:txBody>
      </p:sp>
    </p:spTree>
    <p:extLst>
      <p:ext uri="{BB962C8B-B14F-4D97-AF65-F5344CB8AC3E}">
        <p14:creationId xmlns:p14="http://schemas.microsoft.com/office/powerpoint/2010/main" val="63709162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smtClean="0"/>
              <a:t>Middleware and </a:t>
            </a:r>
            <a:r>
              <a:rPr lang="en-US" sz="2800" b="1" dirty="0" err="1" smtClean="0"/>
              <a:t>Redux</a:t>
            </a:r>
            <a:endParaRPr lang="en-US" sz="2800" b="1" dirty="0"/>
          </a:p>
          <a:p>
            <a:pPr marL="0" indent="0" fontAlgn="base">
              <a:buNone/>
            </a:pPr>
            <a:r>
              <a:rPr lang="en-US" sz="1000" dirty="0" smtClean="0"/>
              <a:t>Once </a:t>
            </a:r>
            <a:r>
              <a:rPr lang="en-US" sz="1000" dirty="0"/>
              <a:t>middleware receives the action, it can then carry out a number of operations, including:</a:t>
            </a:r>
          </a:p>
          <a:p>
            <a:pPr fontAlgn="base"/>
            <a:r>
              <a:rPr lang="en-US" sz="1000" dirty="0"/>
              <a:t>Producing a side effect (e.g., </a:t>
            </a:r>
            <a:r>
              <a:rPr lang="en-US" sz="1000" b="1" dirty="0">
                <a:hlinkClick r:id="rId3"/>
              </a:rPr>
              <a:t>logging state</a:t>
            </a:r>
            <a:r>
              <a:rPr lang="en-US" sz="1000" dirty="0"/>
              <a:t>)</a:t>
            </a:r>
          </a:p>
          <a:p>
            <a:pPr fontAlgn="base"/>
            <a:r>
              <a:rPr lang="en-US" sz="1000" dirty="0"/>
              <a:t>Processing the action on its own (e.g., making an asynchronous HTTP request)</a:t>
            </a:r>
          </a:p>
          <a:p>
            <a:pPr fontAlgn="base"/>
            <a:r>
              <a:rPr lang="en-US" sz="1000" dirty="0"/>
              <a:t>Redirecting the action (e.g., to another piece of middleware)</a:t>
            </a:r>
          </a:p>
          <a:p>
            <a:pPr fontAlgn="base"/>
            <a:r>
              <a:rPr lang="en-US" sz="1000" dirty="0"/>
              <a:t>Running some code during the dispatch</a:t>
            </a:r>
          </a:p>
          <a:p>
            <a:pPr fontAlgn="base"/>
            <a:r>
              <a:rPr lang="en-US" sz="1000" dirty="0"/>
              <a:t>Dispatching supplementary actions</a:t>
            </a:r>
          </a:p>
          <a:p>
            <a:pPr marL="0" indent="0" fontAlgn="base">
              <a:buNone/>
            </a:pPr>
            <a:r>
              <a:rPr lang="en-US" sz="1000" dirty="0"/>
              <a:t>...and it can do any of this </a:t>
            </a:r>
            <a:r>
              <a:rPr lang="en-US" sz="1000" i="1" dirty="0"/>
              <a:t>before</a:t>
            </a:r>
            <a:r>
              <a:rPr lang="en-US" sz="1000" dirty="0"/>
              <a:t> passing the action along to the reducer</a:t>
            </a:r>
            <a:r>
              <a:rPr lang="en-US" sz="1000" dirty="0" smtClean="0"/>
              <a:t>!</a:t>
            </a:r>
            <a:endParaRPr lang="en-US" sz="1600" dirty="0"/>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42</a:t>
            </a:fld>
            <a:endParaRPr lang="en-US" dirty="0"/>
          </a:p>
        </p:txBody>
      </p:sp>
    </p:spTree>
    <p:extLst>
      <p:ext uri="{BB962C8B-B14F-4D97-AF65-F5344CB8AC3E}">
        <p14:creationId xmlns:p14="http://schemas.microsoft.com/office/powerpoint/2010/main" val="29195805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smtClean="0"/>
              <a:t>Implementing Middleware</a:t>
            </a:r>
            <a:endParaRPr lang="en-US" sz="2800" b="1" dirty="0"/>
          </a:p>
          <a:p>
            <a:pPr marL="0" indent="0" fontAlgn="base">
              <a:buNone/>
            </a:pPr>
            <a:r>
              <a:rPr lang="en-US" sz="1000" dirty="0"/>
              <a:t>Recall that the </a:t>
            </a:r>
            <a:r>
              <a:rPr lang="en-US" sz="1000" dirty="0" err="1"/>
              <a:t>createStore</a:t>
            </a:r>
            <a:r>
              <a:rPr lang="en-US" sz="1000" dirty="0"/>
              <a:t>() method is used to create the </a:t>
            </a:r>
            <a:r>
              <a:rPr lang="en-US" sz="1000" dirty="0" err="1"/>
              <a:t>Redux</a:t>
            </a:r>
            <a:r>
              <a:rPr lang="en-US" sz="1000" dirty="0"/>
              <a:t> store. Aside from passing in a reducer (oftentimes the combined "root reducer"), </a:t>
            </a:r>
            <a:r>
              <a:rPr lang="en-US" sz="1000" dirty="0" err="1"/>
              <a:t>createStore</a:t>
            </a:r>
            <a:r>
              <a:rPr lang="en-US" sz="1000" dirty="0"/>
              <a:t>() can also take in an optional enhancer argument, as well! Here is the method signature for </a:t>
            </a:r>
            <a:r>
              <a:rPr lang="en-US" sz="1000" dirty="0" err="1"/>
              <a:t>createStore</a:t>
            </a:r>
            <a:r>
              <a:rPr lang="en-US" sz="1000" dirty="0"/>
              <a:t>():</a:t>
            </a:r>
          </a:p>
          <a:p>
            <a:pPr marL="0" indent="0" fontAlgn="base">
              <a:buNone/>
            </a:pPr>
            <a:r>
              <a:rPr lang="en-US" sz="1000" dirty="0" err="1"/>
              <a:t>store.createStore</a:t>
            </a:r>
            <a:r>
              <a:rPr lang="en-US" sz="1000" dirty="0"/>
              <a:t>(reducer, [</a:t>
            </a:r>
            <a:r>
              <a:rPr lang="en-US" sz="1000" dirty="0" err="1"/>
              <a:t>preloadedState</a:t>
            </a:r>
            <a:r>
              <a:rPr lang="en-US" sz="1000" dirty="0"/>
              <a:t>], [enhancer]) </a:t>
            </a:r>
          </a:p>
          <a:p>
            <a:pPr marL="0" indent="0" fontAlgn="base">
              <a:buNone/>
            </a:pPr>
            <a:r>
              <a:rPr lang="en-US" sz="1000" dirty="0" err="1"/>
              <a:t>Redux</a:t>
            </a:r>
            <a:r>
              <a:rPr lang="en-US" sz="1000" dirty="0"/>
              <a:t> provides us with the </a:t>
            </a:r>
            <a:r>
              <a:rPr lang="en-US" sz="1000" dirty="0" err="1"/>
              <a:t>applyMiddleware</a:t>
            </a:r>
            <a:r>
              <a:rPr lang="en-US" sz="1000" dirty="0"/>
              <a:t>() function that we can use as our enhancer argument. </a:t>
            </a:r>
            <a:r>
              <a:rPr lang="en-US" sz="1000" dirty="0" err="1"/>
              <a:t>applyMiddleware</a:t>
            </a:r>
            <a:r>
              <a:rPr lang="en-US" sz="1000" dirty="0"/>
              <a:t>() can accept multiple arguments, so if needed, we can apply more than one middleware to an app. </a:t>
            </a:r>
          </a:p>
          <a:p>
            <a:pPr marL="0" indent="0">
              <a:buNone/>
            </a:pPr>
            <a:r>
              <a:rPr lang="en-US" sz="10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43</a:t>
            </a:fld>
            <a:endParaRPr lang="en-US" dirty="0"/>
          </a:p>
        </p:txBody>
      </p:sp>
    </p:spTree>
    <p:extLst>
      <p:ext uri="{BB962C8B-B14F-4D97-AF65-F5344CB8AC3E}">
        <p14:creationId xmlns:p14="http://schemas.microsoft.com/office/powerpoint/2010/main" val="327371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92500" lnSpcReduction="10000"/>
          </a:bodyPr>
          <a:lstStyle/>
          <a:p>
            <a:pPr marL="0" indent="0">
              <a:buNone/>
            </a:pPr>
            <a:r>
              <a:rPr lang="en-US" sz="2800" b="1" dirty="0" err="1" smtClean="0"/>
              <a:t>Thunks</a:t>
            </a:r>
            <a:endParaRPr lang="en-US" sz="2800" b="1" dirty="0"/>
          </a:p>
          <a:p>
            <a:pPr marL="0" indent="0" fontAlgn="base">
              <a:buNone/>
            </a:pPr>
            <a:r>
              <a:rPr lang="en-US" sz="1000" dirty="0"/>
              <a:t>Out of the box, the </a:t>
            </a:r>
            <a:r>
              <a:rPr lang="en-US" sz="1000" dirty="0" err="1"/>
              <a:t>Redux</a:t>
            </a:r>
            <a:r>
              <a:rPr lang="en-US" sz="1000" dirty="0"/>
              <a:t> store can only support the synchronous flow of data. Using middleware like </a:t>
            </a:r>
            <a:r>
              <a:rPr lang="en-US" sz="1000" b="1" dirty="0" err="1"/>
              <a:t>thunk</a:t>
            </a:r>
            <a:r>
              <a:rPr lang="en-US" sz="1000" dirty="0"/>
              <a:t> helps support </a:t>
            </a:r>
            <a:r>
              <a:rPr lang="en-US" sz="1000" i="1" dirty="0" err="1"/>
              <a:t>asynchronicity</a:t>
            </a:r>
            <a:r>
              <a:rPr lang="en-US" sz="1000" dirty="0"/>
              <a:t> in a </a:t>
            </a:r>
            <a:r>
              <a:rPr lang="en-US" sz="1000" dirty="0" err="1"/>
              <a:t>Redux</a:t>
            </a:r>
            <a:r>
              <a:rPr lang="en-US" sz="1000" dirty="0"/>
              <a:t> application. You can think of </a:t>
            </a:r>
            <a:r>
              <a:rPr lang="en-US" sz="1000" dirty="0" err="1"/>
              <a:t>thunk</a:t>
            </a:r>
            <a:r>
              <a:rPr lang="en-US" sz="1000" dirty="0"/>
              <a:t> as a wrapper for the store’s dispatch() method; rather than returning action objects, we can use </a:t>
            </a:r>
            <a:r>
              <a:rPr lang="en-US" sz="1000" b="1" dirty="0" err="1"/>
              <a:t>thunk</a:t>
            </a:r>
            <a:r>
              <a:rPr lang="en-US" sz="1000" b="1" dirty="0"/>
              <a:t> action creators</a:t>
            </a:r>
            <a:r>
              <a:rPr lang="en-US" sz="1000" dirty="0"/>
              <a:t> to dispatch functions or Promises.</a:t>
            </a:r>
          </a:p>
          <a:p>
            <a:pPr marL="0" indent="0" fontAlgn="base">
              <a:buNone/>
            </a:pPr>
            <a:r>
              <a:rPr lang="en-US" sz="1000" dirty="0"/>
              <a:t>Note that without </a:t>
            </a:r>
            <a:r>
              <a:rPr lang="en-US" sz="1000" dirty="0" err="1"/>
              <a:t>thunks</a:t>
            </a:r>
            <a:r>
              <a:rPr lang="en-US" sz="1000" dirty="0"/>
              <a:t>, synchronous dispatches are the default. That is, we </a:t>
            </a:r>
            <a:r>
              <a:rPr lang="en-US" sz="1000" i="1" dirty="0"/>
              <a:t>could</a:t>
            </a:r>
            <a:r>
              <a:rPr lang="en-US" sz="1000" dirty="0"/>
              <a:t> still make API calls from React components (e.g., using the </a:t>
            </a:r>
            <a:r>
              <a:rPr lang="en-US" sz="1000" b="1" dirty="0" err="1"/>
              <a:t>componentDidMount</a:t>
            </a:r>
            <a:r>
              <a:rPr lang="en-US" sz="1000" b="1" dirty="0"/>
              <a:t>()</a:t>
            </a:r>
            <a:r>
              <a:rPr lang="en-US" sz="1000" dirty="0"/>
              <a:t> lifecycle method to make these requests), but we strive for two things in </a:t>
            </a:r>
            <a:r>
              <a:rPr lang="en-US" sz="1000" dirty="0" err="1"/>
              <a:t>Redux</a:t>
            </a:r>
            <a:r>
              <a:rPr lang="en-US" sz="1000" dirty="0"/>
              <a:t> apps:</a:t>
            </a:r>
          </a:p>
          <a:p>
            <a:pPr marL="0" lvl="0" indent="0" fontAlgn="base">
              <a:buNone/>
            </a:pPr>
            <a:r>
              <a:rPr lang="en-US" sz="1000" b="1" dirty="0"/>
              <a:t>Reusability</a:t>
            </a:r>
            <a:r>
              <a:rPr lang="en-US" sz="1000" dirty="0"/>
              <a:t> (think </a:t>
            </a:r>
            <a:r>
              <a:rPr lang="en-US" sz="1000" i="1" dirty="0"/>
              <a:t>composition</a:t>
            </a:r>
            <a:r>
              <a:rPr lang="en-US" sz="1000" dirty="0"/>
              <a:t>)</a:t>
            </a:r>
          </a:p>
          <a:p>
            <a:pPr marL="0" lvl="0" indent="0" fontAlgn="base">
              <a:buNone/>
            </a:pPr>
            <a:r>
              <a:rPr lang="en-US" sz="1000" b="1" dirty="0"/>
              <a:t>Predictability</a:t>
            </a:r>
            <a:r>
              <a:rPr lang="en-US" sz="1000" dirty="0"/>
              <a:t>, in which only action creators can be the source of each state update</a:t>
            </a:r>
          </a:p>
          <a:p>
            <a:pPr marL="0" indent="0" fontAlgn="base">
              <a:buNone/>
            </a:pPr>
            <a:r>
              <a:rPr lang="en-US" sz="1000" dirty="0"/>
              <a:t>Let’s see how it all works!</a:t>
            </a:r>
          </a:p>
          <a:p>
            <a:pPr marL="0" indent="0">
              <a:buNone/>
            </a:pPr>
            <a:r>
              <a:rPr lang="en-US" sz="1000" dirty="0"/>
              <a:t> </a:t>
            </a:r>
          </a:p>
          <a:p>
            <a:pPr marL="0" indent="0">
              <a:buNone/>
            </a:pPr>
            <a:r>
              <a:rPr lang="en-US" sz="10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44</a:t>
            </a:fld>
            <a:endParaRPr lang="en-US" dirty="0"/>
          </a:p>
        </p:txBody>
      </p:sp>
    </p:spTree>
    <p:extLst>
      <p:ext uri="{BB962C8B-B14F-4D97-AF65-F5344CB8AC3E}">
        <p14:creationId xmlns:p14="http://schemas.microsoft.com/office/powerpoint/2010/main" val="15385693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2800" b="1" dirty="0" err="1" smtClean="0"/>
              <a:t>Thunks</a:t>
            </a:r>
            <a:endParaRPr lang="en-US" sz="2800" b="1" dirty="0"/>
          </a:p>
          <a:p>
            <a:pPr marL="0" indent="0" fontAlgn="base">
              <a:buNone/>
            </a:pPr>
            <a:r>
              <a:rPr lang="en-US" sz="1600" b="1" dirty="0"/>
              <a:t>Installation</a:t>
            </a:r>
          </a:p>
          <a:p>
            <a:pPr marL="0" indent="0" fontAlgn="base">
              <a:buNone/>
            </a:pPr>
            <a:r>
              <a:rPr lang="en-US" sz="1600" dirty="0"/>
              <a:t>In order to use </a:t>
            </a:r>
            <a:r>
              <a:rPr lang="en-US" sz="1600" dirty="0" err="1"/>
              <a:t>thunk</a:t>
            </a:r>
            <a:r>
              <a:rPr lang="en-US" sz="1600" dirty="0"/>
              <a:t> middleware in an app, be sure to install the </a:t>
            </a:r>
            <a:r>
              <a:rPr lang="en-US" sz="1600" b="1" u="sng" dirty="0">
                <a:hlinkClick r:id="rId3"/>
              </a:rPr>
              <a:t>redux-thunk</a:t>
            </a:r>
            <a:r>
              <a:rPr lang="en-US" sz="1600" dirty="0"/>
              <a:t> package:</a:t>
            </a:r>
          </a:p>
          <a:p>
            <a:pPr marL="0" indent="0">
              <a:buNone/>
            </a:pPr>
            <a:r>
              <a:rPr lang="en-US" sz="1600" dirty="0" err="1"/>
              <a:t>npm</a:t>
            </a:r>
            <a:r>
              <a:rPr lang="en-US" sz="1600" dirty="0"/>
              <a:t> install --save </a:t>
            </a:r>
            <a:r>
              <a:rPr lang="en-US" sz="1600" dirty="0" err="1"/>
              <a:t>redux-thunk</a:t>
            </a:r>
            <a:r>
              <a:rPr lang="en-US" sz="1600" dirty="0"/>
              <a:t> </a:t>
            </a:r>
            <a:r>
              <a:rPr lang="en-US" sz="1600" dirty="0"/>
              <a:t> </a:t>
            </a:r>
          </a:p>
          <a:p>
            <a:pPr marL="0" indent="0">
              <a:buNone/>
            </a:pPr>
            <a:r>
              <a:rPr lang="en-US" sz="1000" dirty="0"/>
              <a:t> </a:t>
            </a:r>
          </a:p>
          <a:p>
            <a:pPr marL="0" indent="0">
              <a:buNone/>
            </a:pPr>
            <a:r>
              <a:rPr lang="en-US" sz="10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45</a:t>
            </a:fld>
            <a:endParaRPr lang="en-US" dirty="0"/>
          </a:p>
        </p:txBody>
      </p:sp>
    </p:spTree>
    <p:extLst>
      <p:ext uri="{BB962C8B-B14F-4D97-AF65-F5344CB8AC3E}">
        <p14:creationId xmlns:p14="http://schemas.microsoft.com/office/powerpoint/2010/main" val="25211059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62500" lnSpcReduction="20000"/>
          </a:bodyPr>
          <a:lstStyle/>
          <a:p>
            <a:pPr marL="0" indent="0" fontAlgn="base">
              <a:buNone/>
            </a:pPr>
            <a:r>
              <a:rPr lang="en-US" sz="2800" b="1" dirty="0" err="1"/>
              <a:t>Thunk</a:t>
            </a:r>
            <a:r>
              <a:rPr lang="en-US" sz="2800" b="1" dirty="0"/>
              <a:t> Action Creator Example</a:t>
            </a:r>
          </a:p>
          <a:p>
            <a:pPr marL="0" indent="0" fontAlgn="base">
              <a:buNone/>
            </a:pPr>
            <a:r>
              <a:rPr lang="en-US" sz="2800" dirty="0"/>
              <a:t>Let’s say that we’re building a web app that stores a user’s to-do items. After the user logs in, the app needs to fetch all of the user’s to-dos from a database. Since </a:t>
            </a:r>
            <a:r>
              <a:rPr lang="en-US" sz="2800" dirty="0" err="1"/>
              <a:t>Redux</a:t>
            </a:r>
            <a:r>
              <a:rPr lang="en-US" sz="2800" dirty="0"/>
              <a:t> only supports the </a:t>
            </a:r>
            <a:r>
              <a:rPr lang="en-US" sz="2800" i="1" dirty="0"/>
              <a:t>synchronous</a:t>
            </a:r>
            <a:r>
              <a:rPr lang="en-US" sz="2800" dirty="0"/>
              <a:t> flow of data, we can use </a:t>
            </a:r>
            <a:r>
              <a:rPr lang="en-US" sz="2800" b="1" dirty="0" err="1"/>
              <a:t>thunk</a:t>
            </a:r>
            <a:r>
              <a:rPr lang="en-US" sz="2800" b="1" dirty="0"/>
              <a:t> middleware </a:t>
            </a:r>
            <a:r>
              <a:rPr lang="en-US" sz="2800" dirty="0"/>
              <a:t>to asynchronously produce the HTTP request for this fetch action.</a:t>
            </a:r>
          </a:p>
          <a:p>
            <a:pPr marL="0" indent="0" fontAlgn="base">
              <a:buNone/>
            </a:pPr>
            <a:r>
              <a:rPr lang="en-US" sz="2800" dirty="0"/>
              <a:t>Before we can write our </a:t>
            </a:r>
            <a:r>
              <a:rPr lang="en-US" sz="2800" dirty="0" err="1"/>
              <a:t>thunk</a:t>
            </a:r>
            <a:r>
              <a:rPr lang="en-US" sz="2800" dirty="0"/>
              <a:t> action creators, let’s make sure our store is ready to receive middleware:</a:t>
            </a:r>
          </a:p>
          <a:p>
            <a:pPr marL="0" indent="0">
              <a:buNone/>
            </a:pPr>
            <a:r>
              <a:rPr lang="en-US" sz="2800" dirty="0"/>
              <a:t> </a:t>
            </a:r>
          </a:p>
          <a:p>
            <a:pPr marL="0" indent="0">
              <a:buNone/>
            </a:pPr>
            <a:r>
              <a:rPr lang="en-US" sz="1000" dirty="0"/>
              <a:t> </a:t>
            </a:r>
          </a:p>
          <a:p>
            <a:pPr marL="0" indent="0">
              <a:buNone/>
            </a:pPr>
            <a:r>
              <a:rPr lang="en-US" sz="10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46</a:t>
            </a:fld>
            <a:endParaRPr lang="en-US" dirty="0"/>
          </a:p>
        </p:txBody>
      </p:sp>
    </p:spTree>
    <p:extLst>
      <p:ext uri="{BB962C8B-B14F-4D97-AF65-F5344CB8AC3E}">
        <p14:creationId xmlns:p14="http://schemas.microsoft.com/office/powerpoint/2010/main" val="600932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92500" lnSpcReduction="10000"/>
          </a:bodyPr>
          <a:lstStyle/>
          <a:p>
            <a:pPr marL="0" indent="0" fontAlgn="base">
              <a:buNone/>
            </a:pPr>
            <a:r>
              <a:rPr lang="en-US" i="1" dirty="0"/>
              <a:t>// </a:t>
            </a:r>
            <a:r>
              <a:rPr lang="en-US" i="1" dirty="0" err="1"/>
              <a:t>store.js</a:t>
            </a:r>
            <a:r>
              <a:rPr lang="en-US" dirty="0"/>
              <a:t>  </a:t>
            </a:r>
            <a:endParaRPr lang="en-US" dirty="0" smtClean="0"/>
          </a:p>
          <a:p>
            <a:pPr marL="0" indent="0" fontAlgn="base">
              <a:buNone/>
            </a:pPr>
            <a:r>
              <a:rPr lang="en-US" b="1" dirty="0" smtClean="0"/>
              <a:t>import</a:t>
            </a:r>
            <a:r>
              <a:rPr lang="en-US" dirty="0" smtClean="0"/>
              <a:t> </a:t>
            </a:r>
            <a:r>
              <a:rPr lang="en-US" dirty="0"/>
              <a:t>{ </a:t>
            </a:r>
            <a:r>
              <a:rPr lang="en-US" dirty="0" err="1"/>
              <a:t>createStore</a:t>
            </a:r>
            <a:r>
              <a:rPr lang="en-US" dirty="0"/>
              <a:t>, </a:t>
            </a:r>
            <a:r>
              <a:rPr lang="en-US" dirty="0" err="1"/>
              <a:t>applyMiddleware</a:t>
            </a:r>
            <a:r>
              <a:rPr lang="en-US" dirty="0"/>
              <a:t> } </a:t>
            </a:r>
            <a:r>
              <a:rPr lang="en-US" b="1" dirty="0"/>
              <a:t>from</a:t>
            </a:r>
            <a:r>
              <a:rPr lang="en-US" dirty="0"/>
              <a:t> '</a:t>
            </a:r>
            <a:r>
              <a:rPr lang="en-US" dirty="0" err="1"/>
              <a:t>redux</a:t>
            </a:r>
            <a:r>
              <a:rPr lang="en-US" dirty="0"/>
              <a:t>'; </a:t>
            </a:r>
            <a:endParaRPr lang="en-US" dirty="0" smtClean="0"/>
          </a:p>
          <a:p>
            <a:pPr marL="0" indent="0" fontAlgn="base">
              <a:buNone/>
            </a:pPr>
            <a:r>
              <a:rPr lang="en-US" b="1" dirty="0" smtClean="0"/>
              <a:t>import</a:t>
            </a:r>
            <a:r>
              <a:rPr lang="en-US" dirty="0" smtClean="0"/>
              <a:t> </a:t>
            </a:r>
            <a:r>
              <a:rPr lang="en-US" dirty="0" err="1"/>
              <a:t>thunk</a:t>
            </a:r>
            <a:r>
              <a:rPr lang="en-US" dirty="0"/>
              <a:t> </a:t>
            </a:r>
            <a:r>
              <a:rPr lang="en-US" b="1" dirty="0"/>
              <a:t>from</a:t>
            </a:r>
            <a:r>
              <a:rPr lang="en-US" dirty="0"/>
              <a:t> '</a:t>
            </a:r>
            <a:r>
              <a:rPr lang="en-US" dirty="0" err="1"/>
              <a:t>redux-thunk</a:t>
            </a:r>
            <a:r>
              <a:rPr lang="en-US" dirty="0"/>
              <a:t>'; </a:t>
            </a:r>
            <a:endParaRPr lang="en-US" dirty="0" smtClean="0"/>
          </a:p>
          <a:p>
            <a:pPr marL="0" indent="0" fontAlgn="base">
              <a:buNone/>
            </a:pPr>
            <a:r>
              <a:rPr lang="en-US" b="1" dirty="0" smtClean="0"/>
              <a:t>import</a:t>
            </a:r>
            <a:r>
              <a:rPr lang="en-US" dirty="0" smtClean="0"/>
              <a:t> </a:t>
            </a:r>
            <a:r>
              <a:rPr lang="en-US" dirty="0" err="1"/>
              <a:t>rootReducer</a:t>
            </a:r>
            <a:r>
              <a:rPr lang="en-US" dirty="0"/>
              <a:t> </a:t>
            </a:r>
            <a:r>
              <a:rPr lang="en-US" b="1" dirty="0"/>
              <a:t>from</a:t>
            </a:r>
            <a:r>
              <a:rPr lang="en-US" dirty="0"/>
              <a:t> '../reducers/</a:t>
            </a:r>
            <a:r>
              <a:rPr lang="en-US" dirty="0" err="1"/>
              <a:t>root_reducer</a:t>
            </a:r>
            <a:r>
              <a:rPr lang="en-US" dirty="0"/>
              <a:t>';  </a:t>
            </a:r>
            <a:endParaRPr lang="en-US" dirty="0" smtClean="0"/>
          </a:p>
          <a:p>
            <a:pPr marL="0" indent="0" fontAlgn="base">
              <a:buNone/>
            </a:pPr>
            <a:r>
              <a:rPr lang="en-US" b="1" dirty="0" err="1" smtClean="0"/>
              <a:t>const</a:t>
            </a:r>
            <a:r>
              <a:rPr lang="en-US" dirty="0" smtClean="0"/>
              <a:t> </a:t>
            </a:r>
            <a:r>
              <a:rPr lang="en-US" dirty="0"/>
              <a:t>store = () =&gt; </a:t>
            </a:r>
            <a:r>
              <a:rPr lang="en-US" dirty="0" err="1"/>
              <a:t>createStore</a:t>
            </a:r>
            <a:r>
              <a:rPr lang="en-US" dirty="0"/>
              <a:t>(</a:t>
            </a:r>
            <a:r>
              <a:rPr lang="en-US" dirty="0" err="1"/>
              <a:t>rootReducer</a:t>
            </a:r>
            <a:r>
              <a:rPr lang="en-US" dirty="0"/>
              <a:t>, </a:t>
            </a:r>
            <a:r>
              <a:rPr lang="en-US" dirty="0" err="1"/>
              <a:t>applyMiddleware</a:t>
            </a:r>
            <a:r>
              <a:rPr lang="en-US" dirty="0"/>
              <a:t>(</a:t>
            </a:r>
            <a:r>
              <a:rPr lang="en-US" dirty="0" err="1"/>
              <a:t>thunk</a:t>
            </a:r>
            <a:r>
              <a:rPr lang="en-US" dirty="0"/>
              <a:t>));  </a:t>
            </a:r>
            <a:endParaRPr lang="en-US" dirty="0" smtClean="0"/>
          </a:p>
          <a:p>
            <a:pPr marL="0" indent="0" fontAlgn="base">
              <a:buNone/>
            </a:pPr>
            <a:r>
              <a:rPr lang="en-US" b="1" dirty="0" smtClean="0"/>
              <a:t>export</a:t>
            </a:r>
            <a:r>
              <a:rPr lang="en-US" dirty="0" smtClean="0"/>
              <a:t> </a:t>
            </a:r>
            <a:r>
              <a:rPr lang="en-US" b="1" dirty="0"/>
              <a:t>default</a:t>
            </a:r>
            <a:r>
              <a:rPr lang="en-US" dirty="0"/>
              <a:t> store;</a:t>
            </a:r>
          </a:p>
          <a:p>
            <a:pPr marL="0" indent="0" fontAlgn="base">
              <a:buNone/>
            </a:pPr>
            <a:r>
              <a:rPr lang="en-US" dirty="0" smtClean="0"/>
              <a:t>Here</a:t>
            </a:r>
            <a:r>
              <a:rPr lang="en-US" dirty="0"/>
              <a:t>, everything is set up for </a:t>
            </a:r>
            <a:r>
              <a:rPr lang="en-US" b="1" dirty="0" err="1"/>
              <a:t>thunk</a:t>
            </a:r>
            <a:r>
              <a:rPr lang="en-US" b="1" dirty="0"/>
              <a:t> middleware </a:t>
            </a:r>
            <a:r>
              <a:rPr lang="en-US" dirty="0"/>
              <a:t>to be applied to the store: </a:t>
            </a:r>
            <a:r>
              <a:rPr lang="en-US" b="1" dirty="0" err="1"/>
              <a:t>thunk</a:t>
            </a:r>
            <a:r>
              <a:rPr lang="en-US" b="1" dirty="0"/>
              <a:t> middleware </a:t>
            </a:r>
            <a:r>
              <a:rPr lang="en-US" dirty="0"/>
              <a:t>is imported from </a:t>
            </a:r>
            <a:r>
              <a:rPr lang="en-US" b="1" dirty="0" err="1"/>
              <a:t>redux-thunk</a:t>
            </a:r>
            <a:r>
              <a:rPr lang="en-US" dirty="0"/>
              <a:t>, and an instance of </a:t>
            </a:r>
            <a:r>
              <a:rPr lang="en-US" dirty="0" err="1"/>
              <a:t>thunk</a:t>
            </a:r>
            <a:r>
              <a:rPr lang="en-US" dirty="0"/>
              <a:t> is passed to the </a:t>
            </a:r>
            <a:r>
              <a:rPr lang="en-US" dirty="0" err="1"/>
              <a:t>Redux’s</a:t>
            </a:r>
            <a:r>
              <a:rPr lang="en-US" dirty="0"/>
              <a:t> </a:t>
            </a:r>
            <a:r>
              <a:rPr lang="en-US" b="1" dirty="0" err="1"/>
              <a:t>applyMiddleware</a:t>
            </a:r>
            <a:r>
              <a:rPr lang="en-US" b="1" dirty="0"/>
              <a:t>()</a:t>
            </a:r>
            <a:r>
              <a:rPr lang="en-US" dirty="0"/>
              <a:t> enhancer function.</a:t>
            </a:r>
          </a:p>
          <a:p>
            <a:pPr marL="0" indent="0" fontAlgn="base">
              <a:buNone/>
            </a:pPr>
            <a:r>
              <a:rPr lang="en-US" dirty="0"/>
              <a:t>Additionally, let's say that the HTTP request looks like the following</a:t>
            </a:r>
            <a:r>
              <a:rPr lang="en-US" dirty="0" smtClean="0"/>
              <a:t>:</a:t>
            </a:r>
            <a:endParaRPr lang="en-US" sz="1000" dirty="0"/>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47</a:t>
            </a:fld>
            <a:endParaRPr lang="en-US" dirty="0"/>
          </a:p>
        </p:txBody>
      </p:sp>
    </p:spTree>
    <p:extLst>
      <p:ext uri="{BB962C8B-B14F-4D97-AF65-F5344CB8AC3E}">
        <p14:creationId xmlns:p14="http://schemas.microsoft.com/office/powerpoint/2010/main" val="92449939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fontAlgn="base">
              <a:buNone/>
            </a:pPr>
            <a:r>
              <a:rPr lang="en-US" sz="1600" i="1" dirty="0"/>
              <a:t>// </a:t>
            </a:r>
            <a:r>
              <a:rPr lang="en-US" sz="1600" i="1" dirty="0" err="1"/>
              <a:t>util</a:t>
            </a:r>
            <a:r>
              <a:rPr lang="en-US" sz="1600" i="1" dirty="0"/>
              <a:t>/</a:t>
            </a:r>
            <a:r>
              <a:rPr lang="en-US" sz="1600" i="1" dirty="0" err="1"/>
              <a:t>todos_api_util.js</a:t>
            </a:r>
            <a:r>
              <a:rPr lang="en-US" sz="1600" dirty="0"/>
              <a:t>  </a:t>
            </a:r>
            <a:endParaRPr lang="en-US" sz="1600" dirty="0" smtClean="0"/>
          </a:p>
          <a:p>
            <a:pPr marL="0" indent="0" fontAlgn="base">
              <a:buNone/>
            </a:pPr>
            <a:r>
              <a:rPr lang="en-US" sz="1600" b="1" dirty="0" smtClean="0"/>
              <a:t>export</a:t>
            </a:r>
            <a:r>
              <a:rPr lang="en-US" sz="1600" dirty="0" smtClean="0"/>
              <a:t> </a:t>
            </a:r>
            <a:r>
              <a:rPr lang="en-US" sz="1600" b="1" dirty="0" err="1"/>
              <a:t>const</a:t>
            </a:r>
            <a:r>
              <a:rPr lang="en-US" sz="1600" dirty="0"/>
              <a:t> </a:t>
            </a:r>
            <a:r>
              <a:rPr lang="en-US" sz="1600" dirty="0" err="1"/>
              <a:t>fetchTodos</a:t>
            </a:r>
            <a:r>
              <a:rPr lang="en-US" sz="1600" dirty="0"/>
              <a:t> = () =&gt; fetch('/</a:t>
            </a:r>
            <a:r>
              <a:rPr lang="en-US" sz="1600" dirty="0" err="1"/>
              <a:t>api</a:t>
            </a:r>
            <a:r>
              <a:rPr lang="en-US" sz="1600" dirty="0"/>
              <a:t>/</a:t>
            </a:r>
            <a:r>
              <a:rPr lang="en-US" sz="1600" dirty="0" err="1"/>
              <a:t>todos</a:t>
            </a:r>
            <a:r>
              <a:rPr lang="en-US" sz="1600" dirty="0"/>
              <a:t>'); </a:t>
            </a:r>
          </a:p>
          <a:p>
            <a:pPr marL="0" indent="0" fontAlgn="base">
              <a:buNone/>
            </a:pPr>
            <a:r>
              <a:rPr lang="en-US" sz="1600" dirty="0"/>
              <a:t>Since </a:t>
            </a:r>
            <a:r>
              <a:rPr lang="en-US" sz="1600" b="1" dirty="0" err="1"/>
              <a:t>thunk</a:t>
            </a:r>
            <a:r>
              <a:rPr lang="en-US" sz="1600" b="1" dirty="0"/>
              <a:t> middleware </a:t>
            </a:r>
            <a:r>
              <a:rPr lang="en-US" sz="1600" dirty="0"/>
              <a:t>allows us to write asynchronous action creators that return </a:t>
            </a:r>
            <a:r>
              <a:rPr lang="en-US" sz="1600" i="1" dirty="0"/>
              <a:t>functions</a:t>
            </a:r>
            <a:r>
              <a:rPr lang="en-US" sz="1600" dirty="0"/>
              <a:t> rather than </a:t>
            </a:r>
            <a:r>
              <a:rPr lang="en-US" sz="1600" i="1" dirty="0"/>
              <a:t>objects</a:t>
            </a:r>
            <a:r>
              <a:rPr lang="en-US" sz="1600" dirty="0"/>
              <a:t>, our new action creator can now look like:</a:t>
            </a:r>
          </a:p>
          <a:p>
            <a:pPr marL="0" indent="0">
              <a:buNone/>
            </a:pPr>
            <a:r>
              <a:rPr lang="en-US" sz="1600" dirty="0"/>
              <a:t> </a:t>
            </a:r>
          </a:p>
          <a:p>
            <a:pPr marL="0" indent="0">
              <a:buNone/>
            </a:pP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48</a:t>
            </a:fld>
            <a:endParaRPr lang="en-US" dirty="0"/>
          </a:p>
        </p:txBody>
      </p:sp>
    </p:spTree>
    <p:extLst>
      <p:ext uri="{BB962C8B-B14F-4D97-AF65-F5344CB8AC3E}">
        <p14:creationId xmlns:p14="http://schemas.microsoft.com/office/powerpoint/2010/main" val="30094719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92500" lnSpcReduction="10000"/>
          </a:bodyPr>
          <a:lstStyle/>
          <a:p>
            <a:pPr marL="0" indent="0" fontAlgn="base">
              <a:buNone/>
            </a:pPr>
            <a:r>
              <a:rPr lang="en-US" sz="1600" i="1" dirty="0"/>
              <a:t>// actions/</a:t>
            </a:r>
            <a:r>
              <a:rPr lang="en-US" sz="1600" i="1" dirty="0" err="1"/>
              <a:t>todo_actions.js</a:t>
            </a:r>
            <a:r>
              <a:rPr lang="en-US" sz="1600" dirty="0"/>
              <a:t>  </a:t>
            </a:r>
            <a:endParaRPr lang="en-US" sz="1600" dirty="0" smtClean="0"/>
          </a:p>
          <a:p>
            <a:pPr marL="0" indent="0" fontAlgn="base">
              <a:buNone/>
            </a:pPr>
            <a:r>
              <a:rPr lang="en-US" sz="1600" b="1" dirty="0" smtClean="0"/>
              <a:t>import</a:t>
            </a:r>
            <a:r>
              <a:rPr lang="en-US" sz="1600" dirty="0" smtClean="0"/>
              <a:t> </a:t>
            </a:r>
            <a:r>
              <a:rPr lang="en-US" sz="1600" dirty="0"/>
              <a:t>* </a:t>
            </a:r>
            <a:r>
              <a:rPr lang="en-US" sz="1600" b="1" dirty="0"/>
              <a:t>as</a:t>
            </a:r>
            <a:r>
              <a:rPr lang="en-US" sz="1600" dirty="0"/>
              <a:t> </a:t>
            </a:r>
            <a:r>
              <a:rPr lang="en-US" sz="1600" dirty="0" err="1"/>
              <a:t>TodoAPIUtil</a:t>
            </a:r>
            <a:r>
              <a:rPr lang="en-US" sz="1600" dirty="0"/>
              <a:t> </a:t>
            </a:r>
            <a:r>
              <a:rPr lang="en-US" sz="1600" b="1" dirty="0"/>
              <a:t>from</a:t>
            </a:r>
            <a:r>
              <a:rPr lang="en-US" sz="1600" dirty="0"/>
              <a:t> '../</a:t>
            </a:r>
            <a:r>
              <a:rPr lang="en-US" sz="1600" dirty="0" err="1"/>
              <a:t>util</a:t>
            </a:r>
            <a:r>
              <a:rPr lang="en-US" sz="1600" dirty="0"/>
              <a:t>/</a:t>
            </a:r>
            <a:r>
              <a:rPr lang="en-US" sz="1600" dirty="0" err="1"/>
              <a:t>todo_api_util</a:t>
            </a:r>
            <a:r>
              <a:rPr lang="en-US" sz="1600" dirty="0"/>
              <a:t>';  </a:t>
            </a:r>
            <a:endParaRPr lang="en-US" sz="1600" dirty="0" smtClean="0"/>
          </a:p>
          <a:p>
            <a:pPr marL="0" indent="0" fontAlgn="base">
              <a:buNone/>
            </a:pPr>
            <a:r>
              <a:rPr lang="en-US" sz="1600" b="1" dirty="0" smtClean="0"/>
              <a:t>export</a:t>
            </a:r>
            <a:r>
              <a:rPr lang="en-US" sz="1600" dirty="0" smtClean="0"/>
              <a:t> </a:t>
            </a:r>
            <a:r>
              <a:rPr lang="en-US" sz="1600" b="1" dirty="0" err="1"/>
              <a:t>const</a:t>
            </a:r>
            <a:r>
              <a:rPr lang="en-US" sz="1600" dirty="0"/>
              <a:t> RECEIVE_TODOS = "RECEIVE_TODOS";  </a:t>
            </a:r>
            <a:endParaRPr lang="en-US" sz="1600" dirty="0" smtClean="0"/>
          </a:p>
          <a:p>
            <a:pPr marL="0" indent="0" fontAlgn="base">
              <a:buNone/>
            </a:pPr>
            <a:r>
              <a:rPr lang="en-US" sz="1600" b="1" dirty="0" smtClean="0"/>
              <a:t>export</a:t>
            </a:r>
            <a:r>
              <a:rPr lang="en-US" sz="1600" dirty="0" smtClean="0"/>
              <a:t> </a:t>
            </a:r>
            <a:r>
              <a:rPr lang="en-US" sz="1600" b="1" dirty="0" err="1"/>
              <a:t>const</a:t>
            </a:r>
            <a:r>
              <a:rPr lang="en-US" sz="1600" dirty="0"/>
              <a:t> </a:t>
            </a:r>
            <a:r>
              <a:rPr lang="en-US" sz="1600" dirty="0" err="1"/>
              <a:t>receiveTodos</a:t>
            </a:r>
            <a:r>
              <a:rPr lang="en-US" sz="1600" dirty="0"/>
              <a:t> = </a:t>
            </a:r>
            <a:r>
              <a:rPr lang="en-US" sz="1600" dirty="0" err="1"/>
              <a:t>todos</a:t>
            </a:r>
            <a:r>
              <a:rPr lang="en-US" sz="1600" dirty="0"/>
              <a:t> =&gt; ({   </a:t>
            </a:r>
            <a:r>
              <a:rPr lang="en-US" sz="1600" dirty="0" smtClean="0"/>
              <a:t>type</a:t>
            </a:r>
            <a:r>
              <a:rPr lang="en-US" sz="1600" dirty="0"/>
              <a:t>: RECEIVE_TODOS,   </a:t>
            </a:r>
            <a:r>
              <a:rPr lang="en-US" sz="1600" dirty="0" err="1"/>
              <a:t>todos</a:t>
            </a:r>
            <a:r>
              <a:rPr lang="en-US" sz="1600" dirty="0"/>
              <a:t> </a:t>
            </a:r>
            <a:r>
              <a:rPr lang="en-US" sz="1600" dirty="0" smtClean="0"/>
              <a:t>}</a:t>
            </a:r>
            <a:r>
              <a:rPr lang="en-US" sz="1600" dirty="0"/>
              <a:t>);  </a:t>
            </a:r>
            <a:endParaRPr lang="en-US" sz="1600" dirty="0" smtClean="0"/>
          </a:p>
          <a:p>
            <a:pPr marL="0" indent="0" fontAlgn="base">
              <a:buNone/>
            </a:pPr>
            <a:r>
              <a:rPr lang="en-US" sz="1600" b="1" dirty="0" smtClean="0"/>
              <a:t>export</a:t>
            </a:r>
            <a:r>
              <a:rPr lang="en-US" sz="1600" dirty="0" smtClean="0"/>
              <a:t> </a:t>
            </a:r>
            <a:r>
              <a:rPr lang="en-US" sz="1600" b="1" dirty="0" err="1"/>
              <a:t>const</a:t>
            </a:r>
            <a:r>
              <a:rPr lang="en-US" sz="1600" dirty="0"/>
              <a:t> </a:t>
            </a:r>
            <a:r>
              <a:rPr lang="en-US" sz="1600" dirty="0" err="1"/>
              <a:t>fetchTodos</a:t>
            </a:r>
            <a:r>
              <a:rPr lang="en-US" sz="1600" dirty="0"/>
              <a:t> = () =&gt; dispatch =&gt; (   </a:t>
            </a:r>
            <a:endParaRPr lang="en-US" sz="1600" dirty="0" smtClean="0"/>
          </a:p>
          <a:p>
            <a:pPr marL="0" indent="0" fontAlgn="base">
              <a:buNone/>
            </a:pPr>
            <a:r>
              <a:rPr lang="en-US" sz="1600" dirty="0" smtClean="0"/>
              <a:t>	</a:t>
            </a:r>
            <a:r>
              <a:rPr lang="en-US" sz="1600" dirty="0" err="1" smtClean="0"/>
              <a:t>TodoAPIUtil.fetchTodos</a:t>
            </a:r>
            <a:r>
              <a:rPr lang="en-US" sz="1600" dirty="0"/>
              <a:t>(</a:t>
            </a:r>
            <a:r>
              <a:rPr lang="en-US" sz="1600" dirty="0" smtClean="0"/>
              <a:t>).</a:t>
            </a:r>
            <a:r>
              <a:rPr lang="en-US" sz="1600" dirty="0"/>
              <a:t>then(</a:t>
            </a:r>
            <a:r>
              <a:rPr lang="en-US" sz="1600" dirty="0" err="1"/>
              <a:t>todos</a:t>
            </a:r>
            <a:r>
              <a:rPr lang="en-US" sz="1600" dirty="0"/>
              <a:t> =&gt; dispatch(</a:t>
            </a:r>
            <a:r>
              <a:rPr lang="en-US" sz="1600" dirty="0" err="1"/>
              <a:t>receiveTodos</a:t>
            </a:r>
            <a:r>
              <a:rPr lang="en-US" sz="1600" dirty="0"/>
              <a:t>(</a:t>
            </a:r>
            <a:r>
              <a:rPr lang="en-US" sz="1600" dirty="0" err="1"/>
              <a:t>todos</a:t>
            </a:r>
            <a:r>
              <a:rPr lang="en-US" sz="1600" dirty="0"/>
              <a:t>))) </a:t>
            </a:r>
            <a:endParaRPr lang="en-US" sz="1600" dirty="0" smtClean="0"/>
          </a:p>
          <a:p>
            <a:pPr marL="0" indent="0" fontAlgn="base">
              <a:buNone/>
            </a:pPr>
            <a:r>
              <a:rPr lang="en-US" sz="1600" dirty="0" smtClean="0"/>
              <a:t>)</a:t>
            </a:r>
            <a:r>
              <a:rPr lang="en-US" sz="1600" dirty="0"/>
              <a:t>;</a:t>
            </a:r>
          </a:p>
          <a:p>
            <a:pPr marL="0" indent="0">
              <a:buNone/>
            </a:pPr>
            <a:r>
              <a:rPr lang="en-US" sz="1600" dirty="0"/>
              <a:t> </a:t>
            </a:r>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49</a:t>
            </a:fld>
            <a:endParaRPr lang="en-US" dirty="0"/>
          </a:p>
        </p:txBody>
      </p:sp>
    </p:spTree>
    <p:extLst>
      <p:ext uri="{BB962C8B-B14F-4D97-AF65-F5344CB8AC3E}">
        <p14:creationId xmlns:p14="http://schemas.microsoft.com/office/powerpoint/2010/main" val="3256967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81600" y="1428750"/>
            <a:ext cx="3733800" cy="2971800"/>
          </a:xfrm>
        </p:spPr>
        <p:txBody>
          <a:bodyPr>
            <a:normAutofit/>
          </a:bodyPr>
          <a:lstStyle/>
          <a:p>
            <a:pPr marL="457200" lvl="1" indent="0" fontAlgn="base">
              <a:buNone/>
            </a:pPr>
            <a:r>
              <a:rPr lang="en-US" sz="1800" dirty="0" smtClean="0"/>
              <a:t>Recall that one of </a:t>
            </a:r>
            <a:r>
              <a:rPr lang="en-US" sz="1800" dirty="0" err="1" smtClean="0"/>
              <a:t>React’s</a:t>
            </a:r>
            <a:r>
              <a:rPr lang="en-US" sz="1800" dirty="0" smtClean="0"/>
              <a:t> core features is its unidirectional data flow:</a:t>
            </a:r>
          </a:p>
          <a:p>
            <a:pPr marL="457200" lvl="1" indent="0" fontAlgn="base">
              <a:buNone/>
            </a:pPr>
            <a:r>
              <a:rPr lang="en-US" sz="1600" i="1" dirty="0" smtClean="0"/>
              <a:t>Data flows down from parent component to child component. Data updates are sent to the parent component when the parent performs the actual change.</a:t>
            </a:r>
            <a:endParaRPr lang="en-US" sz="1600" i="1" dirty="0"/>
          </a:p>
        </p:txBody>
      </p:sp>
      <p:sp>
        <p:nvSpPr>
          <p:cNvPr id="4" name="Title 3"/>
          <p:cNvSpPr>
            <a:spLocks noGrp="1"/>
          </p:cNvSpPr>
          <p:nvPr>
            <p:ph type="title"/>
          </p:nvPr>
        </p:nvSpPr>
        <p:spPr/>
        <p:txBody>
          <a:bodyPr/>
          <a:lstStyle/>
          <a:p>
            <a:r>
              <a:rPr lang="en-US" b="1" dirty="0" smtClean="0"/>
              <a:t>predictability</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a:t>
            </a:fld>
            <a:endParaRPr lang="en-US" dirty="0"/>
          </a:p>
        </p:txBody>
      </p:sp>
      <p:pic>
        <p:nvPicPr>
          <p:cNvPr id="2" name="Picture 1" descr="nd019-c1-l1-reacts-data-flow.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504950"/>
            <a:ext cx="4417823" cy="2485509"/>
          </a:xfrm>
          <a:prstGeom prst="rect">
            <a:avLst/>
          </a:prstGeom>
        </p:spPr>
      </p:pic>
    </p:spTree>
    <p:extLst>
      <p:ext uri="{BB962C8B-B14F-4D97-AF65-F5344CB8AC3E}">
        <p14:creationId xmlns:p14="http://schemas.microsoft.com/office/powerpoint/2010/main" val="119099736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a:buNone/>
            </a:pPr>
            <a:r>
              <a:rPr lang="en-US" sz="1600" dirty="0"/>
              <a:t>Under the hood, </a:t>
            </a:r>
            <a:r>
              <a:rPr lang="en-US" sz="1600" b="1" dirty="0" err="1"/>
              <a:t>thunk</a:t>
            </a:r>
            <a:r>
              <a:rPr lang="en-US" sz="1600" b="1" dirty="0"/>
              <a:t> middleware </a:t>
            </a:r>
            <a:r>
              <a:rPr lang="en-US" sz="1600" dirty="0"/>
              <a:t>intercepts actions of the type function before the dispatch is generated. In addition to dispatch, </a:t>
            </a:r>
            <a:r>
              <a:rPr lang="en-US" sz="1600" dirty="0" err="1"/>
              <a:t>getState</a:t>
            </a:r>
            <a:r>
              <a:rPr lang="en-US" sz="1600" dirty="0"/>
              <a:t> is also passed in as a second argument; this allows </a:t>
            </a:r>
            <a:r>
              <a:rPr lang="en-US" sz="1600" b="1" dirty="0" err="1"/>
              <a:t>thunk</a:t>
            </a:r>
            <a:r>
              <a:rPr lang="en-US" sz="1600" b="1" dirty="0"/>
              <a:t> action action creators </a:t>
            </a:r>
            <a:r>
              <a:rPr lang="en-US" sz="1600" dirty="0"/>
              <a:t>to read the current state of the store</a:t>
            </a:r>
            <a:r>
              <a:rPr lang="en-US" sz="1600" dirty="0" smtClean="0"/>
              <a:t>.</a:t>
            </a:r>
          </a:p>
          <a:p>
            <a:pPr marL="0" indent="0" fontAlgn="base">
              <a:buNone/>
            </a:pPr>
            <a:r>
              <a:rPr lang="en-US" sz="1600" dirty="0"/>
              <a:t>If a web application requires interaction with a server, applying middleware such as </a:t>
            </a:r>
            <a:r>
              <a:rPr lang="en-US" sz="1600" b="1" dirty="0" err="1"/>
              <a:t>thunk</a:t>
            </a:r>
            <a:r>
              <a:rPr lang="en-US" sz="1600" dirty="0"/>
              <a:t> helps solve the issue of asynchronous data flow. </a:t>
            </a:r>
            <a:r>
              <a:rPr lang="en-US" sz="1600" b="1" dirty="0" err="1"/>
              <a:t>Thunk</a:t>
            </a:r>
            <a:r>
              <a:rPr lang="en-US" sz="1600" dirty="0"/>
              <a:t> allows us to write action creators that return functions (rather than objects). The </a:t>
            </a:r>
            <a:r>
              <a:rPr lang="en-US" sz="1600" b="1" dirty="0" err="1"/>
              <a:t>thunk</a:t>
            </a:r>
            <a:r>
              <a:rPr lang="en-US" sz="1600" dirty="0"/>
              <a:t> can then be used to delay an action dispatch, or to dispatch only if a certain condition is met (e.g., a request is resolved)</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middleware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50</a:t>
            </a:fld>
            <a:endParaRPr lang="en-US" dirty="0"/>
          </a:p>
        </p:txBody>
      </p:sp>
    </p:spTree>
    <p:extLst>
      <p:ext uri="{BB962C8B-B14F-4D97-AF65-F5344CB8AC3E}">
        <p14:creationId xmlns:p14="http://schemas.microsoft.com/office/powerpoint/2010/main" val="162863525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fontAlgn="base">
              <a:buNone/>
            </a:pPr>
            <a:r>
              <a:rPr lang="en-US" sz="1600" dirty="0"/>
              <a:t>Aside from using middleware, we can also enhance our app in perhaps a more ancillary manner by choosing how we structure our file paths. After all, there are many moving parts and dependencies when it comes to </a:t>
            </a:r>
            <a:r>
              <a:rPr lang="en-US" sz="1600" dirty="0" err="1"/>
              <a:t>Redux</a:t>
            </a:r>
            <a:r>
              <a:rPr lang="en-US" sz="1600" dirty="0"/>
              <a:t> apps -- actions, reducers, the store, components, API utilities -- the list goes on.</a:t>
            </a:r>
          </a:p>
          <a:p>
            <a:pPr marL="0" indent="0" fontAlgn="base">
              <a:buNone/>
            </a:pPr>
            <a:r>
              <a:rPr lang="en-US" sz="1600" dirty="0"/>
              <a:t>By consciously thinking about how we organize our app’s assets, not only can we make it easier to find files we’re looking for, we can also make it easier to move things around (i.e., </a:t>
            </a:r>
            <a:r>
              <a:rPr lang="en-US" sz="1600" i="1" dirty="0"/>
              <a:t>modularity</a:t>
            </a:r>
            <a:r>
              <a:rPr lang="en-US" sz="1600" dirty="0"/>
              <a:t>). Here are two great ways that you can organize the directory structure when building </a:t>
            </a:r>
            <a:r>
              <a:rPr lang="en-US" sz="1600" dirty="0" err="1"/>
              <a:t>Redux</a:t>
            </a:r>
            <a:r>
              <a:rPr lang="en-US" sz="1600" dirty="0"/>
              <a:t> apps</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App structure and organization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51</a:t>
            </a:fld>
            <a:endParaRPr lang="en-US" dirty="0"/>
          </a:p>
        </p:txBody>
      </p:sp>
    </p:spTree>
    <p:extLst>
      <p:ext uri="{BB962C8B-B14F-4D97-AF65-F5344CB8AC3E}">
        <p14:creationId xmlns:p14="http://schemas.microsoft.com/office/powerpoint/2010/main" val="316759775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fontScale="70000" lnSpcReduction="20000"/>
          </a:bodyPr>
          <a:lstStyle/>
          <a:p>
            <a:pPr marL="0" indent="0" fontAlgn="base">
              <a:buNone/>
            </a:pPr>
            <a:r>
              <a:rPr lang="en-US" sz="1600" b="1" dirty="0"/>
              <a:t>Organization by Capability ("</a:t>
            </a:r>
            <a:r>
              <a:rPr lang="en-US" sz="1600" b="1" dirty="0" smtClean="0"/>
              <a:t>Type”)</a:t>
            </a:r>
          </a:p>
          <a:p>
            <a:pPr marL="0" indent="0" fontAlgn="base" latinLnBrk="1">
              <a:buNone/>
            </a:pPr>
            <a:r>
              <a:rPr lang="en-US" sz="1600" b="1" dirty="0"/>
              <a:t>Frontend   </a:t>
            </a:r>
            <a:r>
              <a:rPr lang="en-US" sz="1600" dirty="0"/>
              <a:t> </a:t>
            </a:r>
            <a:endParaRPr lang="en-US" sz="1600" dirty="0" smtClean="0"/>
          </a:p>
          <a:p>
            <a:pPr fontAlgn="base" latinLnBrk="1">
              <a:buFontTx/>
              <a:buChar char="-"/>
            </a:pPr>
            <a:r>
              <a:rPr lang="en-US" sz="1600" dirty="0" smtClean="0"/>
              <a:t>Components       </a:t>
            </a:r>
          </a:p>
          <a:p>
            <a:pPr lvl="1" fontAlgn="base" latinLnBrk="1">
              <a:buFontTx/>
              <a:buChar char="-"/>
            </a:pPr>
            <a:r>
              <a:rPr lang="en-US" dirty="0" smtClean="0"/>
              <a:t>component1</a:t>
            </a:r>
            <a:r>
              <a:rPr lang="en-US" dirty="0"/>
              <a:t>.js       </a:t>
            </a:r>
            <a:endParaRPr lang="en-US" dirty="0" smtClean="0"/>
          </a:p>
          <a:p>
            <a:pPr lvl="1" fontAlgn="base" latinLnBrk="1">
              <a:buFontTx/>
              <a:buChar char="-"/>
            </a:pPr>
            <a:r>
              <a:rPr lang="en-US" dirty="0" smtClean="0"/>
              <a:t>component2</a:t>
            </a:r>
            <a:r>
              <a:rPr lang="en-US" dirty="0"/>
              <a:t>.js       </a:t>
            </a:r>
            <a:endParaRPr lang="en-US" dirty="0" smtClean="0"/>
          </a:p>
          <a:p>
            <a:pPr lvl="1" fontAlgn="base" latinLnBrk="1">
              <a:buFontTx/>
              <a:buChar char="-"/>
            </a:pPr>
            <a:r>
              <a:rPr lang="en-US" dirty="0" smtClean="0"/>
              <a:t>component3</a:t>
            </a:r>
            <a:r>
              <a:rPr lang="en-US" dirty="0"/>
              <a:t>.js    </a:t>
            </a:r>
            <a:endParaRPr lang="en-US" dirty="0"/>
          </a:p>
          <a:p>
            <a:pPr fontAlgn="base" latinLnBrk="1">
              <a:buFontTx/>
              <a:buChar char="-"/>
            </a:pPr>
            <a:r>
              <a:rPr lang="en-US" dirty="0" smtClean="0"/>
              <a:t>Actions       </a:t>
            </a:r>
          </a:p>
          <a:p>
            <a:pPr lvl="1" fontAlgn="base" latinLnBrk="1">
              <a:buFontTx/>
              <a:buChar char="-"/>
            </a:pPr>
            <a:r>
              <a:rPr lang="en-US" dirty="0" smtClean="0"/>
              <a:t>action1</a:t>
            </a:r>
            <a:r>
              <a:rPr lang="en-US" dirty="0"/>
              <a:t>.js       </a:t>
            </a:r>
            <a:endParaRPr lang="en-US" dirty="0" smtClean="0"/>
          </a:p>
          <a:p>
            <a:pPr lvl="1" fontAlgn="base" latinLnBrk="1">
              <a:buFontTx/>
              <a:buChar char="-"/>
            </a:pPr>
            <a:r>
              <a:rPr lang="en-US" dirty="0" smtClean="0"/>
              <a:t>action2</a:t>
            </a:r>
            <a:r>
              <a:rPr lang="en-US" dirty="0"/>
              <a:t>.js    </a:t>
            </a:r>
            <a:endParaRPr lang="en-US" dirty="0"/>
          </a:p>
          <a:p>
            <a:pPr fontAlgn="base" latinLnBrk="1">
              <a:buFontTx/>
              <a:buChar char="-"/>
            </a:pPr>
            <a:r>
              <a:rPr lang="en-US" dirty="0" smtClean="0"/>
              <a:t>Reducers      </a:t>
            </a:r>
          </a:p>
          <a:p>
            <a:pPr lvl="1" fontAlgn="base" latinLnBrk="1">
              <a:buFontTx/>
              <a:buChar char="-"/>
            </a:pPr>
            <a:r>
              <a:rPr lang="en-US" dirty="0" smtClean="0"/>
              <a:t>reducer1</a:t>
            </a:r>
            <a:r>
              <a:rPr lang="en-US" dirty="0"/>
              <a:t>.js    </a:t>
            </a:r>
            <a:endParaRPr lang="en-US" dirty="0" smtClean="0"/>
          </a:p>
          <a:p>
            <a:pPr fontAlgn="base" latinLnBrk="1">
              <a:buFontTx/>
              <a:buChar char="-"/>
            </a:pPr>
            <a:r>
              <a:rPr lang="en-US" dirty="0" err="1" smtClean="0"/>
              <a:t>Util</a:t>
            </a:r>
            <a:r>
              <a:rPr lang="en-US" dirty="0" smtClean="0"/>
              <a:t>    </a:t>
            </a:r>
          </a:p>
          <a:p>
            <a:pPr fontAlgn="base" latinLnBrk="1">
              <a:buFontTx/>
              <a:buChar char="-"/>
            </a:pPr>
            <a:r>
              <a:rPr lang="en-US" dirty="0" smtClean="0"/>
              <a:t>Store</a:t>
            </a:r>
            <a:endParaRPr lang="en-US" dirty="0"/>
          </a:p>
        </p:txBody>
      </p:sp>
      <p:sp>
        <p:nvSpPr>
          <p:cNvPr id="4" name="Title 3"/>
          <p:cNvSpPr>
            <a:spLocks noGrp="1"/>
          </p:cNvSpPr>
          <p:nvPr>
            <p:ph type="title"/>
          </p:nvPr>
        </p:nvSpPr>
        <p:spPr/>
        <p:txBody>
          <a:bodyPr/>
          <a:lstStyle/>
          <a:p>
            <a:r>
              <a:rPr lang="en-US" b="1" dirty="0" smtClean="0"/>
              <a:t>App structure and organization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52</a:t>
            </a:fld>
            <a:endParaRPr lang="en-US" dirty="0"/>
          </a:p>
        </p:txBody>
      </p:sp>
    </p:spTree>
    <p:extLst>
      <p:ext uri="{BB962C8B-B14F-4D97-AF65-F5344CB8AC3E}">
        <p14:creationId xmlns:p14="http://schemas.microsoft.com/office/powerpoint/2010/main" val="150817326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123950"/>
            <a:ext cx="8153400" cy="3352800"/>
          </a:xfrm>
        </p:spPr>
        <p:txBody>
          <a:bodyPr>
            <a:normAutofit/>
          </a:bodyPr>
          <a:lstStyle/>
          <a:p>
            <a:pPr marL="0" indent="0" fontAlgn="base">
              <a:buNone/>
            </a:pPr>
            <a:r>
              <a:rPr lang="en-US" sz="1800" b="1" dirty="0"/>
              <a:t>Organization by </a:t>
            </a:r>
            <a:r>
              <a:rPr lang="en-US" sz="1800" b="1" dirty="0" smtClean="0"/>
              <a:t>Feature</a:t>
            </a:r>
            <a:endParaRPr lang="en-US" sz="1800" dirty="0"/>
          </a:p>
          <a:p>
            <a:pPr marL="0" indent="0" fontAlgn="base" latinLnBrk="1">
              <a:buNone/>
            </a:pPr>
            <a:r>
              <a:rPr lang="en-US" sz="1600" b="1" dirty="0" smtClean="0"/>
              <a:t>Frontend   </a:t>
            </a:r>
            <a:r>
              <a:rPr lang="en-US" sz="1600" dirty="0" smtClean="0"/>
              <a:t> </a:t>
            </a:r>
          </a:p>
          <a:p>
            <a:pPr fontAlgn="base" latinLnBrk="1">
              <a:buFontTx/>
              <a:buChar char="-"/>
            </a:pPr>
            <a:r>
              <a:rPr lang="en-US" sz="1600" dirty="0" err="1" smtClean="0"/>
              <a:t>Nav</a:t>
            </a:r>
            <a:endParaRPr lang="en-US" sz="1600" dirty="0" smtClean="0"/>
          </a:p>
          <a:p>
            <a:pPr lvl="1" fontAlgn="base" latinLnBrk="1">
              <a:buFontTx/>
              <a:buChar char="-"/>
            </a:pPr>
            <a:r>
              <a:rPr lang="en-US" dirty="0" err="1" smtClean="0"/>
              <a:t>actions.js</a:t>
            </a:r>
            <a:r>
              <a:rPr lang="en-US" dirty="0" smtClean="0"/>
              <a:t>       </a:t>
            </a:r>
          </a:p>
          <a:p>
            <a:pPr lvl="1" fontAlgn="base" latinLnBrk="1">
              <a:buFontTx/>
              <a:buChar char="-"/>
            </a:pPr>
            <a:r>
              <a:rPr lang="en-US" dirty="0" err="1" smtClean="0"/>
              <a:t>index.js</a:t>
            </a:r>
            <a:r>
              <a:rPr lang="en-US" dirty="0" smtClean="0"/>
              <a:t>       </a:t>
            </a:r>
          </a:p>
          <a:p>
            <a:pPr lvl="1" fontAlgn="base" latinLnBrk="1">
              <a:buFontTx/>
              <a:buChar char="-"/>
            </a:pPr>
            <a:r>
              <a:rPr lang="en-US" dirty="0" err="1" smtClean="0"/>
              <a:t>reducer.js</a:t>
            </a:r>
            <a:r>
              <a:rPr lang="en-US" dirty="0" smtClean="0"/>
              <a:t>    </a:t>
            </a:r>
            <a:endParaRPr lang="en-US" dirty="0"/>
          </a:p>
          <a:p>
            <a:pPr fontAlgn="base" latinLnBrk="1">
              <a:buFontTx/>
              <a:buChar char="-"/>
            </a:pPr>
            <a:r>
              <a:rPr lang="en-US" dirty="0" smtClean="0"/>
              <a:t>Dashboard</a:t>
            </a:r>
          </a:p>
          <a:p>
            <a:pPr lvl="1" fontAlgn="base" latinLnBrk="1">
              <a:buFontTx/>
              <a:buChar char="-"/>
            </a:pPr>
            <a:r>
              <a:rPr lang="en-US" dirty="0" err="1" smtClean="0"/>
              <a:t>actions.js</a:t>
            </a:r>
            <a:r>
              <a:rPr lang="en-US" dirty="0" smtClean="0"/>
              <a:t>       </a:t>
            </a:r>
          </a:p>
          <a:p>
            <a:pPr lvl="1" fontAlgn="base" latinLnBrk="1">
              <a:buFontTx/>
              <a:buChar char="-"/>
            </a:pPr>
            <a:r>
              <a:rPr lang="en-US" dirty="0" err="1" smtClean="0"/>
              <a:t>index.js</a:t>
            </a:r>
            <a:endParaRPr lang="en-US" dirty="0"/>
          </a:p>
          <a:p>
            <a:pPr lvl="1" fontAlgn="base" latinLnBrk="1">
              <a:buFontTx/>
              <a:buChar char="-"/>
            </a:pPr>
            <a:r>
              <a:rPr lang="en-US" dirty="0" err="1" smtClean="0"/>
              <a:t>reducer.js</a:t>
            </a:r>
            <a:endParaRPr lang="en-US" dirty="0"/>
          </a:p>
        </p:txBody>
      </p:sp>
      <p:sp>
        <p:nvSpPr>
          <p:cNvPr id="4" name="Title 3"/>
          <p:cNvSpPr>
            <a:spLocks noGrp="1"/>
          </p:cNvSpPr>
          <p:nvPr>
            <p:ph type="title"/>
          </p:nvPr>
        </p:nvSpPr>
        <p:spPr/>
        <p:txBody>
          <a:bodyPr/>
          <a:lstStyle/>
          <a:p>
            <a:r>
              <a:rPr lang="en-US" b="1" dirty="0" smtClean="0"/>
              <a:t>App structure and organization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53</a:t>
            </a:fld>
            <a:endParaRPr lang="en-US" dirty="0"/>
          </a:p>
        </p:txBody>
      </p:sp>
    </p:spTree>
    <p:extLst>
      <p:ext uri="{BB962C8B-B14F-4D97-AF65-F5344CB8AC3E}">
        <p14:creationId xmlns:p14="http://schemas.microsoft.com/office/powerpoint/2010/main" val="289663427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smtClean="0"/>
              <a:t>Questions?</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54</a:t>
            </a:fld>
            <a:endParaRPr lang="en-US" dirty="0"/>
          </a:p>
        </p:txBody>
      </p:sp>
    </p:spTree>
    <p:extLst>
      <p:ext uri="{BB962C8B-B14F-4D97-AF65-F5344CB8AC3E}">
        <p14:creationId xmlns:p14="http://schemas.microsoft.com/office/powerpoint/2010/main" val="35713215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81600" y="1276350"/>
            <a:ext cx="3733800" cy="2971800"/>
          </a:xfrm>
        </p:spPr>
        <p:txBody>
          <a:bodyPr>
            <a:normAutofit/>
          </a:bodyPr>
          <a:lstStyle/>
          <a:p>
            <a:pPr marL="457200" lvl="1" indent="0" fontAlgn="base">
              <a:buNone/>
            </a:pPr>
            <a:r>
              <a:rPr lang="en-US" sz="1600" i="1" dirty="0" smtClean="0"/>
              <a:t>A nested component structure where the prop must be passed down through many components to be displayed.</a:t>
            </a:r>
          </a:p>
          <a:p>
            <a:pPr marL="457200" lvl="1" indent="0" fontAlgn="base">
              <a:buNone/>
            </a:pPr>
            <a:endParaRPr lang="en-US" sz="1600" dirty="0" smtClean="0"/>
          </a:p>
          <a:p>
            <a:pPr marL="457200" lvl="1" indent="0" fontAlgn="base">
              <a:buNone/>
            </a:pPr>
            <a:r>
              <a:rPr lang="en-US" sz="1600" dirty="0" smtClean="0">
                <a:solidFill>
                  <a:schemeClr val="accent1"/>
                </a:solidFill>
              </a:rPr>
              <a:t>- </a:t>
            </a:r>
            <a:r>
              <a:rPr lang="en-US" sz="1600" dirty="0" smtClean="0">
                <a:solidFill>
                  <a:schemeClr val="accent1"/>
                </a:solidFill>
              </a:rPr>
              <a:t>With deeply-nested  component structures, data has to be passed down through </a:t>
            </a:r>
            <a:r>
              <a:rPr lang="en-US" sz="1600" b="1" i="1" dirty="0" smtClean="0">
                <a:solidFill>
                  <a:schemeClr val="accent1"/>
                </a:solidFill>
              </a:rPr>
              <a:t>all</a:t>
            </a:r>
            <a:r>
              <a:rPr lang="en-US" sz="1600" i="1" dirty="0" smtClean="0">
                <a:solidFill>
                  <a:schemeClr val="accent1"/>
                </a:solidFill>
              </a:rPr>
              <a:t> </a:t>
            </a:r>
            <a:r>
              <a:rPr lang="en-US" sz="1600" dirty="0" smtClean="0">
                <a:solidFill>
                  <a:schemeClr val="accent1"/>
                </a:solidFill>
              </a:rPr>
              <a:t>intermediary components!</a:t>
            </a:r>
            <a:endParaRPr lang="en-US" sz="1600" i="1" dirty="0">
              <a:solidFill>
                <a:schemeClr val="accent1"/>
              </a:solidFill>
            </a:endParaRPr>
          </a:p>
        </p:txBody>
      </p:sp>
      <p:sp>
        <p:nvSpPr>
          <p:cNvPr id="4" name="Title 3"/>
          <p:cNvSpPr>
            <a:spLocks noGrp="1"/>
          </p:cNvSpPr>
          <p:nvPr>
            <p:ph type="title"/>
          </p:nvPr>
        </p:nvSpPr>
        <p:spPr/>
        <p:txBody>
          <a:bodyPr/>
          <a:lstStyle/>
          <a:p>
            <a:r>
              <a:rPr lang="en-US" b="1" dirty="0" smtClean="0"/>
              <a:t>predictability</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6</a:t>
            </a:fld>
            <a:endParaRPr lang="en-US" dirty="0"/>
          </a:p>
        </p:txBody>
      </p:sp>
      <p:pic>
        <p:nvPicPr>
          <p:cNvPr id="3" name="Picture 2" descr="nd019-c2-managesstate-fu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352550"/>
            <a:ext cx="4605866" cy="2590800"/>
          </a:xfrm>
          <a:prstGeom prst="rect">
            <a:avLst/>
          </a:prstGeom>
        </p:spPr>
      </p:pic>
    </p:spTree>
    <p:extLst>
      <p:ext uri="{BB962C8B-B14F-4D97-AF65-F5344CB8AC3E}">
        <p14:creationId xmlns:p14="http://schemas.microsoft.com/office/powerpoint/2010/main" val="40684297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dirty="0" err="1"/>
              <a:t>Redux</a:t>
            </a:r>
            <a:r>
              <a:rPr lang="en-US" dirty="0"/>
              <a:t> improves predictability in web applications in several ways. </a:t>
            </a:r>
            <a:r>
              <a:rPr lang="en-US" dirty="0" smtClean="0"/>
              <a:t>That </a:t>
            </a:r>
            <a:r>
              <a:rPr lang="en-US" dirty="0"/>
              <a:t>data is consolidated to one centralized location: the </a:t>
            </a:r>
            <a:r>
              <a:rPr lang="en-US" b="1" dirty="0"/>
              <a:t>store</a:t>
            </a:r>
            <a:r>
              <a:rPr lang="en-US" dirty="0"/>
              <a:t>. Components cannot write directly to data in that store; rather, they must </a:t>
            </a:r>
            <a:r>
              <a:rPr lang="en-US" b="1" i="1" dirty="0" smtClean="0"/>
              <a:t>request access</a:t>
            </a:r>
            <a:r>
              <a:rPr lang="en-US" dirty="0"/>
              <a:t> to that data. Additionally, strict rules are set on how the store can be updated.</a:t>
            </a:r>
          </a:p>
          <a:p>
            <a:pPr marL="0" indent="0" fontAlgn="base">
              <a:buNone/>
            </a:pPr>
            <a:r>
              <a:rPr lang="en-US" dirty="0" err="1"/>
              <a:t>Redux</a:t>
            </a:r>
            <a:r>
              <a:rPr lang="en-US" dirty="0"/>
              <a:t> adopts </a:t>
            </a:r>
            <a:r>
              <a:rPr lang="en-US" dirty="0" err="1"/>
              <a:t>React's</a:t>
            </a:r>
            <a:r>
              <a:rPr lang="en-US" dirty="0"/>
              <a:t> philosophy of having </a:t>
            </a:r>
            <a:r>
              <a:rPr lang="en-US" b="1" dirty="0"/>
              <a:t>unidirectional data flow</a:t>
            </a:r>
            <a:r>
              <a:rPr lang="en-US" dirty="0"/>
              <a:t> in its architecture. </a:t>
            </a:r>
          </a:p>
        </p:txBody>
      </p:sp>
      <p:sp>
        <p:nvSpPr>
          <p:cNvPr id="4" name="Title 3"/>
          <p:cNvSpPr>
            <a:spLocks noGrp="1"/>
          </p:cNvSpPr>
          <p:nvPr>
            <p:ph type="title"/>
          </p:nvPr>
        </p:nvSpPr>
        <p:spPr/>
        <p:txBody>
          <a:bodyPr/>
          <a:lstStyle/>
          <a:p>
            <a:r>
              <a:rPr lang="en-US" b="1" dirty="0" smtClean="0"/>
              <a:t>Predictability</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7</a:t>
            </a:fld>
            <a:endParaRPr lang="en-US" dirty="0"/>
          </a:p>
        </p:txBody>
      </p:sp>
    </p:spTree>
    <p:extLst>
      <p:ext uri="{BB962C8B-B14F-4D97-AF65-F5344CB8AC3E}">
        <p14:creationId xmlns:p14="http://schemas.microsoft.com/office/powerpoint/2010/main" val="24429258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fontAlgn="base">
              <a:buNone/>
            </a:pPr>
            <a:r>
              <a:rPr lang="en-US" b="1" dirty="0" smtClean="0"/>
              <a:t>Which state where?</a:t>
            </a:r>
          </a:p>
          <a:p>
            <a:pPr marL="0" indent="0" fontAlgn="base">
              <a:buNone/>
            </a:pPr>
            <a:r>
              <a:rPr lang="en-US" sz="1700" dirty="0" err="1"/>
              <a:t>Redux</a:t>
            </a:r>
            <a:r>
              <a:rPr lang="en-US" sz="1700" dirty="0"/>
              <a:t> is a powerful state container for web apps, but there is no hard-and-fast rule that all state </a:t>
            </a:r>
            <a:r>
              <a:rPr lang="en-US" sz="1700" b="1" i="1" dirty="0"/>
              <a:t>must</a:t>
            </a:r>
            <a:r>
              <a:rPr lang="en-US" sz="1700" dirty="0"/>
              <a:t> be contained in a </a:t>
            </a:r>
            <a:r>
              <a:rPr lang="en-US" sz="1700" dirty="0" err="1"/>
              <a:t>Redux</a:t>
            </a:r>
            <a:r>
              <a:rPr lang="en-US" sz="1700" dirty="0"/>
              <a:t> store. In fact, it may make sense to store </a:t>
            </a:r>
            <a:r>
              <a:rPr lang="en-US" sz="1700" b="1" i="1" dirty="0"/>
              <a:t>some</a:t>
            </a:r>
            <a:r>
              <a:rPr lang="en-US" sz="1700" dirty="0"/>
              <a:t> data in (React) component state, as well. It is ultimately up to you to decide what works best for your app, but there are also few common conventions that you can follow</a:t>
            </a:r>
            <a:r>
              <a:rPr lang="en-US" sz="1700" dirty="0" smtClean="0"/>
              <a:t>.</a:t>
            </a:r>
          </a:p>
          <a:p>
            <a:pPr marL="0" indent="0" fontAlgn="base">
              <a:buNone/>
            </a:pPr>
            <a:r>
              <a:rPr lang="en-US" sz="1700" b="1" dirty="0" err="1" smtClean="0"/>
              <a:t>Redux</a:t>
            </a:r>
            <a:r>
              <a:rPr lang="en-US" sz="1700" b="1" dirty="0" smtClean="0"/>
              <a:t> Store</a:t>
            </a:r>
          </a:p>
          <a:p>
            <a:pPr marL="0" indent="0" fontAlgn="base">
              <a:buNone/>
            </a:pPr>
            <a:r>
              <a:rPr lang="en-US" sz="1700" dirty="0"/>
              <a:t>Generally, if state is shared and accessible through the whole app, it should be kept in the store. Examples include:</a:t>
            </a:r>
          </a:p>
          <a:p>
            <a:pPr lvl="0" fontAlgn="base"/>
            <a:r>
              <a:rPr lang="en-US" sz="1700" dirty="0"/>
              <a:t>Cached users</a:t>
            </a:r>
          </a:p>
          <a:p>
            <a:pPr lvl="0" fontAlgn="base"/>
            <a:r>
              <a:rPr lang="en-US" sz="1700" dirty="0"/>
              <a:t>A draft of an </a:t>
            </a:r>
            <a:r>
              <a:rPr lang="en-US" sz="1700" dirty="0" smtClean="0"/>
              <a:t>email</a:t>
            </a:r>
          </a:p>
        </p:txBody>
      </p:sp>
      <p:sp>
        <p:nvSpPr>
          <p:cNvPr id="4" name="Title 3"/>
          <p:cNvSpPr>
            <a:spLocks noGrp="1"/>
          </p:cNvSpPr>
          <p:nvPr>
            <p:ph type="title"/>
          </p:nvPr>
        </p:nvSpPr>
        <p:spPr/>
        <p:txBody>
          <a:bodyPr/>
          <a:lstStyle/>
          <a:p>
            <a:r>
              <a:rPr lang="en-US" b="1" dirty="0" err="1" smtClean="0"/>
              <a:t>Redux</a:t>
            </a:r>
            <a:r>
              <a:rPr lang="en-US" b="1" dirty="0" smtClean="0"/>
              <a:t> store </a:t>
            </a:r>
            <a:r>
              <a:rPr lang="en-US" b="1" dirty="0" err="1" smtClean="0"/>
              <a:t>vs</a:t>
            </a:r>
            <a:r>
              <a:rPr lang="en-US" b="1" dirty="0" smtClean="0"/>
              <a:t> component state</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8</a:t>
            </a:fld>
            <a:endParaRPr lang="en-US" dirty="0"/>
          </a:p>
        </p:txBody>
      </p:sp>
    </p:spTree>
    <p:extLst>
      <p:ext uri="{BB962C8B-B14F-4D97-AF65-F5344CB8AC3E}">
        <p14:creationId xmlns:p14="http://schemas.microsoft.com/office/powerpoint/2010/main" val="866677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lvl="0" indent="0" fontAlgn="base">
              <a:buNone/>
            </a:pPr>
            <a:r>
              <a:rPr lang="en-US" sz="1700" b="1" dirty="0" smtClean="0"/>
              <a:t>Component State</a:t>
            </a:r>
          </a:p>
          <a:p>
            <a:pPr marL="0" indent="0" fontAlgn="base">
              <a:buNone/>
            </a:pPr>
            <a:r>
              <a:rPr lang="en-US" sz="1200" dirty="0" smtClean="0"/>
              <a:t>On the other hand, if more "localized" data is involved, or you're dealing with state that doesn’t affect other components, component state is a solid choice. Examples include:</a:t>
            </a:r>
          </a:p>
          <a:p>
            <a:pPr lvl="0" fontAlgn="base"/>
            <a:r>
              <a:rPr lang="en-US" sz="1200" dirty="0" smtClean="0"/>
              <a:t>Form input</a:t>
            </a:r>
          </a:p>
          <a:p>
            <a:pPr lvl="0" fontAlgn="base"/>
            <a:r>
              <a:rPr lang="en-US" sz="1200" dirty="0" smtClean="0"/>
              <a:t>Current tab selected</a:t>
            </a:r>
          </a:p>
          <a:p>
            <a:pPr lvl="0" fontAlgn="base"/>
            <a:r>
              <a:rPr lang="en-US" sz="1200" dirty="0" smtClean="0"/>
              <a:t>Dropdown open/closed status</a:t>
            </a:r>
            <a:endParaRPr lang="en-US" sz="1200" dirty="0"/>
          </a:p>
        </p:txBody>
      </p:sp>
      <p:sp>
        <p:nvSpPr>
          <p:cNvPr id="4" name="Title 3"/>
          <p:cNvSpPr>
            <a:spLocks noGrp="1"/>
          </p:cNvSpPr>
          <p:nvPr>
            <p:ph type="title"/>
          </p:nvPr>
        </p:nvSpPr>
        <p:spPr/>
        <p:txBody>
          <a:bodyPr/>
          <a:lstStyle/>
          <a:p>
            <a:r>
              <a:rPr lang="en-US" b="1" dirty="0" err="1" smtClean="0"/>
              <a:t>Redux</a:t>
            </a:r>
            <a:r>
              <a:rPr lang="en-US" b="1" dirty="0" smtClean="0"/>
              <a:t> store </a:t>
            </a:r>
            <a:r>
              <a:rPr lang="en-US" b="1" dirty="0" err="1" smtClean="0"/>
              <a:t>vs</a:t>
            </a:r>
            <a:r>
              <a:rPr lang="en-US" b="1" dirty="0" smtClean="0"/>
              <a:t> component state</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9</a:t>
            </a:fld>
            <a:endParaRPr lang="en-US" dirty="0"/>
          </a:p>
        </p:txBody>
      </p:sp>
    </p:spTree>
    <p:extLst>
      <p:ext uri="{BB962C8B-B14F-4D97-AF65-F5344CB8AC3E}">
        <p14:creationId xmlns:p14="http://schemas.microsoft.com/office/powerpoint/2010/main" val="2690380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teCompli-V2">
  <a:themeElements>
    <a:clrScheme name="SiteCompli Palette 2016">
      <a:dk1>
        <a:srgbClr val="293238"/>
      </a:dk1>
      <a:lt1>
        <a:srgbClr val="FFFFFF"/>
      </a:lt1>
      <a:dk2>
        <a:srgbClr val="545A5F"/>
      </a:dk2>
      <a:lt2>
        <a:srgbClr val="989696"/>
      </a:lt2>
      <a:accent1>
        <a:srgbClr val="F07100"/>
      </a:accent1>
      <a:accent2>
        <a:srgbClr val="2A7DBE"/>
      </a:accent2>
      <a:accent3>
        <a:srgbClr val="ACACAC"/>
      </a:accent3>
      <a:accent4>
        <a:srgbClr val="8FC7C9"/>
      </a:accent4>
      <a:accent5>
        <a:srgbClr val="A6BAC5"/>
      </a:accent5>
      <a:accent6>
        <a:srgbClr val="F2F2F2"/>
      </a:accent6>
      <a:hlink>
        <a:srgbClr val="F07100"/>
      </a:hlink>
      <a:folHlink>
        <a:srgbClr val="F071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solidFill>
              <a:schemeClr val="tx2"/>
            </a:solidFill>
            <a:latin typeface="Arial" charset="0"/>
            <a:ea typeface="Arial" charset="0"/>
            <a:cs typeface="Arial" charset="0"/>
          </a:defRPr>
        </a:defPPr>
      </a:lstStyle>
    </a:txDef>
  </a:objectDefaults>
  <a:extraClrSchemeLst/>
  <a:extLst>
    <a:ext uri="{05A4C25C-085E-4340-85A3-A5531E510DB2}">
      <thm15:themeFamily xmlns:thm15="http://schemas.microsoft.com/office/thememl/2012/main" xmlns="" name="SiteCompli-V2" id="{F474B939-050C-6D48-98BA-6C4A6E6B315C}" vid="{AF27C86B-3EBF-0E4C-A06C-77072E04621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SiteCompli-V2.potx</Template>
  <TotalTime>55963</TotalTime>
  <Words>2195</Words>
  <Application>Microsoft Macintosh PowerPoint</Application>
  <PresentationFormat>On-screen Show (16:9)</PresentationFormat>
  <Paragraphs>497</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SiteCompli-V2</vt:lpstr>
      <vt:lpstr>Redux</vt:lpstr>
      <vt:lpstr>Redux</vt:lpstr>
      <vt:lpstr>redux</vt:lpstr>
      <vt:lpstr>What is redux?</vt:lpstr>
      <vt:lpstr>predictability</vt:lpstr>
      <vt:lpstr>predictability</vt:lpstr>
      <vt:lpstr>Predictability</vt:lpstr>
      <vt:lpstr>Redux store vs component state</vt:lpstr>
      <vt:lpstr>Redux store vs component state</vt:lpstr>
      <vt:lpstr>Redux store vs component state</vt:lpstr>
      <vt:lpstr>Redux state is read-only</vt:lpstr>
      <vt:lpstr>Redux store state</vt:lpstr>
      <vt:lpstr>Pure functions</vt:lpstr>
      <vt:lpstr>Pure functions</vt:lpstr>
      <vt:lpstr>Pure functions</vt:lpstr>
      <vt:lpstr>Array’s .reduce() method</vt:lpstr>
      <vt:lpstr>Array’s .reduce() method</vt:lpstr>
      <vt:lpstr>Redux at its core</vt:lpstr>
      <vt:lpstr>Redux at its core</vt:lpstr>
      <vt:lpstr>Redux at its core</vt:lpstr>
      <vt:lpstr>Create actions</vt:lpstr>
      <vt:lpstr>Create actions</vt:lpstr>
      <vt:lpstr>Create reduces</vt:lpstr>
      <vt:lpstr>Create redux store</vt:lpstr>
      <vt:lpstr>Create redux store</vt:lpstr>
      <vt:lpstr>Create redux store</vt:lpstr>
      <vt:lpstr>Redux at its core</vt:lpstr>
      <vt:lpstr>React &amp; redux</vt:lpstr>
      <vt:lpstr>provider</vt:lpstr>
      <vt:lpstr>curring</vt:lpstr>
      <vt:lpstr>provider</vt:lpstr>
      <vt:lpstr>connect</vt:lpstr>
      <vt:lpstr>connect</vt:lpstr>
      <vt:lpstr>connect</vt:lpstr>
      <vt:lpstr>connect</vt:lpstr>
      <vt:lpstr>React &amp; redux</vt:lpstr>
      <vt:lpstr>Architect redux store</vt:lpstr>
      <vt:lpstr>Architect redux store</vt:lpstr>
      <vt:lpstr>Architect redux store</vt:lpstr>
      <vt:lpstr>middleware</vt:lpstr>
      <vt:lpstr>middleware</vt:lpstr>
      <vt:lpstr>middleware</vt:lpstr>
      <vt:lpstr>middleware</vt:lpstr>
      <vt:lpstr>middleware</vt:lpstr>
      <vt:lpstr>middleware</vt:lpstr>
      <vt:lpstr>middleware</vt:lpstr>
      <vt:lpstr>middleware</vt:lpstr>
      <vt:lpstr>middleware</vt:lpstr>
      <vt:lpstr>middleware</vt:lpstr>
      <vt:lpstr>middleware</vt:lpstr>
      <vt:lpstr>App structure and organization</vt:lpstr>
      <vt:lpstr>App structure and organization</vt:lpstr>
      <vt:lpstr>App structure and organization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NYC Violations Process</dc:title>
  <dc:creator>MICHELLE  SWEATT</dc:creator>
  <cp:lastModifiedBy>Vsevolod Malishev</cp:lastModifiedBy>
  <cp:revision>1201</cp:revision>
  <cp:lastPrinted>2013-02-05T18:07:52Z</cp:lastPrinted>
  <dcterms:created xsi:type="dcterms:W3CDTF">2012-11-13T04:02:41Z</dcterms:created>
  <dcterms:modified xsi:type="dcterms:W3CDTF">2017-10-04T15:42:37Z</dcterms:modified>
</cp:coreProperties>
</file>