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Casanova: a Language for Computer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400" dirty="0"/>
              <a:t>Giuseppe </a:t>
            </a:r>
            <a:r>
              <a:rPr lang="it-IT" sz="1400" dirty="0" smtClean="0"/>
              <a:t>Maggiore</a:t>
            </a:r>
            <a:br>
              <a:rPr lang="it-IT" sz="1400" dirty="0" smtClean="0"/>
            </a:br>
            <a:r>
              <a:rPr lang="it-IT" sz="1400" dirty="0" smtClean="0"/>
              <a:t>Alvise Spanò</a:t>
            </a:r>
            <a:br>
              <a:rPr lang="it-IT" sz="1400" dirty="0" smtClean="0"/>
            </a:br>
            <a:r>
              <a:rPr lang="it-IT" sz="1400" dirty="0" smtClean="0"/>
              <a:t>Renzo Orsini</a:t>
            </a:r>
            <a:br>
              <a:rPr lang="it-IT" sz="1400" dirty="0" smtClean="0"/>
            </a:br>
            <a:r>
              <a:rPr lang="it-IT" sz="1400" dirty="0" smtClean="0"/>
              <a:t>Michele Bugliesi</a:t>
            </a:r>
            <a:br>
              <a:rPr lang="it-IT" sz="1400" dirty="0" smtClean="0"/>
            </a:br>
            <a:r>
              <a:rPr lang="it-IT" sz="1400" dirty="0" smtClean="0"/>
              <a:t>Mohamed </a:t>
            </a:r>
            <a:r>
              <a:rPr lang="it-IT" sz="1400" dirty="0"/>
              <a:t>Abbadi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07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Program</a:t>
            </a:r>
            <a:r>
              <a:rPr lang="en-US" dirty="0"/>
              <a:t> ::= (</a:t>
            </a:r>
            <a:r>
              <a:rPr lang="en-US" i="1" dirty="0"/>
              <a:t>Type-</a:t>
            </a:r>
            <a:r>
              <a:rPr lang="en-US" i="1" dirty="0" err="1"/>
              <a:t>decl</a:t>
            </a:r>
            <a:r>
              <a:rPr lang="en-US" dirty="0"/>
              <a:t>)* (</a:t>
            </a:r>
            <a:r>
              <a:rPr lang="en-US" i="1" dirty="0"/>
              <a:t>Let-binding</a:t>
            </a:r>
            <a:r>
              <a:rPr lang="en-US" dirty="0"/>
              <a:t>)* </a:t>
            </a:r>
            <a:r>
              <a:rPr lang="en-US" i="1" dirty="0" err="1"/>
              <a:t>Expr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Type-</a:t>
            </a:r>
            <a:r>
              <a:rPr lang="en-US" i="1" dirty="0" err="1"/>
              <a:t>decl</a:t>
            </a:r>
            <a:r>
              <a:rPr lang="en-US" dirty="0"/>
              <a:t> ::= type </a:t>
            </a:r>
            <a:r>
              <a:rPr lang="en-US" i="1" dirty="0"/>
              <a:t>Id</a:t>
            </a:r>
            <a:r>
              <a:rPr lang="en-US" dirty="0"/>
              <a:t> [('a, ..)] = </a:t>
            </a:r>
            <a:r>
              <a:rPr lang="en-US" i="1" dirty="0"/>
              <a:t>Type-body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Type-body</a:t>
            </a:r>
            <a:r>
              <a:rPr lang="en-US" dirty="0"/>
              <a:t> ::= </a:t>
            </a:r>
            <a:r>
              <a:rPr lang="en-US" i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|  { </a:t>
            </a:r>
            <a:r>
              <a:rPr lang="en-US" i="1" dirty="0"/>
              <a:t>Id</a:t>
            </a:r>
            <a:r>
              <a:rPr lang="en-US" dirty="0"/>
              <a:t> [: </a:t>
            </a:r>
            <a:r>
              <a:rPr lang="en-US" i="1" dirty="0"/>
              <a:t>Type</a:t>
            </a:r>
            <a:r>
              <a:rPr lang="en-US" dirty="0"/>
              <a:t>] = </a:t>
            </a:r>
            <a:r>
              <a:rPr lang="en-US" i="1" dirty="0" err="1"/>
              <a:t>Expr</a:t>
            </a:r>
            <a:r>
              <a:rPr lang="en-US" dirty="0"/>
              <a:t>; .. }</a:t>
            </a:r>
          </a:p>
          <a:p>
            <a:pPr marL="0" indent="0">
              <a:buNone/>
            </a:pPr>
            <a:r>
              <a:rPr lang="en-US" dirty="0"/>
              <a:t>           |  </a:t>
            </a:r>
            <a:r>
              <a:rPr lang="en-US" i="1" dirty="0" err="1"/>
              <a:t>Uid</a:t>
            </a:r>
            <a:r>
              <a:rPr lang="en-US" dirty="0"/>
              <a:t> [of </a:t>
            </a:r>
            <a:r>
              <a:rPr lang="en-US" i="1" dirty="0"/>
              <a:t>Type</a:t>
            </a:r>
            <a:r>
              <a:rPr lang="en-US" dirty="0"/>
              <a:t>] | ..</a:t>
            </a:r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Type</a:t>
            </a:r>
            <a:r>
              <a:rPr lang="en-US" dirty="0"/>
              <a:t> ::= 'a | </a:t>
            </a:r>
            <a:r>
              <a:rPr lang="en-US" i="1" dirty="0"/>
              <a:t>Id</a:t>
            </a:r>
            <a:r>
              <a:rPr lang="en-US" dirty="0"/>
              <a:t> [(</a:t>
            </a:r>
            <a:r>
              <a:rPr lang="en-US" i="1" dirty="0"/>
              <a:t>Type</a:t>
            </a:r>
            <a:r>
              <a:rPr lang="en-US" dirty="0"/>
              <a:t>, ..)]</a:t>
            </a:r>
          </a:p>
          <a:p>
            <a:pPr marL="0" indent="0">
              <a:buNone/>
            </a:pPr>
            <a:r>
              <a:rPr lang="en-US" dirty="0"/>
              <a:t>      |  </a:t>
            </a:r>
            <a:r>
              <a:rPr lang="en-US" i="1" dirty="0"/>
              <a:t>Type</a:t>
            </a:r>
            <a:r>
              <a:rPr lang="en-US" dirty="0"/>
              <a:t> * .. * </a:t>
            </a:r>
            <a:r>
              <a:rPr lang="en-US" i="1" dirty="0"/>
              <a:t>Type </a:t>
            </a:r>
            <a:r>
              <a:rPr lang="en-US" dirty="0"/>
              <a:t>|</a:t>
            </a:r>
            <a:r>
              <a:rPr lang="en-US" i="1" dirty="0"/>
              <a:t> Type </a:t>
            </a:r>
            <a:r>
              <a:rPr lang="en-US" dirty="0"/>
              <a:t>+</a:t>
            </a:r>
            <a:r>
              <a:rPr lang="en-US" i="1" dirty="0"/>
              <a:t> 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|  ref </a:t>
            </a:r>
            <a:r>
              <a:rPr lang="en-US" i="1" dirty="0"/>
              <a:t>Type</a:t>
            </a:r>
            <a:r>
              <a:rPr lang="en-US" dirty="0"/>
              <a:t> |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/>
              <a:t> | rule </a:t>
            </a:r>
            <a:r>
              <a:rPr lang="en-US" i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dirty="0"/>
              <a:t>|  script </a:t>
            </a:r>
            <a:r>
              <a:rPr lang="en-US" i="1" dirty="0"/>
              <a:t>Type 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table</a:t>
            </a:r>
            <a:r>
              <a:rPr lang="en-US" i="1" dirty="0"/>
              <a:t> Type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Let-binding</a:t>
            </a:r>
            <a:r>
              <a:rPr lang="en-US" dirty="0"/>
              <a:t> ::= let </a:t>
            </a:r>
            <a:r>
              <a:rPr lang="en-US" i="1" dirty="0"/>
              <a:t>Pattern</a:t>
            </a:r>
            <a:r>
              <a:rPr lang="en-US" dirty="0"/>
              <a:t> = </a:t>
            </a:r>
            <a:r>
              <a:rPr lang="en-US" i="1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|  let rec </a:t>
            </a:r>
            <a:r>
              <a:rPr lang="en-US" i="1" dirty="0"/>
              <a:t>Pattern</a:t>
            </a:r>
            <a:r>
              <a:rPr lang="en-US" dirty="0"/>
              <a:t> = </a:t>
            </a:r>
            <a:r>
              <a:rPr lang="en-US" i="1" dirty="0" err="1"/>
              <a:t>Expr</a:t>
            </a:r>
            <a:r>
              <a:rPr lang="en-US" dirty="0"/>
              <a:t> and ..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Pattern</a:t>
            </a:r>
            <a:r>
              <a:rPr lang="en-US" dirty="0"/>
              <a:t> ::= _ | </a:t>
            </a:r>
            <a:r>
              <a:rPr lang="en-US" i="1" dirty="0"/>
              <a:t>Id</a:t>
            </a:r>
            <a:r>
              <a:rPr lang="en-US" dirty="0"/>
              <a:t> | </a:t>
            </a:r>
            <a:r>
              <a:rPr lang="en-US" i="1" dirty="0" err="1"/>
              <a:t>Uid</a:t>
            </a:r>
            <a:r>
              <a:rPr lang="en-US" dirty="0"/>
              <a:t> [</a:t>
            </a:r>
            <a:r>
              <a:rPr lang="en-US" i="1" dirty="0"/>
              <a:t>Pattern</a:t>
            </a:r>
            <a:r>
              <a:rPr lang="en-US" dirty="0"/>
              <a:t>] | (</a:t>
            </a:r>
            <a:r>
              <a:rPr lang="en-US" i="1" dirty="0"/>
              <a:t>Pattern</a:t>
            </a:r>
            <a:r>
              <a:rPr lang="en-US" dirty="0"/>
              <a:t>, ..)</a:t>
            </a:r>
          </a:p>
          <a:p>
            <a:pPr marL="0" indent="0">
              <a:buNone/>
            </a:pPr>
            <a:r>
              <a:rPr lang="en-US" dirty="0"/>
              <a:t>         |  </a:t>
            </a:r>
            <a:r>
              <a:rPr lang="en-US" i="1" dirty="0"/>
              <a:t>Pattern</a:t>
            </a:r>
            <a:r>
              <a:rPr lang="en-US" dirty="0"/>
              <a:t> as Id | (</a:t>
            </a:r>
            <a:r>
              <a:rPr lang="en-US" i="1" dirty="0"/>
              <a:t>Pattern</a:t>
            </a:r>
            <a:r>
              <a:rPr lang="en-US" dirty="0"/>
              <a:t> | </a:t>
            </a:r>
            <a:r>
              <a:rPr lang="en-US" i="1" dirty="0"/>
              <a:t>Pattern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|  </a:t>
            </a:r>
            <a:r>
              <a:rPr lang="en-US" i="1" dirty="0"/>
              <a:t>Pattern</a:t>
            </a:r>
            <a:r>
              <a:rPr lang="en-US" dirty="0"/>
              <a:t> : </a:t>
            </a:r>
            <a:r>
              <a:rPr lang="en-US" i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Expr</a:t>
            </a:r>
            <a:r>
              <a:rPr lang="en-US" dirty="0"/>
              <a:t> ::= Lit | Id | </a:t>
            </a:r>
            <a:r>
              <a:rPr lang="en-US" dirty="0" err="1"/>
              <a:t>Uid</a:t>
            </a:r>
            <a:r>
              <a:rPr lang="en-US" dirty="0"/>
              <a:t> | fun Pattern →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|  Let-binding in </a:t>
            </a:r>
            <a:r>
              <a:rPr lang="en-US" dirty="0" err="1"/>
              <a:t>Expr</a:t>
            </a:r>
            <a:r>
              <a:rPr lang="en-US" dirty="0"/>
              <a:t> | </a:t>
            </a:r>
            <a:r>
              <a:rPr lang="en-US" dirty="0" err="1"/>
              <a:t>Expr.Id</a:t>
            </a:r>
            <a:r>
              <a:rPr lang="en-US" dirty="0"/>
              <a:t> | </a:t>
            </a:r>
            <a:r>
              <a:rPr lang="en-US" dirty="0" err="1"/>
              <a:t>Expr</a:t>
            </a:r>
            <a:r>
              <a:rPr lang="en-US" dirty="0"/>
              <a:t>;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| 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Expr</a:t>
            </a:r>
            <a:r>
              <a:rPr lang="en-US" dirty="0"/>
              <a:t> [else </a:t>
            </a:r>
            <a:r>
              <a:rPr lang="en-US" dirty="0" err="1"/>
              <a:t>Expr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|  match </a:t>
            </a:r>
            <a:r>
              <a:rPr lang="en-US" dirty="0" err="1"/>
              <a:t>Expr</a:t>
            </a:r>
            <a:r>
              <a:rPr lang="en-US" dirty="0"/>
              <a:t> with Pattern → </a:t>
            </a:r>
            <a:r>
              <a:rPr lang="en-US" dirty="0" err="1"/>
              <a:t>Expr</a:t>
            </a:r>
            <a:r>
              <a:rPr lang="en-US" dirty="0"/>
              <a:t> | ..</a:t>
            </a:r>
          </a:p>
          <a:p>
            <a:pPr marL="0" indent="0">
              <a:buNone/>
            </a:pPr>
            <a:r>
              <a:rPr lang="en-US" dirty="0"/>
              <a:t>      |  {: </a:t>
            </a:r>
            <a:r>
              <a:rPr lang="en-US" dirty="0" err="1"/>
              <a:t>MExpr</a:t>
            </a:r>
            <a:r>
              <a:rPr lang="en-US" dirty="0"/>
              <a:t> :}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Lit ::= </a:t>
            </a:r>
            <a:r>
              <a:rPr lang="en-US" dirty="0" err="1"/>
              <a:t>builtins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|  [</a:t>
            </a:r>
            <a:r>
              <a:rPr lang="en-US" dirty="0" err="1"/>
              <a:t>Expr</a:t>
            </a:r>
            <a:r>
              <a:rPr lang="en-US" dirty="0"/>
              <a:t>; ..] | [</a:t>
            </a:r>
            <a:r>
              <a:rPr lang="en-US" dirty="0" err="1"/>
              <a:t>CExpr</a:t>
            </a:r>
            <a:r>
              <a:rPr lang="en-US" dirty="0"/>
              <a:t>; ..] | { Id = </a:t>
            </a:r>
            <a:r>
              <a:rPr lang="en-US" dirty="0" err="1"/>
              <a:t>Expr</a:t>
            </a:r>
            <a:r>
              <a:rPr lang="en-US" dirty="0"/>
              <a:t>; ..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MExpr</a:t>
            </a:r>
            <a:r>
              <a:rPr lang="en-US" dirty="0"/>
              <a:t> ::= repeat </a:t>
            </a:r>
            <a:r>
              <a:rPr lang="en-US" dirty="0" err="1"/>
              <a:t>MExpr</a:t>
            </a:r>
            <a:r>
              <a:rPr lang="en-US" dirty="0"/>
              <a:t> | wait </a:t>
            </a:r>
            <a:r>
              <a:rPr lang="en-US" dirty="0" err="1"/>
              <a:t>Expr</a:t>
            </a:r>
            <a:r>
              <a:rPr lang="en-US" dirty="0"/>
              <a:t> | run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return </a:t>
            </a:r>
            <a:r>
              <a:rPr lang="en-US" dirty="0" err="1"/>
              <a:t>Expr</a:t>
            </a:r>
            <a:r>
              <a:rPr lang="en-US" dirty="0"/>
              <a:t> | </a:t>
            </a:r>
            <a:r>
              <a:rPr lang="en-US" dirty="0" err="1"/>
              <a:t>MExpr</a:t>
            </a:r>
            <a:r>
              <a:rPr lang="en-US" dirty="0"/>
              <a:t> ==&gt; </a:t>
            </a:r>
            <a:r>
              <a:rPr lang="en-US" dirty="0" err="1"/>
              <a:t>MExpr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</a:t>
            </a:r>
            <a:r>
              <a:rPr lang="en-US" dirty="0" err="1"/>
              <a:t>MExpr</a:t>
            </a:r>
            <a:r>
              <a:rPr lang="en-US" dirty="0"/>
              <a:t> &amp;&amp; </a:t>
            </a:r>
            <a:r>
              <a:rPr lang="en-US" dirty="0" err="1"/>
              <a:t>MExpr</a:t>
            </a:r>
            <a:r>
              <a:rPr lang="en-US" dirty="0"/>
              <a:t> | </a:t>
            </a:r>
            <a:r>
              <a:rPr lang="en-US" dirty="0" err="1"/>
              <a:t>MExpr</a:t>
            </a:r>
            <a:r>
              <a:rPr lang="en-US" dirty="0"/>
              <a:t> || </a:t>
            </a:r>
            <a:r>
              <a:rPr lang="en-US" dirty="0" err="1"/>
              <a:t>Mexpr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|  </a:t>
            </a:r>
            <a:r>
              <a:rPr lang="en-US" dirty="0" err="1"/>
              <a:t>Mexpr</a:t>
            </a:r>
            <a:r>
              <a:rPr lang="en-US" dirty="0"/>
              <a:t>; </a:t>
            </a:r>
            <a:r>
              <a:rPr lang="en-US" dirty="0" err="1"/>
              <a:t>Mexpr</a:t>
            </a:r>
            <a:r>
              <a:rPr lang="en-US" dirty="0"/>
              <a:t> | </a:t>
            </a:r>
            <a:r>
              <a:rPr lang="en-US" dirty="0" err="1"/>
              <a:t>Expr</a:t>
            </a:r>
            <a:r>
              <a:rPr lang="en-US" dirty="0"/>
              <a:t> := </a:t>
            </a:r>
            <a:r>
              <a:rPr lang="en-US" dirty="0" err="1"/>
              <a:t>Expr</a:t>
            </a:r>
            <a:r>
              <a:rPr lang="en-US" dirty="0"/>
              <a:t> | yield</a:t>
            </a:r>
          </a:p>
          <a:p>
            <a:pPr marL="0" indent="0">
              <a:buNone/>
            </a:pPr>
            <a:r>
              <a:rPr lang="en-US" dirty="0"/>
              <a:t>       |  let! Pattern = </a:t>
            </a:r>
            <a:r>
              <a:rPr lang="en-US" dirty="0" err="1"/>
              <a:t>Expr</a:t>
            </a:r>
            <a:r>
              <a:rPr lang="en-US" dirty="0"/>
              <a:t> in </a:t>
            </a:r>
            <a:r>
              <a:rPr lang="en-US" dirty="0" err="1"/>
              <a:t>MExpr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do! </a:t>
            </a:r>
            <a:r>
              <a:rPr lang="en-US" dirty="0" err="1"/>
              <a:t>Expr</a:t>
            </a:r>
            <a:r>
              <a:rPr lang="en-US" dirty="0"/>
              <a:t> | Let-binding in </a:t>
            </a:r>
            <a:r>
              <a:rPr lang="en-US" dirty="0" err="1"/>
              <a:t>Mexpr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match </a:t>
            </a:r>
            <a:r>
              <a:rPr lang="en-US" dirty="0" err="1"/>
              <a:t>Expr</a:t>
            </a:r>
            <a:r>
              <a:rPr lang="en-US" dirty="0"/>
              <a:t> with Pattern → </a:t>
            </a:r>
            <a:r>
              <a:rPr lang="en-US" dirty="0" err="1"/>
              <a:t>MExpr</a:t>
            </a:r>
            <a:r>
              <a:rPr lang="en-US" dirty="0"/>
              <a:t> | ..</a:t>
            </a:r>
          </a:p>
          <a:p>
            <a:pPr marL="0" indent="0">
              <a:buNone/>
            </a:pPr>
            <a:r>
              <a:rPr lang="en-US" dirty="0"/>
              <a:t>       | 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MExpr</a:t>
            </a:r>
            <a:r>
              <a:rPr lang="en-US" dirty="0"/>
              <a:t> [else </a:t>
            </a:r>
            <a:r>
              <a:rPr lang="en-US" dirty="0" err="1"/>
              <a:t>MExpr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CExpr</a:t>
            </a:r>
            <a:r>
              <a:rPr lang="en-US" dirty="0"/>
              <a:t> ::= for Pattern in </a:t>
            </a:r>
            <a:r>
              <a:rPr lang="en-US" dirty="0" err="1"/>
              <a:t>Expr</a:t>
            </a:r>
            <a:r>
              <a:rPr lang="en-US" dirty="0"/>
              <a:t> do </a:t>
            </a:r>
            <a:r>
              <a:rPr lang="en-US" dirty="0" err="1"/>
              <a:t>CExpr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Pattern in </a:t>
            </a:r>
            <a:r>
              <a:rPr lang="en-US" dirty="0" err="1"/>
              <a:t>Expr</a:t>
            </a:r>
            <a:r>
              <a:rPr lang="en-US" dirty="0"/>
              <a:t> |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Expr</a:t>
            </a:r>
            <a:r>
              <a:rPr lang="en-US" dirty="0"/>
              <a:t> else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|  yield </a:t>
            </a:r>
            <a:r>
              <a:rPr lang="en-US" dirty="0" err="1"/>
              <a:t>Expr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inside a type named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en-US" dirty="0" smtClean="0"/>
              <a:t> are associated with a function term of type</a:t>
            </a:r>
          </a:p>
          <a:p>
            <a:pPr marL="0" indent="0" algn="ctr">
              <a:buNone/>
            </a:pP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ea typeface="Times New Roman"/>
                <a:cs typeface="Consolas" pitchFamily="49" charset="0"/>
              </a:rPr>
              <a:t>GameState</a:t>
            </a: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 * Entity * float) -&gt; </a:t>
            </a:r>
            <a:r>
              <a:rPr lang="en-US" sz="2400" dirty="0" smtClean="0"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</a:p>
          <a:p>
            <a:pPr marL="0" indent="0" algn="ctr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Position : rule Vector2 =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  fun (</a:t>
            </a:r>
            <a:r>
              <a:rPr lang="en-US" sz="2400" dirty="0" err="1">
                <a:latin typeface="Consolas" pitchFamily="49" charset="0"/>
                <a:ea typeface="Times New Roman"/>
                <a:cs typeface="Consolas" pitchFamily="49" charset="0"/>
              </a:rPr>
              <a:t>state,self,dt</a:t>
            </a: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) -&gt; </a:t>
            </a:r>
            <a:endParaRPr lang="en-US" sz="2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  <a:ea typeface="Times New Roman"/>
                <a:cs typeface="Consolas" pitchFamily="49" charset="0"/>
              </a:rPr>
              <a:t>self.Position</a:t>
            </a:r>
            <a:r>
              <a:rPr lang="en-US" sz="240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+ </a:t>
            </a:r>
            <a:r>
              <a:rPr lang="en-US" sz="2400" dirty="0" err="1">
                <a:latin typeface="Consolas" pitchFamily="49" charset="0"/>
                <a:ea typeface="Times New Roman"/>
                <a:cs typeface="Consolas" pitchFamily="49" charset="0"/>
              </a:rPr>
              <a:t>self.Velocity</a:t>
            </a:r>
            <a:r>
              <a:rPr lang="en-US" sz="2400" dirty="0">
                <a:latin typeface="Consolas" pitchFamily="49" charset="0"/>
                <a:ea typeface="Times New Roman"/>
                <a:cs typeface="Consolas" pitchFamily="49" charset="0"/>
              </a:rPr>
              <a:t> * </a:t>
            </a:r>
            <a:r>
              <a:rPr lang="en-US" sz="2400" dirty="0" err="1">
                <a:latin typeface="Consolas" pitchFamily="49" charset="0"/>
                <a:ea typeface="Times New Roman"/>
                <a:cs typeface="Consolas" pitchFamily="49" charset="0"/>
              </a:rPr>
              <a:t>dt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8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>
                    <a:latin typeface="Consolas" pitchFamily="49" charset="0"/>
                    <a:cs typeface="Consolas" pitchFamily="49" charset="0"/>
                  </a:rPr>
                  <a:t>var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i="1"/>
                      <m:t>≤</m:t>
                    </m:r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rule T </a:t>
                </a:r>
                <a14:m>
                  <m:oMath xmlns:m="http://schemas.openxmlformats.org/officeDocument/2006/math">
                    <m:r>
                      <a:rPr lang="en-US" i="1"/>
                      <m:t>≤</m:t>
                    </m:r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err="1">
                    <a:latin typeface="Consolas" pitchFamily="49" charset="0"/>
                    <a:cs typeface="Consolas" pitchFamily="49" charset="0"/>
                  </a:rPr>
                  <a:t>var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T</a:t>
                </a:r>
              </a:p>
              <a:p>
                <a:pPr marL="0" indent="0">
                  <a:buNone/>
                </a:pPr>
                <a:endParaRPr lang="en-US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/>
                            <m:t>Γ</m:t>
                          </m:r>
                          <m:r>
                            <a:rPr lang="en-US"/>
                            <m:t> ⊢ 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/>
                            <m:t>≤ </m:t>
                          </m:r>
                          <m:r>
                            <a:rPr lang="en-US" i="1"/>
                            <m:t>𝑣𝑎𝑟</m:t>
                          </m:r>
                          <m:r>
                            <a:rPr lang="en-US"/>
                            <m:t> </m:t>
                          </m:r>
                          <m:r>
                            <a:rPr lang="en-US" i="1"/>
                            <m:t>𝑇</m:t>
                          </m:r>
                          <m:r>
                            <a:rPr lang="en-US"/>
                            <m:t>,  </m:t>
                          </m:r>
                          <m:r>
                            <a:rPr lang="en-US" i="1"/>
                            <m:t>𝑣</m:t>
                          </m:r>
                          <m:r>
                            <a:rPr lang="en-US"/>
                            <m:t> : 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𝑇</m:t>
                              </m:r>
                            </m:e>
                            <m:sup>
                              <m:r>
                                <a:rPr lang="en-US" i="1"/>
                                <m:t>′</m:t>
                              </m:r>
                            </m:sup>
                          </m:sSup>
                          <m:r>
                            <a:rPr lang="en-US"/>
                            <m:t>, 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𝑇</m:t>
                              </m:r>
                            </m:e>
                            <m:sup>
                              <m:r>
                                <a:rPr lang="en-US" i="1"/>
                                <m:t>′</m:t>
                              </m:r>
                            </m:sup>
                          </m:sSup>
                          <m:r>
                            <a:rPr lang="en-US"/>
                            <m:t>≤ </m:t>
                          </m:r>
                          <m:r>
                            <a:rPr lang="en-US" i="1"/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/>
                            <m:t>Γ</m:t>
                          </m:r>
                          <m:r>
                            <a:rPr lang="en-US"/>
                            <m:t> ⊢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/>
                            <m:t> := </m:t>
                          </m:r>
                          <m:r>
                            <a:rPr lang="en-US" i="1"/>
                            <m:t>𝑣</m:t>
                          </m:r>
                          <m:r>
                            <a:rPr lang="en-US"/>
                            <m:t> : </m:t>
                          </m:r>
                          <m:r>
                            <a:rPr lang="en-US" i="1"/>
                            <m:t>𝑆𝑐𝑟𝑖𝑝𝑡</m:t>
                          </m:r>
                          <m:r>
                            <a:rPr lang="en-US"/>
                            <m:t> </m:t>
                          </m:r>
                          <m:r>
                            <a:rPr lang="en-US" i="1"/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cs typeface="Consolas" pitchFamily="49" charset="0"/>
                  </a:rPr>
                  <a:t>Effectively, </a:t>
                </a:r>
                <a:r>
                  <a:rPr lang="en-US" dirty="0" smtClean="0">
                    <a:cs typeface="Consolas" pitchFamily="49" charset="0"/>
                    <a:sym typeface="Wingdings" pitchFamily="2" charset="2"/>
                  </a:rPr>
                  <a:t> </a:t>
                </a:r>
                <a:r>
                  <a:rPr lang="en-US" dirty="0" smtClean="0">
                    <a:cs typeface="Consolas" pitchFamily="49" charset="0"/>
                  </a:rPr>
                  <a:t>scripts act as an effect system.</a:t>
                </a:r>
                <a:endParaRPr lang="en-US" dirty="0"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script combinators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763712"/>
                <a:ext cx="4040188" cy="3951288"/>
              </a:xfrm>
            </p:spPr>
            <p:txBody>
              <a:bodyPr numCol="1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r>
                            <a:rPr lang="en-US" sz="1800" i="1">
                              <a:latin typeface="Cambria Math"/>
                            </a:rPr>
                            <m:t>𝑦𝑖𝑒𝑙𝑑</m:t>
                          </m:r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𝑈𝑛𝑖𝑡</m:t>
                          </m:r>
                        </m:den>
                      </m:f>
                    </m:oMath>
                  </m:oMathPara>
                </a14:m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𝑓𝑙𝑜𝑎𝑡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r>
                            <a:rPr lang="en-US" sz="1800" i="1">
                              <a:latin typeface="Cambria Math"/>
                            </a:rPr>
                            <m:t>𝑤𝑎𝑖𝑡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       </m:t>
                          </m:r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: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⊢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 </m:t>
                          </m:r>
                          <m:r>
                            <a:rPr lang="en-US" sz="1800" i="1">
                              <a:latin typeface="Cambria Math"/>
                            </a:rPr>
                            <m:t>𝑙𝑒𝑡</m:t>
                          </m:r>
                          <m:r>
                            <a:rPr lang="en-US" sz="1800" i="1">
                              <a:latin typeface="Cambria Math"/>
                            </a:rPr>
                            <m:t>!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𝑖𝑛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𝛤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⊢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: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 </m:t>
                          </m:r>
                          <m:r>
                            <a:rPr lang="en-US" sz="1800" i="1">
                              <a:latin typeface="Cambria Math"/>
                            </a:rPr>
                            <m:t>𝑟𝑒𝑡𝑢𝑟𝑛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𝛤</m:t>
                          </m:r>
                          <m:r>
                            <a:rPr lang="en-US" sz="1800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&amp;&amp;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 :</m:t>
                          </m:r>
                          <m:r>
                            <a:rPr lang="en-US" sz="1800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sz="1800" i="1">
                              <a:latin typeface="Cambria Math"/>
                            </a:rPr>
                            <m:t> (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∗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  <m:r>
                            <a:rPr lang="en-US" sz="1800" i="1">
                              <a:latin typeface="Cambria Math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763712"/>
                <a:ext cx="4040188" cy="3951288"/>
              </a:xfrm>
              <a:blipFill rotWithShape="1">
                <a:blip r:embed="rId2"/>
                <a:stretch>
                  <a:fillRect r="-5882" b="-3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||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(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𝑂𝑝𝑡𝑖𝑜𝑛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𝑈𝑛𝑖𝑡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r>
                            <a:rPr lang="en-US" i="1">
                              <a:latin typeface="Cambria Math"/>
                            </a:rPr>
                            <m:t>𝑟𝑒𝑝𝑒𝑎𝑡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𝑈𝑛𝑖𝑡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𝛤</m:t>
                          </m:r>
                          <m:r>
                            <a:rPr lang="en-US" i="1">
                              <a:latin typeface="Cambria Math"/>
                            </a:rPr>
                            <m:t>⊢</m:t>
                          </m:r>
                          <m:r>
                            <a:rPr lang="en-US" i="1">
                              <a:latin typeface="Cambria Math"/>
                            </a:rPr>
                            <m:t>𝑟𝑢𝑛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 :</m:t>
                          </m:r>
                          <m:r>
                            <a:rPr lang="en-US" i="1">
                              <a:latin typeface="Cambria Math"/>
                            </a:rPr>
                            <m:t>𝑆𝑐𝑟𝑖𝑝𝑡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58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main and input scripts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𝑠𝑡𝑎𝑡𝑒</m:t>
                      </m:r>
                      <m:r>
                        <a:rPr lang="en-US"/>
                        <m:t> :</m:t>
                      </m:r>
                      <m:r>
                        <a:rPr lang="en-US" i="1"/>
                        <m:t>𝐺𝑎𝑚𝑒𝑆𝑡𝑎𝑡𝑒</m:t>
                      </m:r>
                      <m:r>
                        <a:rPr lang="en-US"/>
                        <m:t>⊢</m:t>
                      </m:r>
                      <m:r>
                        <a:rPr lang="en-US" i="1"/>
                        <m:t>𝑚𝑎𝑖𝑛</m:t>
                      </m:r>
                      <m:r>
                        <a:rPr lang="en-US"/>
                        <m:t> :</m:t>
                      </m:r>
                      <m:r>
                        <a:rPr lang="en-US" i="1"/>
                        <m:t>𝑆𝑐𝑟𝑖𝑝𝑡</m:t>
                      </m:r>
                      <m:r>
                        <a:rPr lang="en-US"/>
                        <m:t> </m:t>
                      </m:r>
                      <m:r>
                        <a:rPr lang="en-US" i="1"/>
                        <m:t>𝑈𝑛𝑖𝑡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eqArr>
                            <m:eqArrPr>
                              <m:ctrlPr>
                                <a:rPr lang="en-US" i="1"/>
                              </m:ctrlPr>
                            </m:eqArrPr>
                            <m:e>
                              <m:r>
                                <a:rPr lang="en-US" i="1"/>
                                <m:t>𝑠𝑡𝑎𝑡𝑒</m:t>
                              </m:r>
                              <m:r>
                                <a:rPr lang="en-US" i="1"/>
                                <m:t> :</m:t>
                              </m:r>
                              <m:r>
                                <a:rPr lang="en-US" i="1"/>
                                <m:t>𝐺𝑎𝑚𝑒𝑆𝑡𝑎𝑡𝑒</m:t>
                              </m:r>
                              <m:r>
                                <a:rPr lang="en-US" i="1"/>
                                <m:t>⊢</m:t>
                              </m:r>
                              <m:r>
                                <a:rPr lang="en-US" i="1"/>
                                <m:t>𝑒𝑣𝑒𝑛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 :</m:t>
                              </m:r>
                              <m:r>
                                <a:rPr lang="en-US" i="1"/>
                                <m:t>𝑆𝑐𝑟𝑖𝑝𝑡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𝑂𝑝𝑡𝑖𝑜𝑛</m:t>
                                  </m:r>
                                  <m:r>
                                    <a:rPr lang="en-US" i="1"/>
                                    <m:t> </m:t>
                                  </m:r>
                                  <m:r>
                                    <a:rPr lang="en-US" i="1"/>
                                    <m:t>𝛼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/>
                                <m:t>𝑠𝑡𝑎𝑡𝑒</m:t>
                              </m:r>
                              <m:r>
                                <a:rPr lang="en-US" i="1"/>
                                <m:t> :</m:t>
                              </m:r>
                              <m:r>
                                <a:rPr lang="en-US" i="1"/>
                                <m:t>𝐺𝑎𝑚𝑒𝑆𝑡𝑎𝑡𝑒</m:t>
                              </m:r>
                              <m:r>
                                <a:rPr lang="en-US" i="1"/>
                                <m:t>⊢</m:t>
                              </m:r>
                              <m:r>
                                <a:rPr lang="en-US" i="1"/>
                                <m:t>𝑟𝑒𝑠𝑝𝑜𝑛𝑠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𝑒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 :</m:t>
                              </m:r>
                              <m:r>
                                <a:rPr lang="en-US" i="1"/>
                                <m:t>𝛼</m:t>
                              </m:r>
                              <m:r>
                                <a:rPr lang="en-US" i="1"/>
                                <m:t>→</m:t>
                              </m:r>
                              <m:r>
                                <a:rPr lang="en-US" i="1"/>
                                <m:t>𝑆𝑐𝑟𝑖𝑝𝑡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𝑈𝑛𝑖𝑡</m:t>
                              </m:r>
                            </m:e>
                          </m:eqArr>
                        </m:num>
                        <m:den>
                          <m:r>
                            <a:rPr lang="en-US" i="1"/>
                            <m:t>⊢</m:t>
                          </m:r>
                          <m:r>
                            <a:rPr lang="en-US" i="1"/>
                            <m:t>𝑒𝑣𝑒𝑛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⇒</m:t>
                          </m:r>
                          <m:r>
                            <a:rPr lang="en-US" i="1"/>
                            <m:t>𝑟𝑒𝑠𝑝𝑜𝑛𝑠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𝑒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 :</m:t>
                          </m:r>
                          <m:r>
                            <a:rPr lang="en-US" i="1"/>
                            <m:t>𝑆𝑐𝑟𝑖𝑝𝑡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𝑈𝑛𝑖𝑡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0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turn Casanova types into F# types</a:t>
            </a:r>
          </a:p>
          <a:p>
            <a:pPr lvl="1"/>
            <a:r>
              <a:rPr lang="en-US" dirty="0" smtClean="0"/>
              <a:t>Rule terms are ignored (for the moment)</a:t>
            </a:r>
          </a:p>
          <a:p>
            <a:pPr lvl="1"/>
            <a:r>
              <a:rPr lang="en-US" dirty="0" smtClean="0"/>
              <a:t>Rule fields assume the type</a:t>
            </a:r>
          </a:p>
          <a:p>
            <a:pPr lvl="2"/>
            <a:r>
              <a:rPr lang="en-US" sz="1600" dirty="0">
                <a:latin typeface="Consolas" pitchFamily="49" charset="0"/>
                <a:cs typeface="Consolas" pitchFamily="49" charset="0"/>
              </a:rPr>
              <a:t>type Rule&lt;'a&gt; = { mutable Current : 'a; mutable Next : 'a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Plus smart properties</a:t>
            </a:r>
            <a:endParaRPr lang="en-US" dirty="0">
              <a:solidFill>
                <a:prstClr val="black"/>
              </a:solidFill>
            </a:endParaRPr>
          </a:p>
          <a:p>
            <a:endParaRPr lang="en-US" sz="24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7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rule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Casanova: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Ship = { Position : rule Vector2 = ... 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F#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Ship = { _Position : Rule&lt;Vector2&gt; = ... 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member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this.Position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with get() = this._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Position.Current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and set p' = this._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Position.Next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&lt;- p'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0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“compute” the Update function from the state and its rules</a:t>
            </a:r>
          </a:p>
          <a:p>
            <a:pPr lvl="1"/>
            <a:r>
              <a:rPr lang="en-US" dirty="0" smtClean="0"/>
              <a:t>Traverse the state and its entities </a:t>
            </a:r>
          </a:p>
          <a:p>
            <a:pPr lvl="1"/>
            <a:r>
              <a:rPr lang="en-US" dirty="0" smtClean="0"/>
              <a:t>Apply the rules (with effects), to the appropriate fields</a:t>
            </a:r>
          </a:p>
          <a:p>
            <a:pPr lvl="1"/>
            <a:r>
              <a:rPr lang="en-US" dirty="0" smtClean="0"/>
              <a:t>Swap the Current and Next fields of each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Indexed quadratic queries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03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Rule&lt;'a&gt; = { Values : 'a[]; Index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ref 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member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this.Current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with get() = Values.[!Index % 2]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member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this.Next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with set v' = Values.[(!Index+1)%2] &lt;- v'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Anatomy of a game</a:t>
            </a:r>
          </a:p>
          <a:p>
            <a:r>
              <a:rPr lang="en-US" dirty="0" smtClean="0"/>
              <a:t>Anatomy of a Casanova game</a:t>
            </a:r>
          </a:p>
          <a:p>
            <a:pPr lvl="1"/>
            <a:r>
              <a:rPr lang="en-US" dirty="0" smtClean="0"/>
              <a:t>Syntax, semantics, types</a:t>
            </a:r>
          </a:p>
          <a:p>
            <a:pPr lvl="1"/>
            <a:r>
              <a:rPr lang="en-US" dirty="0" smtClean="0"/>
              <a:t>Optimizations</a:t>
            </a:r>
          </a:p>
          <a:p>
            <a:r>
              <a:rPr lang="en-US" dirty="0" smtClean="0"/>
              <a:t>Rendering</a:t>
            </a:r>
          </a:p>
          <a:p>
            <a:r>
              <a:rPr lang="en-US" dirty="0" smtClean="0"/>
              <a:t>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Instead of reallocating lists, we recycle: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 rule list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(fun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state,self,dt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-&gt; [x + 1 | x &lt;-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self.Xs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._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Xs.Next.Clear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x in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self._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Xs.Current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do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do self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._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Xs.Next.Add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(x+1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9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Evaluation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may be evaluated in parallel</a:t>
            </a:r>
          </a:p>
          <a:p>
            <a:pPr lvl="1"/>
            <a:r>
              <a:rPr lang="en-US" dirty="0" smtClean="0"/>
              <a:t>no conflicts: each rule reads Current but writes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1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rendering</a:t>
            </a:r>
          </a:p>
          <a:p>
            <a:r>
              <a:rPr lang="en-US" dirty="0" smtClean="0"/>
              <a:t>Render operation = drawable data structure inside the game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type Picture = { mutable Path     : string;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 mutable Position : Vector3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 mutable Size     : Vector2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 mutable Tint     : Vector4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2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Model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mutable Path     : string;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mutable World    : Transform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mutable Camera   : Camera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219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Custom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cs typeface="Consolas" pitchFamily="49" charset="0"/>
                  </a:rPr>
                  <a:t>Unsafe solution:</a:t>
                </a:r>
              </a:p>
              <a:p>
                <a:pPr marL="0" indent="0">
                  <a:buNone/>
                </a:pPr>
                <a:endParaRPr lang="en-US" sz="2400" dirty="0"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type Model = { mutable Path     : string;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              mutable World    : Transform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              mutable Camera   :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Camera;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             mutable Shader   : Shader }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Type Shader = {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Path : string;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mutable Parameters : map (string,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nsolas" pitchFamily="49" charset="0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cs typeface="Consolas" pitchFamily="49" charset="0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  <a:cs typeface="Consolas" pitchFamily="49" charset="0"/>
                      </a:rPr>
                      <m:t>. </m:t>
                    </m:r>
                    <m:r>
                      <a:rPr lang="en-US" sz="2400" b="0" i="1" smtClean="0">
                        <a:latin typeface="Cambria Math"/>
                        <a:cs typeface="Consolas" pitchFamily="49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) }</a:t>
                </a:r>
                <a:endParaRPr lang="en-US" sz="2400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code in the Casanova source, which instances the following type: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Shader 'p = { Code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ShaderCode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'p; Parameters : 'p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algn="ctr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'p</a:t>
            </a:r>
            <a:r>
              <a:rPr lang="en-US" dirty="0" smtClean="0">
                <a:cs typeface="Consolas" pitchFamily="49" charset="0"/>
              </a:rPr>
              <a:t> is a record (generated by the compiler) with a field for each parameter of the shader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45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solution:</a:t>
            </a:r>
          </a:p>
          <a:p>
            <a:pPr lvl="1"/>
            <a:r>
              <a:rPr lang="en-US" dirty="0" smtClean="0"/>
              <a:t>Send all the state from host to clients</a:t>
            </a:r>
          </a:p>
          <a:p>
            <a:pPr lvl="1"/>
            <a:r>
              <a:rPr lang="en-US" dirty="0" smtClean="0"/>
              <a:t>Send input events from clients to host</a:t>
            </a:r>
          </a:p>
          <a:p>
            <a:pPr lvl="2"/>
            <a:r>
              <a:rPr lang="en-US" dirty="0" smtClean="0"/>
              <a:t>Client does not perform any write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</a:t>
            </a:r>
            <a:r>
              <a:rPr lang="en-US" dirty="0"/>
              <a:t>lag on the </a:t>
            </a:r>
            <a:r>
              <a:rPr lang="en-US" dirty="0" smtClean="0"/>
              <a:t>clients</a:t>
            </a:r>
          </a:p>
          <a:p>
            <a:r>
              <a:rPr lang="en-US" dirty="0"/>
              <a:t>E</a:t>
            </a:r>
            <a:r>
              <a:rPr lang="en-US" dirty="0" smtClean="0"/>
              <a:t>xcessive </a:t>
            </a:r>
            <a:r>
              <a:rPr lang="en-US" dirty="0"/>
              <a:t>bandwidth </a:t>
            </a:r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Client-side prediction</a:t>
                </a:r>
              </a:p>
              <a:p>
                <a:pPr lvl="1"/>
                <a:r>
                  <a:rPr lang="en-US" dirty="0" smtClean="0"/>
                  <a:t>Allow certain writes on the client</a:t>
                </a:r>
              </a:p>
              <a:p>
                <a:pPr lvl="1"/>
                <a:r>
                  <a:rPr lang="en-US" dirty="0" smtClean="0"/>
                  <a:t>Faster local response</a:t>
                </a:r>
              </a:p>
              <a:p>
                <a:pPr lvl="1"/>
                <a:r>
                  <a:rPr lang="en-US" dirty="0" smtClean="0"/>
                  <a:t>Host overwrites</a:t>
                </a:r>
              </a:p>
              <a:p>
                <a:r>
                  <a:rPr lang="en-US" dirty="0" smtClean="0"/>
                  <a:t>Partial </a:t>
                </a:r>
                <a:r>
                  <a:rPr lang="en-US" dirty="0"/>
                  <a:t>updates from the </a:t>
                </a:r>
                <a:r>
                  <a:rPr lang="en-US" dirty="0" smtClean="0"/>
                  <a:t>server</a:t>
                </a:r>
              </a:p>
              <a:p>
                <a:pPr lvl="1"/>
                <a:r>
                  <a:rPr lang="en-US" dirty="0" smtClean="0"/>
                  <a:t>Probability of sending a field: </a:t>
                </a:r>
                <a14:m>
                  <m:oMath xmlns:m="http://schemas.openxmlformats.org/officeDocument/2006/math">
                    <m:r>
                      <a:rPr lang="en-US" i="1"/>
                      <m:t>𝜎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1,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/>
                          <m:t> , 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𝑐h𝑎𝑛𝑔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𝑒</m:t>
                                </m:r>
                              </m:e>
                              <m:sub>
                                <m:r>
                                  <a:rPr lang="en-US" i="1"/>
                                  <m:t>−</m:t>
                                </m:r>
                              </m:sub>
                            </m:sSub>
                            <m:r>
                              <a:rPr lang="en-US" i="1"/>
                              <m:t>𝑎𝑔𝑒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88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need for disciplined research efforts:</a:t>
            </a:r>
          </a:p>
          <a:p>
            <a:pPr lvl="1"/>
            <a:r>
              <a:rPr lang="en-US" dirty="0" smtClean="0"/>
              <a:t>Simulations/VR</a:t>
            </a:r>
          </a:p>
          <a:p>
            <a:pPr lvl="1"/>
            <a:r>
              <a:rPr lang="en-US" dirty="0" smtClean="0"/>
              <a:t>Indie games</a:t>
            </a:r>
          </a:p>
          <a:p>
            <a:pPr lvl="1"/>
            <a:r>
              <a:rPr lang="en-US" dirty="0" smtClean="0"/>
              <a:t>Serious games</a:t>
            </a:r>
          </a:p>
          <a:p>
            <a:pPr lvl="1"/>
            <a:r>
              <a:rPr lang="en-US" dirty="0" smtClean="0"/>
              <a:t>Fast prototyping</a:t>
            </a:r>
          </a:p>
          <a:p>
            <a:pPr lvl="1"/>
            <a:r>
              <a:rPr lang="en-US" dirty="0" smtClean="0"/>
              <a:t>Educational game-development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42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Ship =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synchronize(period = 20, time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predict = true)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Position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Vector2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synchronize(period = 20, time = 0.5, predict = false)    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Strength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Source   : Planet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Target   : Planet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Owner    : Player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nsolas" pitchFamily="49" charset="0"/>
              </a:rPr>
              <a:t>Unspecified fields use default sync annotation (60, 2, false).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8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Twitch</a:t>
            </a:r>
            <a:r>
              <a:rPr lang="en-US" dirty="0" smtClean="0"/>
              <a:t> games (e.g. shooters) multiplayer:</a:t>
            </a:r>
          </a:p>
          <a:p>
            <a:pPr lvl="1"/>
            <a:r>
              <a:rPr lang="en-US" dirty="0" smtClean="0"/>
              <a:t>Dead reckoning</a:t>
            </a:r>
          </a:p>
          <a:p>
            <a:pPr lvl="1"/>
            <a:r>
              <a:rPr lang="en-US" dirty="0" smtClean="0"/>
              <a:t>Local approximation used for targeting; hits sent to the server from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comprehensive, clean </a:t>
            </a:r>
            <a:r>
              <a:rPr lang="en-US" i="1" dirty="0" smtClean="0"/>
              <a:t>model</a:t>
            </a:r>
            <a:r>
              <a:rPr lang="en-US" dirty="0" smtClean="0"/>
              <a:t> for making games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Design pattern</a:t>
            </a:r>
          </a:p>
          <a:p>
            <a:r>
              <a:rPr lang="en-US" dirty="0" smtClean="0"/>
              <a:t>Crucial areas of game dev. Are covered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Something still missing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Menu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Casanova is:</a:t>
            </a:r>
          </a:p>
          <a:p>
            <a:pPr lvl="1"/>
            <a:r>
              <a:rPr lang="en-US" dirty="0" smtClean="0"/>
              <a:t>A language…</a:t>
            </a:r>
          </a:p>
          <a:p>
            <a:pPr lvl="1"/>
            <a:r>
              <a:rPr lang="en-US" dirty="0" smtClean="0"/>
              <a:t>A model…</a:t>
            </a:r>
          </a:p>
          <a:p>
            <a:pPr lvl="1"/>
            <a:r>
              <a:rPr lang="en-US" dirty="0" smtClean="0"/>
              <a:t>A design pattern…</a:t>
            </a:r>
          </a:p>
          <a:p>
            <a:r>
              <a:rPr lang="en-US" dirty="0" smtClean="0"/>
              <a:t>…to build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Casanova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Focused</a:t>
            </a:r>
          </a:p>
          <a:p>
            <a:r>
              <a:rPr lang="en-US" dirty="0" smtClean="0"/>
              <a:t>No technical details</a:t>
            </a:r>
          </a:p>
          <a:p>
            <a:r>
              <a:rPr lang="en-US" dirty="0" smtClean="0"/>
              <a:t>Comprehensive solution for entire game architectures</a:t>
            </a:r>
          </a:p>
          <a:p>
            <a:pPr lvl="1"/>
            <a:r>
              <a:rPr lang="en-US" dirty="0" smtClean="0"/>
              <a:t>Game logic</a:t>
            </a:r>
          </a:p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Rendering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traditional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type Game&lt;'s&gt; =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{ World : 's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Update : 's -&gt;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Dt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-&gt; Input -&gt; 's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Draw : 's -&gt;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ScreenFrame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let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run_game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(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g:'s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Game) =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let rec loop (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g:'s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Game) (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t:Time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) =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let t'=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GetTime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()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let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dt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= t' -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let s' =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g.Update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s'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dt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(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read_input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())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do 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g.Draw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 s'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  do loop {g with World = s'} t'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Times New Roman"/>
                <a:cs typeface="Times New Roman"/>
              </a:rPr>
              <a:t>  in loop g (</a:t>
            </a:r>
            <a:r>
              <a:rPr lang="en-US" sz="1800" dirty="0" err="1">
                <a:latin typeface="Consolas"/>
                <a:ea typeface="Times New Roman"/>
                <a:cs typeface="Times New Roman"/>
              </a:rPr>
              <a:t>GetTime</a:t>
            </a:r>
            <a:r>
              <a:rPr lang="en-US" sz="1800" dirty="0">
                <a:latin typeface="Consolas"/>
                <a:ea typeface="Times New Roman"/>
                <a:cs typeface="Times New Roman"/>
              </a:rPr>
              <a:t>())</a:t>
            </a:r>
          </a:p>
          <a:p>
            <a:pPr marL="0" indent="0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5767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Says really nothing…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Casanova model for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Essentially, just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GameState</a:t>
            </a:r>
            <a:r>
              <a:rPr lang="en-US" dirty="0" smtClean="0"/>
              <a:t> (</a:t>
            </a:r>
            <a:r>
              <a:rPr lang="en-US" dirty="0">
                <a:latin typeface="Consolas"/>
                <a:ea typeface="Times New Roman"/>
                <a:cs typeface="Times New Roman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r>
              <a:rPr lang="en-US" dirty="0" smtClean="0"/>
              <a:t>, Entities, Initial state, main, input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1093</Words>
  <Application>Microsoft Office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Casanova: a Language for Computer Games</vt:lpstr>
      <vt:lpstr>Agenda</vt:lpstr>
      <vt:lpstr>Motivation</vt:lpstr>
      <vt:lpstr>What is Casanova?</vt:lpstr>
      <vt:lpstr>Advantages of Casanova</vt:lpstr>
      <vt:lpstr>Anatomy of a traditional game</vt:lpstr>
      <vt:lpstr>Shortcomings?</vt:lpstr>
      <vt:lpstr>Casanova model for games</vt:lpstr>
      <vt:lpstr>Syntax</vt:lpstr>
      <vt:lpstr>Syntax</vt:lpstr>
      <vt:lpstr>Typing Rules</vt:lpstr>
      <vt:lpstr>Typing Assignment</vt:lpstr>
      <vt:lpstr>Typing script combinators</vt:lpstr>
      <vt:lpstr>Typing main and input scripts</vt:lpstr>
      <vt:lpstr>Types Translation</vt:lpstr>
      <vt:lpstr>Example rule translation</vt:lpstr>
      <vt:lpstr>Update Semantics</vt:lpstr>
      <vt:lpstr>Query Optimizations</vt:lpstr>
      <vt:lpstr>Rule Swapping</vt:lpstr>
      <vt:lpstr>Rules of lists</vt:lpstr>
      <vt:lpstr>Async Evaluation of Rules</vt:lpstr>
      <vt:lpstr>Rendering</vt:lpstr>
      <vt:lpstr>2D rendering</vt:lpstr>
      <vt:lpstr>3D rendering</vt:lpstr>
      <vt:lpstr>Rendering Custom Effects</vt:lpstr>
      <vt:lpstr>Representing Shaders</vt:lpstr>
      <vt:lpstr>Networking</vt:lpstr>
      <vt:lpstr>Shortcomings</vt:lpstr>
      <vt:lpstr>Solutions</vt:lpstr>
      <vt:lpstr>Sample Entity</vt:lpstr>
      <vt:lpstr>Missing Stuff</vt:lpstr>
      <vt:lpstr>Conclusions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Casanova: a Language for Computer Games</dc:title>
  <dc:creator>Giuseppe Maggiore</dc:creator>
  <cp:lastModifiedBy>Giuseppe Maggiore</cp:lastModifiedBy>
  <cp:revision>64</cp:revision>
  <dcterms:created xsi:type="dcterms:W3CDTF">2006-08-16T00:00:00Z</dcterms:created>
  <dcterms:modified xsi:type="dcterms:W3CDTF">2012-01-17T15:33:52Z</dcterms:modified>
</cp:coreProperties>
</file>