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0" r:id="rId4"/>
    <p:sldId id="301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275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useppe%20Maggiore\Dropbox\Papers\Casanova%20language\7.%20Making%20Games%20with%20Casanova%20(with%20rendering)%20(ICEC)\assessm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useppe%20Maggiore\Dropbox\Papers\Casanova%20language\7.%20Making%20Games%20with%20Casanova%20(with%20rendering)%20(ICEC)\assess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Cnv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Infrastructure</c:v>
                </c:pt>
                <c:pt idx="1">
                  <c:v>Asteroids Game</c:v>
                </c:pt>
                <c:pt idx="2">
                  <c:v>Adventure</c:v>
                </c:pt>
                <c:pt idx="3">
                  <c:v>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103</c:v>
                </c:pt>
                <c:pt idx="2">
                  <c:v>251</c:v>
                </c:pt>
                <c:pt idx="3">
                  <c:v>107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F#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Infrastructure</c:v>
                </c:pt>
                <c:pt idx="1">
                  <c:v>Asteroids Game</c:v>
                </c:pt>
                <c:pt idx="2">
                  <c:v>Adventure</c:v>
                </c:pt>
                <c:pt idx="3">
                  <c:v>RTS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</c:v>
                </c:pt>
                <c:pt idx="1">
                  <c:v>151</c:v>
                </c:pt>
                <c:pt idx="2">
                  <c:v>368</c:v>
                </c:pt>
                <c:pt idx="3">
                  <c:v>164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C#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Infrastructure</c:v>
                </c:pt>
                <c:pt idx="1">
                  <c:v>Asteroids Game</c:v>
                </c:pt>
                <c:pt idx="2">
                  <c:v>Adventure</c:v>
                </c:pt>
                <c:pt idx="3">
                  <c:v>RTS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85</c:v>
                </c:pt>
                <c:pt idx="1">
                  <c:v>205</c:v>
                </c:pt>
                <c:pt idx="2">
                  <c:v>415</c:v>
                </c:pt>
                <c:pt idx="3">
                  <c:v>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457984"/>
        <c:axId val="66459520"/>
      </c:barChart>
      <c:catAx>
        <c:axId val="66457984"/>
        <c:scaling>
          <c:orientation val="minMax"/>
        </c:scaling>
        <c:delete val="0"/>
        <c:axPos val="b"/>
        <c:majorTickMark val="out"/>
        <c:minorTickMark val="none"/>
        <c:tickLblPos val="nextTo"/>
        <c:crossAx val="66459520"/>
        <c:crosses val="autoZero"/>
        <c:auto val="1"/>
        <c:lblAlgn val="ctr"/>
        <c:lblOffset val="100"/>
        <c:noMultiLvlLbl val="0"/>
      </c:catAx>
      <c:valAx>
        <c:axId val="66459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457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Cnv</c:v>
                </c:pt>
              </c:strCache>
            </c:strRef>
          </c:tx>
          <c:invertIfNegative val="0"/>
          <c:cat>
            <c:strRef>
              <c:f>Sheet1!$A$6:$A$10</c:f>
              <c:strCache>
                <c:ptCount val="5"/>
                <c:pt idx="0">
                  <c:v>Player (asteroids game)</c:v>
                </c:pt>
                <c:pt idx="1">
                  <c:v>Collisions (asteroids game)</c:v>
                </c:pt>
                <c:pt idx="2">
                  <c:v>Rooms (adventure game)</c:v>
                </c:pt>
                <c:pt idx="3">
                  <c:v>Monsters (adventure game)</c:v>
                </c:pt>
                <c:pt idx="4">
                  <c:v>Planets (strategy game)</c:v>
                </c:pt>
              </c:strCache>
            </c:strRef>
          </c:cat>
          <c:val>
            <c:numRef>
              <c:f>Sheet1!$B$6:$B$10</c:f>
              <c:numCache>
                <c:formatCode>General</c:formatCode>
                <c:ptCount val="5"/>
                <c:pt idx="0">
                  <c:v>20</c:v>
                </c:pt>
                <c:pt idx="1">
                  <c:v>6</c:v>
                </c:pt>
                <c:pt idx="2">
                  <c:v>18</c:v>
                </c:pt>
                <c:pt idx="3">
                  <c:v>22</c:v>
                </c:pt>
                <c:pt idx="4">
                  <c:v>43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F#</c:v>
                </c:pt>
              </c:strCache>
            </c:strRef>
          </c:tx>
          <c:invertIfNegative val="0"/>
          <c:cat>
            <c:strRef>
              <c:f>Sheet1!$A$6:$A$10</c:f>
              <c:strCache>
                <c:ptCount val="5"/>
                <c:pt idx="0">
                  <c:v>Player (asteroids game)</c:v>
                </c:pt>
                <c:pt idx="1">
                  <c:v>Collisions (asteroids game)</c:v>
                </c:pt>
                <c:pt idx="2">
                  <c:v>Rooms (adventure game)</c:v>
                </c:pt>
                <c:pt idx="3">
                  <c:v>Monsters (adventure game)</c:v>
                </c:pt>
                <c:pt idx="4">
                  <c:v>Planets (strategy game)</c:v>
                </c:pt>
              </c:strCache>
            </c:strRef>
          </c:cat>
          <c:val>
            <c:numRef>
              <c:f>Sheet1!$C$6:$C$10</c:f>
              <c:numCache>
                <c:formatCode>General</c:formatCode>
                <c:ptCount val="5"/>
                <c:pt idx="0">
                  <c:v>20</c:v>
                </c:pt>
                <c:pt idx="1">
                  <c:v>7</c:v>
                </c:pt>
                <c:pt idx="2">
                  <c:v>23</c:v>
                </c:pt>
                <c:pt idx="3">
                  <c:v>32</c:v>
                </c:pt>
                <c:pt idx="4">
                  <c:v>45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C#</c:v>
                </c:pt>
              </c:strCache>
            </c:strRef>
          </c:tx>
          <c:invertIfNegative val="0"/>
          <c:cat>
            <c:strRef>
              <c:f>Sheet1!$A$6:$A$10</c:f>
              <c:strCache>
                <c:ptCount val="5"/>
                <c:pt idx="0">
                  <c:v>Player (asteroids game)</c:v>
                </c:pt>
                <c:pt idx="1">
                  <c:v>Collisions (asteroids game)</c:v>
                </c:pt>
                <c:pt idx="2">
                  <c:v>Rooms (adventure game)</c:v>
                </c:pt>
                <c:pt idx="3">
                  <c:v>Monsters (adventure game)</c:v>
                </c:pt>
                <c:pt idx="4">
                  <c:v>Planets (strategy game)</c:v>
                </c:pt>
              </c:strCache>
            </c:strRef>
          </c:cat>
          <c:val>
            <c:numRef>
              <c:f>Sheet1!$D$6:$D$10</c:f>
              <c:numCache>
                <c:formatCode>General</c:formatCode>
                <c:ptCount val="5"/>
                <c:pt idx="0">
                  <c:v>23</c:v>
                </c:pt>
                <c:pt idx="1">
                  <c:v>9</c:v>
                </c:pt>
                <c:pt idx="2">
                  <c:v>39</c:v>
                </c:pt>
                <c:pt idx="3">
                  <c:v>43</c:v>
                </c:pt>
                <c:pt idx="4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490368"/>
        <c:axId val="66491904"/>
      </c:barChart>
      <c:catAx>
        <c:axId val="66490368"/>
        <c:scaling>
          <c:orientation val="minMax"/>
        </c:scaling>
        <c:delete val="0"/>
        <c:axPos val="b"/>
        <c:majorTickMark val="out"/>
        <c:minorTickMark val="none"/>
        <c:tickLblPos val="nextTo"/>
        <c:crossAx val="66491904"/>
        <c:crosses val="autoZero"/>
        <c:auto val="1"/>
        <c:lblAlgn val="ctr"/>
        <c:lblOffset val="100"/>
        <c:noMultiLvlLbl val="0"/>
      </c:catAx>
      <c:valAx>
        <c:axId val="66491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490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it-IT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F303D-D1CD-4970-B59A-617F158258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2F21449-5B48-4297-92E2-C42C5F3FA1C4}">
      <dgm:prSet/>
      <dgm:spPr/>
      <dgm:t>
        <a:bodyPr/>
        <a:lstStyle/>
        <a:p>
          <a:pPr rtl="0"/>
          <a:r>
            <a:rPr lang="en-US" dirty="0" smtClean="0"/>
            <a:t>The Casanova language</a:t>
          </a:r>
          <a:endParaRPr lang="it-IT" dirty="0"/>
        </a:p>
      </dgm:t>
    </dgm:pt>
    <dgm:pt modelId="{B8A78173-F390-4EE1-8A3E-8414ABA4ABC4}" type="parTrans" cxnId="{BA74DA44-A14E-4973-9F09-6E3DC642002D}">
      <dgm:prSet/>
      <dgm:spPr/>
      <dgm:t>
        <a:bodyPr/>
        <a:lstStyle/>
        <a:p>
          <a:endParaRPr lang="it-IT"/>
        </a:p>
      </dgm:t>
    </dgm:pt>
    <dgm:pt modelId="{7B3ADC12-418F-4465-B969-CE87EACAFBC5}" type="sibTrans" cxnId="{BA74DA44-A14E-4973-9F09-6E3DC642002D}">
      <dgm:prSet/>
      <dgm:spPr/>
      <dgm:t>
        <a:bodyPr/>
        <a:lstStyle/>
        <a:p>
          <a:endParaRPr lang="it-IT"/>
        </a:p>
      </dgm:t>
    </dgm:pt>
    <dgm:pt modelId="{D7CAA92F-C8B2-4E96-A06B-4A0A65F9C349}">
      <dgm:prSet/>
      <dgm:spPr/>
      <dgm:t>
        <a:bodyPr/>
        <a:lstStyle/>
        <a:p>
          <a:pPr rtl="0"/>
          <a:r>
            <a:rPr lang="en-US" dirty="0" smtClean="0"/>
            <a:t>Assessing a language</a:t>
          </a:r>
          <a:endParaRPr lang="it-IT" dirty="0"/>
        </a:p>
      </dgm:t>
    </dgm:pt>
    <dgm:pt modelId="{2B8EA0BF-809D-40AB-9380-4B2393E408F7}" type="parTrans" cxnId="{CCFD29EF-9538-491D-BB2B-DE4F7EC47EB7}">
      <dgm:prSet/>
      <dgm:spPr/>
      <dgm:t>
        <a:bodyPr/>
        <a:lstStyle/>
        <a:p>
          <a:endParaRPr lang="it-IT"/>
        </a:p>
      </dgm:t>
    </dgm:pt>
    <dgm:pt modelId="{B5574599-461C-4287-BF54-EA59BAD89613}" type="sibTrans" cxnId="{CCFD29EF-9538-491D-BB2B-DE4F7EC47EB7}">
      <dgm:prSet/>
      <dgm:spPr/>
      <dgm:t>
        <a:bodyPr/>
        <a:lstStyle/>
        <a:p>
          <a:endParaRPr lang="it-IT"/>
        </a:p>
      </dgm:t>
    </dgm:pt>
    <dgm:pt modelId="{60E98836-8634-463A-BDB9-E737480E6723}">
      <dgm:prSet/>
      <dgm:spPr/>
      <dgm:t>
        <a:bodyPr/>
        <a:lstStyle/>
        <a:p>
          <a:pPr rtl="0"/>
          <a:r>
            <a:rPr lang="en-US" dirty="0" smtClean="0"/>
            <a:t>Game development activities</a:t>
          </a:r>
        </a:p>
      </dgm:t>
    </dgm:pt>
    <dgm:pt modelId="{3FF3C066-7A7A-46A1-A9FA-6138BBE558E1}" type="parTrans" cxnId="{FA8FBF7E-4EB9-4C28-BD50-5CD9BBB7D8FF}">
      <dgm:prSet/>
      <dgm:spPr/>
      <dgm:t>
        <a:bodyPr/>
        <a:lstStyle/>
        <a:p>
          <a:endParaRPr lang="it-IT"/>
        </a:p>
      </dgm:t>
    </dgm:pt>
    <dgm:pt modelId="{EB1F8B0E-1804-4403-B626-55A0D9A64B6A}" type="sibTrans" cxnId="{FA8FBF7E-4EB9-4C28-BD50-5CD9BBB7D8FF}">
      <dgm:prSet/>
      <dgm:spPr/>
      <dgm:t>
        <a:bodyPr/>
        <a:lstStyle/>
        <a:p>
          <a:endParaRPr lang="it-IT"/>
        </a:p>
      </dgm:t>
    </dgm:pt>
    <dgm:pt modelId="{1279CB04-6671-406A-B76C-6C3719D968B5}" type="pres">
      <dgm:prSet presAssocID="{25AF303D-D1CD-4970-B59A-617F158258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363732F-9327-4DD3-BB42-ADB983246ACD}" type="pres">
      <dgm:prSet presAssocID="{42F21449-5B48-4297-92E2-C42C5F3FA1C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D21BE11-5B08-46E2-AFD1-A272715F649E}" type="pres">
      <dgm:prSet presAssocID="{7B3ADC12-418F-4465-B969-CE87EACAFBC5}" presName="spacer" presStyleCnt="0"/>
      <dgm:spPr/>
    </dgm:pt>
    <dgm:pt modelId="{37BC56F3-6D6A-44CB-AAAB-D727A5DB0715}" type="pres">
      <dgm:prSet presAssocID="{D7CAA92F-C8B2-4E96-A06B-4A0A65F9C34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0A37466-B5B9-4117-A479-345D4C1E1487}" type="pres">
      <dgm:prSet presAssocID="{B5574599-461C-4287-BF54-EA59BAD89613}" presName="spacer" presStyleCnt="0"/>
      <dgm:spPr/>
    </dgm:pt>
    <dgm:pt modelId="{916FE3CE-C7FA-40AE-8843-350FA0B71EA0}" type="pres">
      <dgm:prSet presAssocID="{60E98836-8634-463A-BDB9-E737480E672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A74DA44-A14E-4973-9F09-6E3DC642002D}" srcId="{25AF303D-D1CD-4970-B59A-617F1582583B}" destId="{42F21449-5B48-4297-92E2-C42C5F3FA1C4}" srcOrd="0" destOrd="0" parTransId="{B8A78173-F390-4EE1-8A3E-8414ABA4ABC4}" sibTransId="{7B3ADC12-418F-4465-B969-CE87EACAFBC5}"/>
    <dgm:cxn modelId="{FA8FBF7E-4EB9-4C28-BD50-5CD9BBB7D8FF}" srcId="{25AF303D-D1CD-4970-B59A-617F1582583B}" destId="{60E98836-8634-463A-BDB9-E737480E6723}" srcOrd="2" destOrd="0" parTransId="{3FF3C066-7A7A-46A1-A9FA-6138BBE558E1}" sibTransId="{EB1F8B0E-1804-4403-B626-55A0D9A64B6A}"/>
    <dgm:cxn modelId="{C44CCB2F-A123-4DFD-90E4-949578F130A5}" type="presOf" srcId="{D7CAA92F-C8B2-4E96-A06B-4A0A65F9C349}" destId="{37BC56F3-6D6A-44CB-AAAB-D727A5DB0715}" srcOrd="0" destOrd="0" presId="urn:microsoft.com/office/officeart/2005/8/layout/vList2"/>
    <dgm:cxn modelId="{DE323906-343F-4BF9-8D1A-8DAE6BA79989}" type="presOf" srcId="{25AF303D-D1CD-4970-B59A-617F1582583B}" destId="{1279CB04-6671-406A-B76C-6C3719D968B5}" srcOrd="0" destOrd="0" presId="urn:microsoft.com/office/officeart/2005/8/layout/vList2"/>
    <dgm:cxn modelId="{F6ED538F-4CC7-40FF-9ABD-21BD71A23648}" type="presOf" srcId="{60E98836-8634-463A-BDB9-E737480E6723}" destId="{916FE3CE-C7FA-40AE-8843-350FA0B71EA0}" srcOrd="0" destOrd="0" presId="urn:microsoft.com/office/officeart/2005/8/layout/vList2"/>
    <dgm:cxn modelId="{CCFD29EF-9538-491D-BB2B-DE4F7EC47EB7}" srcId="{25AF303D-D1CD-4970-B59A-617F1582583B}" destId="{D7CAA92F-C8B2-4E96-A06B-4A0A65F9C349}" srcOrd="1" destOrd="0" parTransId="{2B8EA0BF-809D-40AB-9380-4B2393E408F7}" sibTransId="{B5574599-461C-4287-BF54-EA59BAD89613}"/>
    <dgm:cxn modelId="{149FE585-FD56-46ED-BE3F-D2F9A41BB87C}" type="presOf" srcId="{42F21449-5B48-4297-92E2-C42C5F3FA1C4}" destId="{B363732F-9327-4DD3-BB42-ADB983246ACD}" srcOrd="0" destOrd="0" presId="urn:microsoft.com/office/officeart/2005/8/layout/vList2"/>
    <dgm:cxn modelId="{AAAA000E-D72D-4EE4-A8C7-A5B28E5C7B49}" type="presParOf" srcId="{1279CB04-6671-406A-B76C-6C3719D968B5}" destId="{B363732F-9327-4DD3-BB42-ADB983246ACD}" srcOrd="0" destOrd="0" presId="urn:microsoft.com/office/officeart/2005/8/layout/vList2"/>
    <dgm:cxn modelId="{F7C9FCE5-2CBD-4F25-B75D-6399D6CF1667}" type="presParOf" srcId="{1279CB04-6671-406A-B76C-6C3719D968B5}" destId="{0D21BE11-5B08-46E2-AFD1-A272715F649E}" srcOrd="1" destOrd="0" presId="urn:microsoft.com/office/officeart/2005/8/layout/vList2"/>
    <dgm:cxn modelId="{568167DD-B24D-4447-BA81-440D4AE5BEC4}" type="presParOf" srcId="{1279CB04-6671-406A-B76C-6C3719D968B5}" destId="{37BC56F3-6D6A-44CB-AAAB-D727A5DB0715}" srcOrd="2" destOrd="0" presId="urn:microsoft.com/office/officeart/2005/8/layout/vList2"/>
    <dgm:cxn modelId="{8255D51F-F758-496B-B584-48270C9091F9}" type="presParOf" srcId="{1279CB04-6671-406A-B76C-6C3719D968B5}" destId="{A0A37466-B5B9-4117-A479-345D4C1E1487}" srcOrd="3" destOrd="0" presId="urn:microsoft.com/office/officeart/2005/8/layout/vList2"/>
    <dgm:cxn modelId="{02C6B065-B010-492C-A529-1AE3767FAF28}" type="presParOf" srcId="{1279CB04-6671-406A-B76C-6C3719D968B5}" destId="{916FE3CE-C7FA-40AE-8843-350FA0B71E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3732F-9327-4DD3-BB42-ADB983246ACD}">
      <dsp:nvSpPr>
        <dsp:cNvPr id="0" name=""/>
        <dsp:cNvSpPr/>
      </dsp:nvSpPr>
      <dsp:spPr>
        <a:xfrm>
          <a:off x="0" y="281249"/>
          <a:ext cx="8229600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The Casanova language</a:t>
          </a:r>
          <a:endParaRPr lang="it-IT" sz="5100" kern="1200" dirty="0"/>
        </a:p>
      </dsp:txBody>
      <dsp:txXfrm>
        <a:off x="59713" y="340962"/>
        <a:ext cx="8110174" cy="1103809"/>
      </dsp:txXfrm>
    </dsp:sp>
    <dsp:sp modelId="{37BC56F3-6D6A-44CB-AAAB-D727A5DB0715}">
      <dsp:nvSpPr>
        <dsp:cNvPr id="0" name=""/>
        <dsp:cNvSpPr/>
      </dsp:nvSpPr>
      <dsp:spPr>
        <a:xfrm>
          <a:off x="0" y="1651364"/>
          <a:ext cx="8229600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Assessing a language</a:t>
          </a:r>
          <a:endParaRPr lang="it-IT" sz="5100" kern="1200" dirty="0"/>
        </a:p>
      </dsp:txBody>
      <dsp:txXfrm>
        <a:off x="59713" y="1711077"/>
        <a:ext cx="8110174" cy="1103809"/>
      </dsp:txXfrm>
    </dsp:sp>
    <dsp:sp modelId="{916FE3CE-C7FA-40AE-8843-350FA0B71EA0}">
      <dsp:nvSpPr>
        <dsp:cNvPr id="0" name=""/>
        <dsp:cNvSpPr/>
      </dsp:nvSpPr>
      <dsp:spPr>
        <a:xfrm>
          <a:off x="0" y="3021479"/>
          <a:ext cx="8229600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Game development activities</a:t>
          </a:r>
        </a:p>
      </dsp:txBody>
      <dsp:txXfrm>
        <a:off x="59713" y="3081192"/>
        <a:ext cx="8110174" cy="1103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asanova.codeplex.com/" TargetMode="External"/><Relationship Id="rId2" Type="http://schemas.openxmlformats.org/officeDocument/2006/relationships/hyperlink" Target="mailto:giuseppemag@gmail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Games in Casanova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Giuseppe Maggiore</a:t>
            </a:r>
            <a:br>
              <a:rPr lang="en-US" sz="2000" dirty="0" smtClean="0"/>
            </a:br>
            <a:r>
              <a:rPr lang="en-US" sz="2000" dirty="0" smtClean="0"/>
              <a:t>Pieter </a:t>
            </a:r>
            <a:r>
              <a:rPr lang="en-US" sz="2000" dirty="0" err="1" smtClean="0"/>
              <a:t>Spronck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Renzo </a:t>
            </a:r>
            <a:r>
              <a:rPr lang="en-US" sz="2000" dirty="0" err="1" smtClean="0"/>
              <a:t>Orsini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Michele </a:t>
            </a:r>
            <a:r>
              <a:rPr lang="en-US" sz="2000" dirty="0" err="1" smtClean="0"/>
              <a:t>Bugliesi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Mohamed </a:t>
            </a:r>
            <a:r>
              <a:rPr lang="en-US" sz="2000" dirty="0" err="1" smtClean="0"/>
              <a:t>Abbadi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Enrico </a:t>
            </a:r>
            <a:r>
              <a:rPr lang="en-US" sz="2000" dirty="0" err="1" smtClean="0"/>
              <a:t>Steffinlongo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774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Bouncing Balls/5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it-IT" sz="2000" dirty="0">
                <a:solidFill>
                  <a:prstClr val="black"/>
                </a:solidFill>
                <a:latin typeface="Consolas"/>
              </a:rPr>
              <a:t> input =</a:t>
            </a:r>
          </a:p>
          <a:p>
            <a:pPr marL="0" indent="0">
              <a:buNone/>
            </a:pPr>
            <a:r>
              <a:rPr lang="it-IT" sz="2000" dirty="0">
                <a:solidFill>
                  <a:prstClr val="black"/>
                </a:solidFill>
                <a:latin typeface="Consolas"/>
              </a:rPr>
              <a:t>  [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is_key_down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Keys.Escape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} =&gt; 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exit() }</a:t>
            </a:r>
          </a:p>
          <a:p>
            <a:pPr marL="0" indent="0">
              <a:buNone/>
            </a:pPr>
            <a:r>
              <a:rPr lang="it-IT" sz="2000" dirty="0">
                <a:solidFill>
                  <a:prstClr val="black"/>
                </a:solidFill>
                <a:latin typeface="Consolas"/>
              </a:rPr>
              <a:t>  ]</a:t>
            </a:r>
          </a:p>
          <a:p>
            <a:pPr marL="0" indent="0">
              <a:buNone/>
            </a:pPr>
            <a:endParaRPr lang="it-IT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171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a language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Surprisingly hard</a:t>
            </a:r>
          </a:p>
          <a:p>
            <a:pPr lvl="1"/>
            <a:r>
              <a:rPr lang="en-US" dirty="0" smtClean="0"/>
              <a:t>Performance </a:t>
            </a:r>
            <a:r>
              <a:rPr lang="en-US" i="1" dirty="0" smtClean="0"/>
              <a:t>ok</a:t>
            </a:r>
          </a:p>
          <a:p>
            <a:pPr lvl="1"/>
            <a:r>
              <a:rPr lang="en-US" dirty="0" smtClean="0"/>
              <a:t>Verbosity </a:t>
            </a:r>
            <a:r>
              <a:rPr lang="en-US" i="1" dirty="0" smtClean="0"/>
              <a:t>almost ok</a:t>
            </a:r>
          </a:p>
          <a:p>
            <a:pPr lvl="1"/>
            <a:r>
              <a:rPr lang="en-US" dirty="0" smtClean="0"/>
              <a:t>Expressive power </a:t>
            </a:r>
            <a:r>
              <a:rPr lang="en-US" i="1" dirty="0" smtClean="0"/>
              <a:t>not interestingly</a:t>
            </a:r>
          </a:p>
          <a:p>
            <a:r>
              <a:rPr lang="en-US" dirty="0" smtClean="0"/>
              <a:t>We have to build stuff and see how well it comes out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87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development activities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defining </a:t>
            </a:r>
            <a:r>
              <a:rPr lang="en-US" dirty="0"/>
              <a:t>a player avatar, handling his input and his </a:t>
            </a:r>
            <a:r>
              <a:rPr lang="en-US" dirty="0" smtClean="0"/>
              <a:t>shooting</a:t>
            </a:r>
          </a:p>
          <a:p>
            <a:r>
              <a:rPr lang="en-US" dirty="0" smtClean="0"/>
              <a:t>spawning </a:t>
            </a:r>
            <a:r>
              <a:rPr lang="en-US" dirty="0"/>
              <a:t>obstacles </a:t>
            </a:r>
            <a:r>
              <a:rPr lang="en-US" dirty="0" smtClean="0"/>
              <a:t>randomly</a:t>
            </a:r>
          </a:p>
          <a:p>
            <a:r>
              <a:rPr lang="en-US" dirty="0" smtClean="0"/>
              <a:t>handling </a:t>
            </a:r>
            <a:r>
              <a:rPr lang="en-US" dirty="0"/>
              <a:t>collisions between projectiles and </a:t>
            </a:r>
            <a:r>
              <a:rPr lang="en-US" dirty="0" smtClean="0"/>
              <a:t>obstacles</a:t>
            </a:r>
          </a:p>
          <a:p>
            <a:r>
              <a:rPr lang="en-US" dirty="0" smtClean="0"/>
              <a:t>representing </a:t>
            </a:r>
            <a:r>
              <a:rPr lang="en-US" dirty="0"/>
              <a:t>the properties of a static map (cave) divided in rooms and </a:t>
            </a:r>
            <a:r>
              <a:rPr lang="en-US" dirty="0" smtClean="0"/>
              <a:t>cells</a:t>
            </a:r>
            <a:endParaRPr lang="en-US" dirty="0"/>
          </a:p>
          <a:p>
            <a:r>
              <a:rPr lang="en-US" dirty="0" smtClean="0"/>
              <a:t>handling </a:t>
            </a:r>
            <a:r>
              <a:rPr lang="en-US" dirty="0"/>
              <a:t>monsters and their </a:t>
            </a:r>
            <a:r>
              <a:rPr lang="en-US" dirty="0" smtClean="0"/>
              <a:t>(rudimentary) AI</a:t>
            </a:r>
          </a:p>
          <a:p>
            <a:r>
              <a:rPr lang="en-US" dirty="0" smtClean="0"/>
              <a:t>active </a:t>
            </a:r>
            <a:r>
              <a:rPr lang="en-US" dirty="0"/>
              <a:t>entities such as bases or buildings that produce  </a:t>
            </a:r>
            <a:r>
              <a:rPr lang="en-US" dirty="0" smtClean="0"/>
              <a:t>and consume units</a:t>
            </a:r>
          </a:p>
          <a:p>
            <a:r>
              <a:rPr lang="en-US" dirty="0" smtClean="0"/>
              <a:t>selection-based </a:t>
            </a:r>
            <a:r>
              <a:rPr lang="en-US" dirty="0"/>
              <a:t>input mechanisms.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8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Tested games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Shooter</a:t>
            </a:r>
          </a:p>
          <a:p>
            <a:r>
              <a:rPr lang="en-US" dirty="0" smtClean="0"/>
              <a:t>RPG</a:t>
            </a:r>
          </a:p>
          <a:p>
            <a:r>
              <a:rPr lang="en-US" dirty="0" smtClean="0"/>
              <a:t>RTS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713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Avatar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>
                <a:latin typeface="Consolas" pitchFamily="49" charset="0"/>
                <a:cs typeface="Consolas" pitchFamily="49" charset="0"/>
              </a:rPr>
              <a:t>type Cannon = {</a:t>
            </a:r>
          </a:p>
          <a:p>
            <a:pPr marL="0" indent="0">
              <a:buNone/>
            </a:pPr>
            <a:r>
              <a:rPr lang="it-IT" dirty="0">
                <a:latin typeface="Consolas" pitchFamily="49" charset="0"/>
                <a:cs typeface="Consolas" pitchFamily="49" charset="0"/>
              </a:rPr>
              <a:t>  Sprite          : DrawableSprite</a:t>
            </a:r>
          </a:p>
          <a:p>
            <a:pPr marL="0" indent="0">
              <a:buNone/>
            </a:pPr>
            <a:r>
              <a:rPr lang="it-IT" dirty="0">
                <a:latin typeface="Consolas" pitchFamily="49" charset="0"/>
                <a:cs typeface="Consolas" pitchFamily="49" charset="0"/>
              </a:rPr>
              <a:t>  Angle           : float&lt;rad&gt;</a:t>
            </a:r>
          </a:p>
          <a:p>
            <a:pPr marL="0" indent="0">
              <a:buNone/>
            </a:pPr>
            <a:r>
              <a:rPr lang="it-IT" dirty="0">
                <a:latin typeface="Consolas" pitchFamily="49" charset="0"/>
                <a:cs typeface="Consolas" pitchFamily="49" charset="0"/>
              </a:rPr>
              <a:t>  MoveLeft        : var&lt;bool&gt;</a:t>
            </a:r>
          </a:p>
          <a:p>
            <a:pPr marL="0" indent="0">
              <a:buNone/>
            </a:pPr>
            <a:r>
              <a:rPr lang="it-IT" dirty="0">
                <a:latin typeface="Consolas" pitchFamily="49" charset="0"/>
                <a:cs typeface="Consolas" pitchFamily="49" charset="0"/>
              </a:rPr>
              <a:t>  MoveRight       : var&lt;bool&gt; }</a:t>
            </a:r>
          </a:p>
          <a:p>
            <a:pPr marL="0" indent="0">
              <a:buNone/>
            </a:pPr>
            <a:r>
              <a:rPr lang="it-IT" dirty="0">
                <a:latin typeface="Consolas" pitchFamily="49" charset="0"/>
                <a:cs typeface="Consolas" pitchFamily="49" charset="0"/>
              </a:rPr>
              <a:t>  rule Angle(world,self,dt) = </a:t>
            </a:r>
          </a:p>
          <a:p>
            <a:pPr marL="0" indent="0">
              <a:buNone/>
            </a:pPr>
            <a:r>
              <a:rPr lang="it-IT" dirty="0">
                <a:latin typeface="Consolas" pitchFamily="49" charset="0"/>
                <a:cs typeface="Consolas" pitchFamily="49" charset="0"/>
              </a:rPr>
              <a:t>    self.Angle + if self.MoveLeft then dt </a:t>
            </a:r>
            <a:endParaRPr lang="it-IT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itchFamily="49" charset="0"/>
                <a:cs typeface="Consolas" pitchFamily="49" charset="0"/>
              </a:rPr>
              <a:t>                 elif </a:t>
            </a:r>
            <a:r>
              <a:rPr lang="it-IT" dirty="0">
                <a:latin typeface="Consolas" pitchFamily="49" charset="0"/>
                <a:cs typeface="Consolas" pitchFamily="49" charset="0"/>
              </a:rPr>
              <a:t>self.MoveRight then -dt </a:t>
            </a:r>
            <a:endParaRPr lang="it-IT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itchFamily="49" charset="0"/>
                <a:cs typeface="Consolas" pitchFamily="49" charset="0"/>
              </a:rPr>
              <a:t>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                else </a:t>
            </a:r>
            <a:r>
              <a:rPr lang="it-IT" dirty="0">
                <a:latin typeface="Consolas" pitchFamily="49" charset="0"/>
                <a:cs typeface="Consolas" pitchFamily="49" charset="0"/>
              </a:rPr>
              <a:t>0.0&lt;rad&gt;</a:t>
            </a:r>
          </a:p>
          <a:p>
            <a:pPr marL="0" indent="0">
              <a:buNone/>
            </a:pPr>
            <a:r>
              <a:rPr lang="it-IT" dirty="0">
                <a:latin typeface="Consolas" pitchFamily="49" charset="0"/>
                <a:cs typeface="Consolas" pitchFamily="49" charset="0"/>
              </a:rPr>
              <a:t>  rule MoveLeft(world,self,dt) = false</a:t>
            </a:r>
          </a:p>
          <a:p>
            <a:pPr marL="0" indent="0">
              <a:buNone/>
            </a:pPr>
            <a:r>
              <a:rPr lang="it-IT" dirty="0">
                <a:latin typeface="Consolas" pitchFamily="49" charset="0"/>
                <a:cs typeface="Consolas" pitchFamily="49" charset="0"/>
              </a:rPr>
              <a:t>  rule MoveRight(world,self,dt) = false </a:t>
            </a:r>
          </a:p>
          <a:p>
            <a:pPr marL="0" indent="0">
              <a:buNone/>
            </a:pPr>
            <a:r>
              <a:rPr lang="it-IT" dirty="0">
                <a:latin typeface="Consolas" pitchFamily="49" charset="0"/>
                <a:cs typeface="Consolas" pitchFamily="49" charset="0"/>
              </a:rPr>
              <a:t>  rule Sprite.Rotation(world,self,dt) = self.Angle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it-IT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it-IT" dirty="0">
                <a:latin typeface="Consolas" pitchFamily="49" charset="0"/>
                <a:cs typeface="Consolas" pitchFamily="49" charset="0"/>
              </a:rPr>
              <a:t>return is_key_down Keys.Left } =&gt; { state.Cannon.MoveLeft := true },</a:t>
            </a:r>
          </a:p>
          <a:p>
            <a:pPr marL="0" indent="0">
              <a:buNone/>
            </a:pPr>
            <a:r>
              <a:rPr lang="it-IT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it-IT" dirty="0">
                <a:latin typeface="Consolas" pitchFamily="49" charset="0"/>
                <a:cs typeface="Consolas" pitchFamily="49" charset="0"/>
              </a:rPr>
              <a:t>return is_key_down Keys.Right } =&gt; { state.Cannon.MoveRight := true }</a:t>
            </a:r>
          </a:p>
          <a:p>
            <a:pPr marL="0" indent="0">
              <a:buNone/>
            </a:pPr>
            <a:endParaRPr lang="it-IT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3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it-IT" sz="2000" dirty="0" smtClean="0">
                <a:latin typeface="Consolas" pitchFamily="49" charset="0"/>
                <a:cs typeface="Consolas" pitchFamily="49" charset="0"/>
              </a:rPr>
              <a:t>return is_key_down Keys.Space } </a:t>
            </a:r>
            <a:r>
              <a:rPr lang="it-IT" sz="2000" dirty="0">
                <a:latin typeface="Consolas" pitchFamily="49" charset="0"/>
                <a:cs typeface="Consolas" pitchFamily="49" charset="0"/>
              </a:rPr>
              <a:t>=&gt; </a:t>
            </a:r>
            <a:endParaRPr lang="it-IT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it-IT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Consolas" pitchFamily="49" charset="0"/>
                <a:cs typeface="Consolas" pitchFamily="49" charset="0"/>
              </a:rPr>
              <a:t>      state.Projectiles.Add</a:t>
            </a:r>
          </a:p>
          <a:p>
            <a:pPr marL="0" indent="0">
              <a:buNone/>
            </a:pPr>
            <a:r>
              <a:rPr lang="it-IT" sz="2000" dirty="0">
                <a:latin typeface="Consolas" pitchFamily="49" charset="0"/>
                <a:cs typeface="Consolas" pitchFamily="49" charset="0"/>
              </a:rPr>
              <a:t>        { Sprite   = { Path   = "projectile.jpg"</a:t>
            </a:r>
          </a:p>
          <a:p>
            <a:pPr marL="0" indent="0">
              <a:buNone/>
            </a:pPr>
            <a:r>
              <a:rPr lang="it-IT" sz="2000" dirty="0">
                <a:latin typeface="Consolas" pitchFamily="49" charset="0"/>
                <a:cs typeface="Consolas" pitchFamily="49" charset="0"/>
              </a:rPr>
              <a:t>                       Layer = world.Sprites }</a:t>
            </a:r>
          </a:p>
          <a:p>
            <a:pPr marL="0" indent="0">
              <a:buNone/>
            </a:pPr>
            <a:r>
              <a:rPr lang="it-IT" sz="2000" dirty="0">
                <a:latin typeface="Consolas" pitchFamily="49" charset="0"/>
                <a:cs typeface="Consolas" pitchFamily="49" charset="0"/>
              </a:rPr>
              <a:t>          Position = vector(50.0&lt;, 0.)</a:t>
            </a:r>
          </a:p>
          <a:p>
            <a:pPr marL="0" indent="0">
              <a:buNone/>
            </a:pPr>
            <a:r>
              <a:rPr lang="it-IT" sz="2000" dirty="0">
                <a:latin typeface="Consolas" pitchFamily="49" charset="0"/>
                <a:cs typeface="Consolas" pitchFamily="49" charset="0"/>
              </a:rPr>
              <a:t>          Velocity = vector2(cos(state.CannonAngle</a:t>
            </a:r>
            <a:r>
              <a:rPr lang="it-IT" sz="20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indent="0">
              <a:buNone/>
            </a:pPr>
            <a:r>
              <a:rPr lang="it-IT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dirty="0" smtClean="0">
                <a:latin typeface="Consolas" pitchFamily="49" charset="0"/>
                <a:cs typeface="Consolas" pitchFamily="49" charset="0"/>
              </a:rPr>
              <a:t>                            sin(state.CannonAngle</a:t>
            </a:r>
            <a:r>
              <a:rPr lang="it-IT" sz="20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it-IT" sz="2000" dirty="0">
                <a:latin typeface="Consolas" pitchFamily="49" charset="0"/>
                <a:cs typeface="Consolas" pitchFamily="49" charset="0"/>
              </a:rPr>
              <a:t>          Colliders = [] }</a:t>
            </a:r>
          </a:p>
          <a:p>
            <a:pPr marL="0" indent="0">
              <a:buNone/>
            </a:pPr>
            <a:r>
              <a:rPr lang="it-IT" sz="2000" dirty="0">
                <a:latin typeface="Consolas" pitchFamily="49" charset="0"/>
                <a:cs typeface="Consolas" pitchFamily="49" charset="0"/>
              </a:rPr>
              <a:t>      wait 0.1&lt;s&gt; </a:t>
            </a:r>
            <a:endParaRPr lang="it-IT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it-IT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3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Consolas" pitchFamily="49" charset="0"/>
                <a:cs typeface="Consolas" pitchFamily="49" charset="0"/>
              </a:rPr>
              <a:t> repeat {</a:t>
            </a:r>
          </a:p>
          <a:p>
            <a:pPr marL="0" indent="0">
              <a:buNone/>
            </a:pPr>
            <a:r>
              <a:rPr lang="it-IT" sz="2400" dirty="0">
                <a:latin typeface="Consolas" pitchFamily="49" charset="0"/>
                <a:cs typeface="Consolas" pitchFamily="49" charset="0"/>
              </a:rPr>
              <a:t>      wait (random(1.0&lt;s&gt;,3.0&lt;s&gt;))</a:t>
            </a:r>
          </a:p>
          <a:p>
            <a:pPr marL="0" indent="0">
              <a:buNone/>
            </a:pPr>
            <a:r>
              <a:rPr lang="it-IT" sz="2400" dirty="0">
                <a:latin typeface="Consolas" pitchFamily="49" charset="0"/>
                <a:cs typeface="Consolas" pitchFamily="49" charset="0"/>
              </a:rPr>
              <a:t>      state.Asteroids.Add …</a:t>
            </a:r>
          </a:p>
          <a:p>
            <a:pPr marL="0" indent="0">
              <a:buNone/>
            </a:pPr>
            <a:r>
              <a:rPr lang="it-IT" sz="24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836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type World =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Asteroids   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&lt;list&lt;Asteroid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… 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rule Asteroids(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world,dt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[a | a &lt;-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state.Asteroids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&amp;&amp;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a.Colliders.Length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0 &amp;&amp;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a.Position.Y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 100.0&lt;m&gt;]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Asteroid = 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rule Colliders(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world,self,dt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[x | x &lt;-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world.Projectiles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&amp;&amp;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distance(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self.Position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x.Position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&lt; 10.0f]</a:t>
            </a:r>
          </a:p>
          <a:p>
            <a:pPr marL="0" indent="0">
              <a:buNone/>
            </a:pPr>
            <a:endParaRPr lang="it-IT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748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Rooms and cells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type Room = {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Cells             : list&lt;list&lt;Cell&gt;&gt;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Monsters          : list&lt;Monster&gt; }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rule Monsters(world,self,dt) = [m | m &lt;- self.Monsters &amp;&amp; m.Health &gt; 0]</a:t>
            </a:r>
          </a:p>
          <a:p>
            <a:pPr marL="0" indent="0">
              <a:buNone/>
            </a:pPr>
            <a:endParaRPr lang="it-IT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type Cell = {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Position      : Vector2&lt;m&gt;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Sprite        : DrawableSprite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Room          : ref&lt;Room&gt;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HasPlayer     : bool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Monsters      : list&lt;ref&lt;Monster&gt;&gt;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Door          : Option&lt;ref&lt;Room&gt;&gt;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Neighbours    : list&lt;ref&lt;Cell&gt;&gt; }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rule HasPlayer(world,self,dt) = world.Player.Position = self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rule Monsters(world, self, dt) = 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[m | m &lt;- world.CurrentRoom.Monsters &amp;&amp; m.Health &gt; 0 &amp;&amp; m.Position = self]</a:t>
            </a:r>
          </a:p>
          <a:p>
            <a:pPr marL="0" indent="0">
              <a:buNone/>
            </a:pPr>
            <a:endParaRPr lang="it-IT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type Monster = {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  Position        : var&lt;ref&lt;Cell&gt;&gt;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  Sprite          : DrawableSprite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  Health          : int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  Damage          : var&lt;int&gt;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  MoveTarget      : var&lt;ref&lt;Option&lt;Cell&gt;&gt;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  PositionDelta   : Vector2 }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member Movement(world,self,dt,on_arrived,on_moving) =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match self.MoveTarget with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| Some target -&gt;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  if distance(self.Position.Position + self.PositionDelta, target.Position) &lt; 0.1 then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    on_arrived target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  else on_moving()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| None -&gt; on_moving()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rule Health(world,self,dt) =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if self.Position.HasPlayer &amp;&amp; world.UpdateNow then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  self.Health - world.Player.Damage * random(1,4)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else self.Health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rule Position(world,self,dt) =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Movement(world,self,dt,id,fun () -&gt; self.Position)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rule MoveTarget(world,self,dt) =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Movement(world,self,dt,fun () -&gt; None,fun () -&gt; self.MoveTarget)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rule PositionDelta(world,self,dt) =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 Movement(world,self,dt,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fun () -&gt; self.PositionDelta + dt * normalize(target.Position - self.Position.Position),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 fun () -&gt; self.PositionDelta)</a:t>
            </a:r>
          </a:p>
          <a:p>
            <a:pPr marL="0" indent="0">
              <a:buNone/>
            </a:pPr>
            <a:r>
              <a:rPr lang="it-IT" sz="900" dirty="0">
                <a:latin typeface="Consolas" pitchFamily="49" charset="0"/>
                <a:cs typeface="Consolas" pitchFamily="49" charset="0"/>
              </a:rPr>
              <a:t>rule Sprite.Position(world,self,dt) = self.Position.Position + self.PositionDelta</a:t>
            </a:r>
          </a:p>
          <a:p>
            <a:pPr marL="0" indent="0">
              <a:buNone/>
            </a:pPr>
            <a:endParaRPr lang="it-IT" sz="9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88925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49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Monsters AI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Consolas" pitchFamily="49" charset="0"/>
                <a:cs typeface="Consolas" pitchFamily="49" charset="0"/>
              </a:rPr>
              <a:t> let monster_AI (monster : Monster) =</a:t>
            </a:r>
          </a:p>
          <a:p>
            <a:pPr marL="0" indent="0">
              <a:buNone/>
            </a:pPr>
            <a:r>
              <a:rPr lang="it-IT" sz="1800" dirty="0">
                <a:latin typeface="Consolas" pitchFamily="49" charset="0"/>
                <a:cs typeface="Consolas" pitchFamily="49" charset="0"/>
              </a:rPr>
              <a:t>    repeat {</a:t>
            </a:r>
          </a:p>
          <a:p>
            <a:pPr marL="0" indent="0">
              <a:buNone/>
            </a:pPr>
            <a:r>
              <a:rPr lang="it-IT" sz="1800" dirty="0">
                <a:latin typeface="Consolas" pitchFamily="49" charset="0"/>
                <a:cs typeface="Consolas" pitchFamily="49" charset="0"/>
              </a:rPr>
              <a:t>        if monster.Health &gt; 0 then</a:t>
            </a:r>
          </a:p>
          <a:p>
            <a:pPr marL="0" indent="0">
              <a:buNone/>
            </a:pPr>
            <a:r>
              <a:rPr lang="it-IT" sz="1800" dirty="0">
                <a:latin typeface="Consolas" pitchFamily="49" charset="0"/>
                <a:cs typeface="Consolas" pitchFamily="49" charset="0"/>
              </a:rPr>
              <a:t>          if </a:t>
            </a:r>
            <a:r>
              <a:rPr lang="it-IT" sz="1800" dirty="0" smtClean="0">
                <a:latin typeface="Consolas" pitchFamily="49" charset="0"/>
                <a:cs typeface="Consolas" pitchFamily="49" charset="0"/>
              </a:rPr>
              <a:t>monster.MoveTarget </a:t>
            </a:r>
            <a:r>
              <a:rPr lang="it-IT" sz="1800" dirty="0">
                <a:latin typeface="Consolas" pitchFamily="49" charset="0"/>
                <a:cs typeface="Consolas" pitchFamily="49" charset="0"/>
              </a:rPr>
              <a:t>= None then</a:t>
            </a:r>
          </a:p>
          <a:p>
            <a:pPr marL="0" indent="0">
              <a:buNone/>
            </a:pPr>
            <a:r>
              <a:rPr lang="it-IT" sz="1800" dirty="0">
                <a:latin typeface="Consolas" pitchFamily="49" charset="0"/>
                <a:cs typeface="Consolas" pitchFamily="49" charset="0"/>
              </a:rPr>
              <a:t>            let target_cell = …</a:t>
            </a:r>
          </a:p>
          <a:p>
            <a:pPr marL="0" indent="0">
              <a:buNone/>
            </a:pPr>
            <a:r>
              <a:rPr lang="it-IT" sz="1800" dirty="0">
                <a:latin typeface="Consolas" pitchFamily="49" charset="0"/>
                <a:cs typeface="Consolas" pitchFamily="49" charset="0"/>
              </a:rPr>
              <a:t>            do monster.MoveTarget := Some target_cell) }</a:t>
            </a:r>
          </a:p>
          <a:p>
            <a:pPr marL="0" indent="0">
              <a:buNone/>
            </a:pPr>
            <a:r>
              <a:rPr lang="it-IT" sz="1800" dirty="0">
                <a:latin typeface="Consolas" pitchFamily="49" charset="0"/>
                <a:cs typeface="Consolas" pitchFamily="49" charset="0"/>
              </a:rPr>
              <a:t>    || { wait_condition </a:t>
            </a:r>
            <a:r>
              <a:rPr lang="it-IT" sz="1800" dirty="0" smtClean="0">
                <a:latin typeface="Consolas" pitchFamily="49" charset="0"/>
                <a:cs typeface="Consolas" pitchFamily="49" charset="0"/>
              </a:rPr>
              <a:t>(world.CurrentRoom </a:t>
            </a:r>
            <a:r>
              <a:rPr lang="it-IT" sz="1800" dirty="0">
                <a:latin typeface="Consolas" pitchFamily="49" charset="0"/>
                <a:cs typeface="Consolas" pitchFamily="49" charset="0"/>
              </a:rPr>
              <a:t>&lt;&gt; </a:t>
            </a:r>
            <a:endParaRPr lang="it-IT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it-IT" sz="1800" dirty="0" smtClean="0">
                <a:latin typeface="Consolas" pitchFamily="49" charset="0"/>
                <a:cs typeface="Consolas" pitchFamily="49" charset="0"/>
              </a:rPr>
              <a:t>                        monster.Position.Room</a:t>
            </a:r>
            <a:r>
              <a:rPr lang="it-IT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23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entities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type Planet = {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Owner             : Player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Armies            : var&lt;int&lt;Ship&gt;&gt;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FractionalArmies  : float&lt;Ship&gt;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AttackingFleets   : list&lt;ref&lt;Fleet&gt;&gt;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ReinforcingFleets : list&lt;ref&lt;Fleet&gt;&gt;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… }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rule Owner(world,self,dt) =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  if self.Armies &lt;= 0 &amp;&amp; self.AttackingFleets.Length &gt; 0 then 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    self.AttackingFleets[0].Owner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  else self.Owner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rule Armies(world,self,dt) =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if self.Armies &lt;= 0 then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  sum [a.Armies | a &lt;- self.AttackingFleets &amp;&amp; a.Owner = self.AtackingFleets[0].Owner]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else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  let damages = sum[random(1,3) | f &lt;- self.AttackingFleets] * state.TickBattles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  let reinforcements = sum[f.Armies | f &lt;- self.ReinforcingFleets]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  self.Armies + int(self.FractionalArmies) - damages + reinforcements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rule FractionalArmies(world,self,dt) =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self.FractionalArmies + (dt * self.Production) - floor(self.FractionalArmies)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rule AttackingFleets(world,self,dt) = 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[f : f &lt;- state.Fleets &amp;&amp; f.Target = self &amp;&amp; f.Owner &lt;&gt; self.Owner &amp;&amp; f.Arrived]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rule ReinforcingFleets(world,self,dt) = </a:t>
            </a:r>
          </a:p>
          <a:p>
            <a:pPr marL="0" indent="0">
              <a:buNone/>
            </a:pPr>
            <a:r>
              <a:rPr lang="it-IT" sz="1050" dirty="0">
                <a:latin typeface="Consolas" pitchFamily="49" charset="0"/>
                <a:cs typeface="Consolas" pitchFamily="49" charset="0"/>
              </a:rPr>
              <a:t>  [f : f &lt;- state.Fleets &amp;&amp; f.Target = self &amp;&amp; f.Owner = self.Owner &amp;&amp; f.Arrived]</a:t>
            </a:r>
          </a:p>
          <a:p>
            <a:pPr marL="0" indent="0">
              <a:buNone/>
            </a:pPr>
            <a:endParaRPr lang="it-IT" sz="10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and sending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{ return mouse_clicked_left() } =&gt; {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  let mouse = mouse_position()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  let clicked = 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     [p | p &lt;- world.Planets &amp;&amp; distance(p.Position,mouse) &lt; 10.0 &amp;&amp; </a:t>
            </a:r>
            <a:endParaRPr lang="it-IT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it-IT" sz="1400" dirty="0" smtClean="0">
                <a:latin typeface="Consolas" pitchFamily="49" charset="0"/>
                <a:cs typeface="Consolas" pitchFamily="49" charset="0"/>
              </a:rPr>
              <a:t>             p.Owner </a:t>
            </a:r>
            <a:r>
              <a:rPr lang="it-IT" sz="1400" dirty="0">
                <a:latin typeface="Consolas" pitchFamily="49" charset="0"/>
                <a:cs typeface="Consolas" pitchFamily="49" charset="0"/>
              </a:rPr>
              <a:t>= Human]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  if clicked &lt;&gt; [] then return Some(clicked.Head)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  else return None } =&gt; fun p -&gt; { world.SourcePlanet := Some(p) },</a:t>
            </a:r>
          </a:p>
          <a:p>
            <a:pPr marL="0" indent="0">
              <a:buNone/>
            </a:pPr>
            <a:endParaRPr lang="it-IT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it-IT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{ return mouse_clicked_right() &amp;&amp; world.SourcePlanet &lt;&gt; None } =&gt; {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  let mouse = mouse_position()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  let clicked = [p | p &lt;- world.Planets &amp;&amp; distance(p.Position,mouse) &lt; 10.0]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  if clicked &lt;&gt; [] then return Some(clicked.[0],world.SourcePlanet.Value)</a:t>
            </a:r>
          </a:p>
          <a:p>
            <a:pPr marL="0" indent="0">
              <a:buNone/>
            </a:pPr>
            <a:r>
              <a:rPr lang="it-IT" sz="1400" dirty="0">
                <a:latin typeface="Consolas" pitchFamily="49" charset="0"/>
                <a:cs typeface="Consolas" pitchFamily="49" charset="0"/>
              </a:rPr>
              <a:t>      else return None } =&gt; fun (source,target) -&gt; { mk_fleet source target }</a:t>
            </a:r>
          </a:p>
        </p:txBody>
      </p:sp>
    </p:spTree>
    <p:extLst>
      <p:ext uri="{BB962C8B-B14F-4D97-AF65-F5344CB8AC3E}">
        <p14:creationId xmlns:p14="http://schemas.microsoft.com/office/powerpoint/2010/main" val="14863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it-IT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88275179"/>
              </p:ext>
            </p:extLst>
          </p:nvPr>
        </p:nvGraphicFramePr>
        <p:xfrm>
          <a:off x="1143001" y="1371601"/>
          <a:ext cx="6858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027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Assessment/2</a:t>
            </a:r>
            <a:endParaRPr lang="it-IT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86030564"/>
              </p:ext>
            </p:extLst>
          </p:nvPr>
        </p:nvGraphicFramePr>
        <p:xfrm>
          <a:off x="685800" y="1371600"/>
          <a:ext cx="8001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4415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Assessment/3</a:t>
            </a:r>
            <a:endParaRPr lang="it-IT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081213"/>
            <a:ext cx="54768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137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Games</a:t>
            </a:r>
          </a:p>
          <a:p>
            <a:r>
              <a:rPr lang="en-US" dirty="0" smtClean="0"/>
              <a:t>AI</a:t>
            </a:r>
          </a:p>
          <a:p>
            <a:r>
              <a:rPr lang="en-US" dirty="0" smtClean="0"/>
              <a:t>Networking</a:t>
            </a:r>
          </a:p>
          <a:p>
            <a:r>
              <a:rPr lang="en-US" smtClean="0"/>
              <a:t>3D Support</a:t>
            </a:r>
            <a:endParaRPr lang="en-US" dirty="0" smtClean="0"/>
          </a:p>
        </p:txBody>
      </p:sp>
      <p:pic>
        <p:nvPicPr>
          <p:cNvPr id="9218" name="Picture 2" descr="C:\Users\Giuseppe Maggiore\Dropbox\Papers\IMI\GOAP for IMI\Pics\Midd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" t="4225" r="3036" b="4690"/>
          <a:stretch/>
        </p:blipFill>
        <p:spPr bwMode="auto">
          <a:xfrm>
            <a:off x="4520484" y="2859110"/>
            <a:ext cx="4108362" cy="249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5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Games are interesting, but hard to make</a:t>
            </a:r>
          </a:p>
          <a:p>
            <a:r>
              <a:rPr lang="en-US" dirty="0" smtClean="0"/>
              <a:t>Specialized languages can help </a:t>
            </a:r>
          </a:p>
          <a:p>
            <a:pPr lvl="1"/>
            <a:r>
              <a:rPr lang="en-US" dirty="0" smtClean="0"/>
              <a:t>Harder at first</a:t>
            </a:r>
          </a:p>
          <a:p>
            <a:pPr lvl="1"/>
            <a:r>
              <a:rPr lang="en-US" dirty="0" smtClean="0"/>
              <a:t>More general support for exotic features</a:t>
            </a:r>
          </a:p>
          <a:p>
            <a:r>
              <a:rPr lang="en-US" dirty="0" smtClean="0"/>
              <a:t>Casanova is such a take</a:t>
            </a:r>
          </a:p>
          <a:p>
            <a:pPr lvl="1"/>
            <a:r>
              <a:rPr lang="en-US" dirty="0" smtClean="0"/>
              <a:t>Expressive</a:t>
            </a:r>
          </a:p>
          <a:p>
            <a:pPr lvl="1"/>
            <a:r>
              <a:rPr lang="en-US" dirty="0" smtClean="0"/>
              <a:t>Good performance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46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THANK YOU</a:t>
            </a:r>
            <a:br>
              <a:rPr lang="it-IT" dirty="0" smtClean="0"/>
            </a:br>
            <a:endParaRPr lang="it-IT" sz="27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giuseppemag@gmail.com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>
                <a:hlinkClick r:id="rId3"/>
              </a:rPr>
              <a:t>http://</a:t>
            </a:r>
            <a:r>
              <a:rPr lang="it-IT" dirty="0">
                <a:hlinkClick r:id="rId3"/>
              </a:rPr>
              <a:t>casanova.codeplex.com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88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games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</a:t>
            </a:r>
          </a:p>
          <a:p>
            <a:r>
              <a:rPr lang="en-US" dirty="0" smtClean="0"/>
              <a:t>Interesting</a:t>
            </a:r>
          </a:p>
          <a:p>
            <a:pPr lvl="1"/>
            <a:r>
              <a:rPr lang="en-US" dirty="0" smtClean="0"/>
              <a:t>Serious games</a:t>
            </a:r>
          </a:p>
          <a:p>
            <a:pPr lvl="1"/>
            <a:r>
              <a:rPr lang="en-US" dirty="0" smtClean="0"/>
              <a:t>Research games/simulations</a:t>
            </a:r>
          </a:p>
          <a:p>
            <a:r>
              <a:rPr lang="en-US" dirty="0" smtClean="0"/>
              <a:t>Expensive</a:t>
            </a:r>
          </a:p>
        </p:txBody>
      </p:sp>
    </p:spTree>
    <p:extLst>
      <p:ext uri="{BB962C8B-B14F-4D97-AF65-F5344CB8AC3E}">
        <p14:creationId xmlns:p14="http://schemas.microsoft.com/office/powerpoint/2010/main" val="408351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Casanova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game development less expensive</a:t>
            </a:r>
          </a:p>
          <a:p>
            <a:pPr lvl="1"/>
            <a:r>
              <a:rPr lang="en-US" dirty="0" smtClean="0"/>
              <a:t>Indie games</a:t>
            </a:r>
          </a:p>
          <a:p>
            <a:pPr lvl="1"/>
            <a:r>
              <a:rPr lang="en-US" dirty="0" smtClean="0"/>
              <a:t>Research games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84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Casanova language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definition</a:t>
            </a:r>
          </a:p>
          <a:p>
            <a:r>
              <a:rPr lang="en-US" dirty="0" smtClean="0"/>
              <a:t>Rules</a:t>
            </a:r>
          </a:p>
          <a:p>
            <a:r>
              <a:rPr lang="en-US" dirty="0" smtClean="0"/>
              <a:t>Scripts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9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Bouncing Balls/1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0000FF"/>
                </a:solidFill>
                <a:latin typeface="Consolas"/>
              </a:rPr>
              <a:t>type</a:t>
            </a:r>
            <a:r>
              <a:rPr lang="it-IT" sz="1800" dirty="0">
                <a:solidFill>
                  <a:prstClr val="black"/>
                </a:solidFill>
                <a:latin typeface="Consolas"/>
              </a:rPr>
              <a:t> World = {</a:t>
            </a:r>
          </a:p>
          <a:p>
            <a:pPr marL="0" indent="0">
              <a:buNone/>
            </a:pPr>
            <a:r>
              <a:rPr lang="it-IT" sz="1800" dirty="0">
                <a:solidFill>
                  <a:prstClr val="black"/>
                </a:solidFill>
                <a:latin typeface="Consolas"/>
              </a:rPr>
              <a:t>    Balls               : Var&lt;List&lt;Ball&gt;&gt;</a:t>
            </a:r>
          </a:p>
          <a:p>
            <a:pPr marL="0" indent="0">
              <a:buNone/>
            </a:pPr>
            <a:r>
              <a:rPr lang="it-IT" sz="1800" dirty="0">
                <a:solidFill>
                  <a:prstClr val="black"/>
                </a:solidFill>
                <a:latin typeface="Consolas"/>
              </a:rPr>
              <a:t>  } </a:t>
            </a:r>
          </a:p>
          <a:p>
            <a:pPr marL="0" indent="0">
              <a:buNone/>
            </a:pPr>
            <a:r>
              <a:rPr lang="it-IT" sz="1800" dirty="0">
                <a:solidFill>
                  <a:prstClr val="black"/>
                </a:solidFill>
                <a:latin typeface="Consolas"/>
              </a:rPr>
              <a:t>  rule Balls(world:World,dt:float&lt;s&gt;) =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b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world.Balls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do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b.Position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).X &lt;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world.ScreenSize.X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+ 100.0&lt;m&gt;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then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it-IT" sz="18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it-IT" sz="1800" dirty="0">
                <a:solidFill>
                  <a:prstClr val="black"/>
                </a:solidFill>
                <a:latin typeface="Consolas"/>
              </a:rPr>
              <a:t> b]</a:t>
            </a:r>
          </a:p>
          <a:p>
            <a:pPr marL="0" indent="0">
              <a:buNone/>
            </a:pPr>
            <a:endParaRPr lang="it-IT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5902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Bouncing Balls/2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rgbClr val="0000FF"/>
                </a:solidFill>
                <a:latin typeface="Consolas"/>
              </a:rPr>
              <a:t>type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 Ball = {</a:t>
            </a:r>
          </a:p>
          <a:p>
            <a:pPr marL="0" indent="0">
              <a:buNone/>
            </a:pPr>
            <a:r>
              <a:rPr lang="it-IT" sz="1600" dirty="0">
                <a:solidFill>
                  <a:prstClr val="black"/>
                </a:solidFill>
                <a:latin typeface="Consolas"/>
              </a:rPr>
              <a:t>  Position            : Vector2&lt;m&gt;</a:t>
            </a:r>
          </a:p>
          <a:p>
            <a:pPr marL="0" indent="0">
              <a:buNone/>
            </a:pPr>
            <a:r>
              <a:rPr lang="it-IT" sz="1600" dirty="0">
                <a:solidFill>
                  <a:prstClr val="black"/>
                </a:solidFill>
                <a:latin typeface="Consolas"/>
              </a:rPr>
              <a:t>  Velocity            : Vector2&lt;m/s&gt;</a:t>
            </a:r>
          </a:p>
          <a:p>
            <a:pPr marL="0" indent="0">
              <a:buNone/>
            </a:pPr>
            <a:r>
              <a:rPr lang="it-IT" sz="1600" dirty="0">
                <a:solidFill>
                  <a:prstClr val="black"/>
                </a:solidFill>
                <a:latin typeface="Consolas"/>
              </a:rPr>
              <a:t>  Sprite              : DrawableSprite</a:t>
            </a:r>
          </a:p>
          <a:p>
            <a:pPr marL="0" indent="0">
              <a:buNone/>
            </a:pPr>
            <a:r>
              <a:rPr lang="it-IT" sz="1600" dirty="0">
                <a:solidFill>
                  <a:prstClr val="black"/>
                </a:solidFill>
                <a:latin typeface="Consolas"/>
              </a:rPr>
              <a:t>  } </a:t>
            </a:r>
          </a:p>
          <a:p>
            <a:pPr marL="0" indent="0">
              <a:buNone/>
            </a:pPr>
            <a:r>
              <a:rPr lang="it-IT" sz="1600" dirty="0">
                <a:solidFill>
                  <a:prstClr val="black"/>
                </a:solidFill>
                <a:latin typeface="Consolas"/>
              </a:rPr>
              <a:t>  rule Position(world:World,self:Ball,dt:float&lt;s&gt;) =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self.Position.Y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 0.0&lt;m&gt;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then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self.Position.X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* Vector2(1.0,0.0)</a:t>
            </a:r>
          </a:p>
          <a:p>
            <a:pPr marL="0" indent="0">
              <a:buNone/>
            </a:pPr>
            <a:r>
              <a:rPr lang="it-IT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it-IT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 self.Position + self.Velocity * dt</a:t>
            </a:r>
          </a:p>
          <a:p>
            <a:pPr marL="0" indent="0">
              <a:buNone/>
            </a:pPr>
            <a:r>
              <a:rPr lang="it-IT" sz="1600" dirty="0">
                <a:solidFill>
                  <a:prstClr val="black"/>
                </a:solidFill>
                <a:latin typeface="Consolas"/>
              </a:rPr>
              <a:t>  rule Velocity(world:World,self:Ball,dt:float&lt;s&gt;) =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self.Position.Y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 0.0&lt;m&gt;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then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self.Velocity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* Vector2(1.0,-0.8)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self.Velocity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Vector2&lt;m/s^2&gt;.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UnitY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* 9.81f *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dt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it-IT" sz="1600" dirty="0">
                <a:solidFill>
                  <a:prstClr val="black"/>
                </a:solidFill>
                <a:latin typeface="Consolas"/>
              </a:rPr>
              <a:t>  rule Sprite.Position(self:Ball,dt:float&lt;s&gt;) = </a:t>
            </a:r>
          </a:p>
          <a:p>
            <a:pPr marL="0" indent="0">
              <a:buNone/>
            </a:pPr>
            <a:r>
              <a:rPr lang="it-IT" sz="1600" dirty="0">
                <a:solidFill>
                  <a:prstClr val="black"/>
                </a:solidFill>
                <a:latin typeface="Consolas"/>
              </a:rPr>
              <a:t>    self.Position * Vector2&lt;pixel/m&gt;.One</a:t>
            </a:r>
          </a:p>
          <a:p>
            <a:pPr marL="0" indent="0">
              <a:buNone/>
            </a:pPr>
            <a:endParaRPr lang="it-IT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3636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Bouncing Balls/3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it-IT" sz="2800" dirty="0">
                <a:solidFill>
                  <a:prstClr val="black"/>
                </a:solidFill>
                <a:latin typeface="Consolas"/>
              </a:rPr>
              <a:t> world =</a:t>
            </a:r>
          </a:p>
          <a:p>
            <a:pPr marL="0" indent="0">
              <a:buNone/>
            </a:pPr>
            <a:r>
              <a:rPr lang="it-IT" sz="28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it-IT" sz="2800" dirty="0">
                <a:solidFill>
                  <a:prstClr val="black"/>
                </a:solidFill>
                <a:latin typeface="Consolas"/>
              </a:rPr>
              <a:t>    Balls = []</a:t>
            </a:r>
          </a:p>
          <a:p>
            <a:pPr marL="0" indent="0">
              <a:buNone/>
            </a:pPr>
            <a:r>
              <a:rPr lang="it-IT" sz="28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it-IT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28141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Bouncing Balls/4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 main =</a:t>
            </a:r>
          </a:p>
          <a:p>
            <a:pPr marL="0" indent="0">
              <a:buNone/>
            </a:pPr>
            <a:r>
              <a:rPr lang="it-IT" dirty="0">
                <a:solidFill>
                  <a:prstClr val="black"/>
                </a:solidFill>
                <a:latin typeface="Consolas"/>
              </a:rPr>
              <a:t>  repeat_(</a:t>
            </a:r>
          </a:p>
          <a:p>
            <a:pPr marL="0" indent="0">
              <a:buNone/>
            </a:pPr>
            <a:r>
              <a:rPr lang="it-IT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it-IT" dirty="0" smtClean="0">
                <a:solidFill>
                  <a:prstClr val="black"/>
                </a:solidFill>
                <a:latin typeface="Consolas"/>
              </a:rPr>
              <a:t>{</a:t>
            </a:r>
            <a:endParaRPr lang="it-IT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random_range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15.0&lt;m/s&gt; 150.0&lt;m/s&gt;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random_range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-30.0&lt;m/s&gt; 5.0&lt;m/s&gt;</a:t>
            </a:r>
          </a:p>
          <a:p>
            <a:pPr marL="0" indent="0">
              <a:buNone/>
            </a:pPr>
            <a:r>
              <a:rPr lang="it-IT" dirty="0">
                <a:solidFill>
                  <a:prstClr val="black"/>
                </a:solidFill>
                <a:latin typeface="Consolas"/>
              </a:rPr>
              <a:t>      world.Balls :=</a:t>
            </a:r>
          </a:p>
          <a:p>
            <a:pPr marL="0" indent="0">
              <a:buNone/>
            </a:pPr>
            <a:r>
              <a:rPr lang="it-IT" dirty="0">
                <a:solidFill>
                  <a:prstClr val="black"/>
                </a:solidFill>
                <a:latin typeface="Consolas"/>
              </a:rPr>
              <a:t>        { </a:t>
            </a:r>
          </a:p>
          <a:p>
            <a:pPr marL="0" indent="0">
              <a:buNone/>
            </a:pPr>
            <a:r>
              <a:rPr lang="it-IT" dirty="0">
                <a:solidFill>
                  <a:prstClr val="black"/>
                </a:solidFill>
                <a:latin typeface="Consolas"/>
              </a:rPr>
              <a:t>          Position  = Vector2&lt;m&gt;(-100.0&lt;m&gt;, 50.0&lt;m&gt;)</a:t>
            </a:r>
          </a:p>
          <a:p>
            <a:pPr marL="0" indent="0">
              <a:buNone/>
            </a:pPr>
            <a:r>
              <a:rPr lang="it-IT" dirty="0">
                <a:solidFill>
                  <a:prstClr val="black"/>
                </a:solidFill>
                <a:latin typeface="Consolas"/>
              </a:rPr>
              <a:t>          Velocity  = Vector2&lt;m/s&gt;(vx, vy)</a:t>
            </a:r>
          </a:p>
          <a:p>
            <a:pPr marL="0" indent="0">
              <a:buNone/>
            </a:pPr>
            <a:r>
              <a:rPr lang="it-IT" dirty="0">
                <a:solidFill>
                  <a:prstClr val="black"/>
                </a:solidFill>
                <a:latin typeface="Consolas"/>
              </a:rPr>
              <a:t>          Sprite    = DrawableSprite.Create(</a:t>
            </a:r>
          </a:p>
          <a:p>
            <a:pPr marL="0" indent="0">
              <a:buNone/>
            </a:pPr>
            <a:r>
              <a:rPr lang="it-IT" dirty="0">
                <a:solidFill>
                  <a:prstClr val="black"/>
                </a:solidFill>
                <a:latin typeface="Consolas"/>
              </a:rPr>
              <a:t>                                      default_layer, </a:t>
            </a:r>
          </a:p>
          <a:p>
            <a:pPr marL="0" indent="0">
              <a:buNone/>
            </a:pPr>
            <a:r>
              <a:rPr lang="it-IT" dirty="0">
                <a:solidFill>
                  <a:prstClr val="black"/>
                </a:solidFill>
                <a:latin typeface="Consolas"/>
              </a:rPr>
              <a:t>                                      Vector2&lt;pixel&gt;.Zero,</a:t>
            </a:r>
          </a:p>
          <a:p>
            <a:pPr marL="0" indent="0">
              <a:buNone/>
            </a:pPr>
            <a:r>
              <a:rPr lang="it-IT" dirty="0">
                <a:solidFill>
                  <a:prstClr val="black"/>
                </a:solidFill>
                <a:latin typeface="Consolas"/>
              </a:rPr>
              <a:t>                                      Vector2&lt;pixel&gt;(0.2f&lt;pixel&gt;),</a:t>
            </a:r>
          </a:p>
          <a:p>
            <a:pPr marL="0" indent="0">
              <a:buNone/>
            </a:pPr>
            <a:r>
              <a:rPr lang="it-IT" dirty="0">
                <a:solidFill>
                  <a:prstClr val="black"/>
                </a:solidFill>
                <a:latin typeface="Consolas"/>
              </a:rPr>
              <a:t>                                      </a:t>
            </a:r>
            <a:r>
              <a:rPr lang="it-IT" dirty="0">
                <a:solidFill>
                  <a:srgbClr val="800000"/>
                </a:solidFill>
                <a:latin typeface="Consolas"/>
              </a:rPr>
              <a:t>"ball"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prstClr val="black"/>
                </a:solidFill>
                <a:latin typeface="Consolas"/>
              </a:rPr>
              <a:t>        } :: world.Balls</a:t>
            </a:r>
          </a:p>
          <a:p>
            <a:pPr marL="0" indent="0">
              <a:buNone/>
            </a:pPr>
            <a:r>
              <a:rPr lang="it-IT" dirty="0" smtClean="0">
                <a:solidFill>
                  <a:prstClr val="black"/>
                </a:solidFill>
                <a:latin typeface="Consolas"/>
              </a:rPr>
              <a:t>      wait 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(random_range 1.0&lt;s&gt; 3.0&lt;s&gt;)</a:t>
            </a:r>
          </a:p>
          <a:p>
            <a:pPr marL="0" indent="0">
              <a:buNone/>
            </a:pPr>
            <a:r>
              <a:rPr lang="it-IT" dirty="0">
                <a:solidFill>
                  <a:prstClr val="black"/>
                </a:solidFill>
                <a:latin typeface="Consolas"/>
              </a:rPr>
              <a:t>    })</a:t>
            </a:r>
          </a:p>
          <a:p>
            <a:pPr marL="0" indent="0">
              <a:buNone/>
            </a:pPr>
            <a:endParaRPr lang="it-IT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7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1242</Words>
  <Application>Microsoft Office PowerPoint</Application>
  <PresentationFormat>On-screen Show (4:3)</PresentationFormat>
  <Paragraphs>251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Making Games in Casanova</vt:lpstr>
      <vt:lpstr>Agenda</vt:lpstr>
      <vt:lpstr>Making games</vt:lpstr>
      <vt:lpstr>What is Casanova</vt:lpstr>
      <vt:lpstr>The Casanova language</vt:lpstr>
      <vt:lpstr>Bouncing Balls/1</vt:lpstr>
      <vt:lpstr>Bouncing Balls/2</vt:lpstr>
      <vt:lpstr>Bouncing Balls/3</vt:lpstr>
      <vt:lpstr>Bouncing Balls/4</vt:lpstr>
      <vt:lpstr>Bouncing Balls/5</vt:lpstr>
      <vt:lpstr>Assessing a language</vt:lpstr>
      <vt:lpstr>Game development activities</vt:lpstr>
      <vt:lpstr>Tested games</vt:lpstr>
      <vt:lpstr>Avatar</vt:lpstr>
      <vt:lpstr>Shooting</vt:lpstr>
      <vt:lpstr>Spawning</vt:lpstr>
      <vt:lpstr>Collisions</vt:lpstr>
      <vt:lpstr>Rooms and cells</vt:lpstr>
      <vt:lpstr>Monsters</vt:lpstr>
      <vt:lpstr>Monsters AI</vt:lpstr>
      <vt:lpstr>Active entities</vt:lpstr>
      <vt:lpstr>Selection and sending</vt:lpstr>
      <vt:lpstr>Assessment</vt:lpstr>
      <vt:lpstr>Assessment/2</vt:lpstr>
      <vt:lpstr>Assessment/3</vt:lpstr>
      <vt:lpstr>Future Work</vt:lpstr>
      <vt:lpstr>Conclusions</vt:lpstr>
      <vt:lpstr>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Casanova: a language to make games</dc:title>
  <dc:creator>Giuseppe Maggiore</dc:creator>
  <cp:lastModifiedBy>Giuseppe Maggiore</cp:lastModifiedBy>
  <cp:revision>61</cp:revision>
  <dcterms:created xsi:type="dcterms:W3CDTF">2006-08-16T00:00:00Z</dcterms:created>
  <dcterms:modified xsi:type="dcterms:W3CDTF">2012-09-29T10:11:46Z</dcterms:modified>
</cp:coreProperties>
</file>