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6" r:id="rId3"/>
    <p:sldId id="257" r:id="rId4"/>
    <p:sldId id="258" r:id="rId5"/>
    <p:sldId id="271" r:id="rId6"/>
    <p:sldId id="289" r:id="rId7"/>
    <p:sldId id="287" r:id="rId8"/>
    <p:sldId id="288" r:id="rId9"/>
    <p:sldId id="291" r:id="rId10"/>
    <p:sldId id="274" r:id="rId11"/>
    <p:sldId id="272" r:id="rId12"/>
    <p:sldId id="275" r:id="rId13"/>
    <p:sldId id="290" r:id="rId14"/>
    <p:sldId id="259" r:id="rId15"/>
    <p:sldId id="285" r:id="rId16"/>
    <p:sldId id="260" r:id="rId17"/>
    <p:sldId id="264" r:id="rId18"/>
    <p:sldId id="261" r:id="rId19"/>
    <p:sldId id="273" r:id="rId20"/>
    <p:sldId id="262" r:id="rId21"/>
    <p:sldId id="276" r:id="rId22"/>
    <p:sldId id="277" r:id="rId23"/>
    <p:sldId id="269" r:id="rId24"/>
    <p:sldId id="278" r:id="rId25"/>
    <p:sldId id="279" r:id="rId26"/>
    <p:sldId id="280" r:id="rId27"/>
    <p:sldId id="281" r:id="rId28"/>
    <p:sldId id="282" r:id="rId29"/>
    <p:sldId id="265" r:id="rId30"/>
    <p:sldId id="283" r:id="rId31"/>
    <p:sldId id="284" r:id="rId32"/>
    <p:sldId id="266" r:id="rId33"/>
    <p:sldId id="286" r:id="rId34"/>
    <p:sldId id="267" r:id="rId3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385BFA-195E-4E9F-9E8A-86900EEC6D5D}">
      <p14:sectionPr xmlns:p14="http://schemas.microsoft.com/office/powerpoint/2007/7/12/main">
        <p14:section name="Title" slideIdLst="256 257" id="{1E0D62F4-333A-4582-964C-0D257BBBD2A9}"/>
        <p14:section name="Introduction" slideIdLst="258 271 289 287 288 291 274 272 275 290 259" id="{089FF992-76C9-4F97-95BB-714B21C459B9}"/>
        <p14:section name="Game Definition" slideIdLst="285 260" id="{18A08403-BB88-442D-866B-0B6A9FA99EEF}"/>
        <p14:section name="Case Study" slideIdLst="264 261 273 262 276 277 269 278 279 280 281 282" id="{ED266094-4F22-4351-BA7C-79B9D6B68059}"/>
        <p14:section name="Implementation" slideIdLst="265 283 284" id="{89122671-4AEE-40C2-BD4E-80B17077F87A}"/>
        <p14:section name="Conclusion" slideIdLst="266 286 267" id="{5A87F7EF-C97E-4AC6-A342-4FF7350EFFE2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C2B2B-1508-443E-94DC-FBF28ED845B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9C58D-A8E0-421D-88BE-E3A12A26488A}">
      <dgm:prSet/>
      <dgm:spPr/>
      <dgm:t>
        <a:bodyPr/>
        <a:lstStyle/>
        <a:p>
          <a:pPr rtl="0"/>
          <a:r>
            <a:rPr lang="it-IT" dirty="0" smtClean="0"/>
            <a:t>Theory vs Practice</a:t>
          </a:r>
          <a:endParaRPr lang="en-US" dirty="0"/>
        </a:p>
      </dgm:t>
    </dgm:pt>
    <dgm:pt modelId="{56D05033-39D6-4039-A1B1-FE8BCA001DB3}" type="parTrans" cxnId="{B7719166-9960-4AA0-ADED-4C5CFC7B5B05}">
      <dgm:prSet/>
      <dgm:spPr/>
      <dgm:t>
        <a:bodyPr/>
        <a:lstStyle/>
        <a:p>
          <a:endParaRPr lang="en-US"/>
        </a:p>
      </dgm:t>
    </dgm:pt>
    <dgm:pt modelId="{835CFC64-CE79-4B6C-8592-00332B78E998}" type="sibTrans" cxnId="{B7719166-9960-4AA0-ADED-4C5CFC7B5B05}">
      <dgm:prSet/>
      <dgm:spPr/>
      <dgm:t>
        <a:bodyPr/>
        <a:lstStyle/>
        <a:p>
          <a:endParaRPr lang="en-US"/>
        </a:p>
      </dgm:t>
    </dgm:pt>
    <dgm:pt modelId="{F4A354F1-D789-4ECD-BCAA-3291BE283213}">
      <dgm:prSet/>
      <dgm:spPr/>
      <dgm:t>
        <a:bodyPr/>
        <a:lstStyle/>
        <a:p>
          <a:pPr rtl="0"/>
          <a:r>
            <a:rPr lang="it-IT" smtClean="0"/>
            <a:t>Games as application field</a:t>
          </a:r>
          <a:endParaRPr lang="en-US"/>
        </a:p>
      </dgm:t>
    </dgm:pt>
    <dgm:pt modelId="{1514023A-C780-4161-92B4-E0013E168740}" type="parTrans" cxnId="{B888A8DF-89E3-4447-AA70-3E97027DB16E}">
      <dgm:prSet/>
      <dgm:spPr/>
      <dgm:t>
        <a:bodyPr/>
        <a:lstStyle/>
        <a:p>
          <a:endParaRPr lang="en-US"/>
        </a:p>
      </dgm:t>
    </dgm:pt>
    <dgm:pt modelId="{6133B93D-0E69-4B7A-B631-5CF04640A8D2}" type="sibTrans" cxnId="{B888A8DF-89E3-4447-AA70-3E97027DB16E}">
      <dgm:prSet/>
      <dgm:spPr/>
      <dgm:t>
        <a:bodyPr/>
        <a:lstStyle/>
        <a:p>
          <a:endParaRPr lang="en-US"/>
        </a:p>
      </dgm:t>
    </dgm:pt>
    <dgm:pt modelId="{1DE6D322-E432-42FE-847D-A68D30A47115}">
      <dgm:prSet/>
      <dgm:spPr/>
      <dgm:t>
        <a:bodyPr/>
        <a:lstStyle/>
        <a:p>
          <a:pPr rtl="0"/>
          <a:r>
            <a:rPr lang="it-IT" smtClean="0"/>
            <a:t>Formal definition of a game</a:t>
          </a:r>
          <a:endParaRPr lang="en-US"/>
        </a:p>
      </dgm:t>
    </dgm:pt>
    <dgm:pt modelId="{182C2F6C-63CC-4FE9-983E-B9FE3A3586E1}" type="parTrans" cxnId="{2597F9BC-F338-4803-8C5F-80511A19EE4E}">
      <dgm:prSet/>
      <dgm:spPr/>
      <dgm:t>
        <a:bodyPr/>
        <a:lstStyle/>
        <a:p>
          <a:endParaRPr lang="en-US"/>
        </a:p>
      </dgm:t>
    </dgm:pt>
    <dgm:pt modelId="{30ECDB0F-9CCA-4467-B76C-4533F14CEED9}" type="sibTrans" cxnId="{2597F9BC-F338-4803-8C5F-80511A19EE4E}">
      <dgm:prSet/>
      <dgm:spPr/>
      <dgm:t>
        <a:bodyPr/>
        <a:lstStyle/>
        <a:p>
          <a:endParaRPr lang="en-US"/>
        </a:p>
      </dgm:t>
    </dgm:pt>
    <dgm:pt modelId="{6C15AA08-8A7E-45CC-A176-F6969380B80E}">
      <dgm:prSet/>
      <dgm:spPr/>
      <dgm:t>
        <a:bodyPr/>
        <a:lstStyle/>
        <a:p>
          <a:pPr rtl="0"/>
          <a:r>
            <a:rPr lang="it-IT" dirty="0" smtClean="0"/>
            <a:t>Case Study</a:t>
          </a:r>
          <a:endParaRPr lang="en-US" dirty="0"/>
        </a:p>
      </dgm:t>
    </dgm:pt>
    <dgm:pt modelId="{EA2C084D-6FB8-45C0-894F-D8FAFE921A68}" type="parTrans" cxnId="{2846848F-FDBB-442E-8F71-D8A332338708}">
      <dgm:prSet/>
      <dgm:spPr/>
      <dgm:t>
        <a:bodyPr/>
        <a:lstStyle/>
        <a:p>
          <a:endParaRPr lang="en-US"/>
        </a:p>
      </dgm:t>
    </dgm:pt>
    <dgm:pt modelId="{29C85C09-A919-4DED-BCF0-98DC5DA59F22}" type="sibTrans" cxnId="{2846848F-FDBB-442E-8F71-D8A332338708}">
      <dgm:prSet/>
      <dgm:spPr/>
      <dgm:t>
        <a:bodyPr/>
        <a:lstStyle/>
        <a:p>
          <a:endParaRPr lang="en-US"/>
        </a:p>
      </dgm:t>
    </dgm:pt>
    <dgm:pt modelId="{DE1C64CE-627E-40BB-B551-975DDDD35BA8}">
      <dgm:prSet/>
      <dgm:spPr/>
      <dgm:t>
        <a:bodyPr/>
        <a:lstStyle/>
        <a:p>
          <a:pPr rtl="0"/>
          <a:r>
            <a:rPr lang="it-IT" dirty="0" smtClean="0"/>
            <a:t>Future work</a:t>
          </a:r>
          <a:endParaRPr lang="en-US" dirty="0"/>
        </a:p>
      </dgm:t>
    </dgm:pt>
    <dgm:pt modelId="{D9363305-E538-4488-8769-4694D8F04D52}" type="parTrans" cxnId="{A1874632-1DBD-470C-8D06-E1C470D84B7F}">
      <dgm:prSet/>
      <dgm:spPr/>
      <dgm:t>
        <a:bodyPr/>
        <a:lstStyle/>
        <a:p>
          <a:endParaRPr lang="en-US"/>
        </a:p>
      </dgm:t>
    </dgm:pt>
    <dgm:pt modelId="{9029B10F-35E4-49F7-8011-AD607BEF2A29}" type="sibTrans" cxnId="{A1874632-1DBD-470C-8D06-E1C470D84B7F}">
      <dgm:prSet/>
      <dgm:spPr/>
      <dgm:t>
        <a:bodyPr/>
        <a:lstStyle/>
        <a:p>
          <a:endParaRPr lang="en-US"/>
        </a:p>
      </dgm:t>
    </dgm:pt>
    <dgm:pt modelId="{6A4B4E74-8BCC-40DF-870D-7FE4B20C6007}">
      <dgm:prSet/>
      <dgm:spPr/>
      <dgm:t>
        <a:bodyPr/>
        <a:lstStyle/>
        <a:p>
          <a:pPr rtl="0"/>
          <a:r>
            <a:rPr lang="en-US" dirty="0" smtClean="0"/>
            <a:t>Implementation</a:t>
          </a:r>
          <a:endParaRPr lang="en-US" dirty="0"/>
        </a:p>
      </dgm:t>
    </dgm:pt>
    <dgm:pt modelId="{0DAD5D18-FF38-45B1-BB0A-A3549DF00C34}" type="parTrans" cxnId="{FB72FABB-D2F1-4F8F-9401-1CD6940906C7}">
      <dgm:prSet/>
      <dgm:spPr/>
      <dgm:t>
        <a:bodyPr/>
        <a:lstStyle/>
        <a:p>
          <a:endParaRPr lang="en-US"/>
        </a:p>
      </dgm:t>
    </dgm:pt>
    <dgm:pt modelId="{FDE00F9B-3C42-4695-92DA-19C26E7BB0EE}" type="sibTrans" cxnId="{FB72FABB-D2F1-4F8F-9401-1CD6940906C7}">
      <dgm:prSet/>
      <dgm:spPr/>
      <dgm:t>
        <a:bodyPr/>
        <a:lstStyle/>
        <a:p>
          <a:endParaRPr lang="en-US"/>
        </a:p>
      </dgm:t>
    </dgm:pt>
    <dgm:pt modelId="{53DDC541-F3A7-4A9D-AEFD-2717C98C74A1}" type="pres">
      <dgm:prSet presAssocID="{604C2B2B-1508-443E-94DC-FBF28ED845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6414A2-EF5F-4CB9-8E1B-C3BA477BBB14}" type="pres">
      <dgm:prSet presAssocID="{95E9C58D-A8E0-421D-88BE-E3A12A26488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FF0FF-5680-4B2F-8F4B-1E4EF9E537ED}" type="pres">
      <dgm:prSet presAssocID="{835CFC64-CE79-4B6C-8592-00332B78E998}" presName="spacer" presStyleCnt="0"/>
      <dgm:spPr/>
      <dgm:t>
        <a:bodyPr/>
        <a:lstStyle/>
        <a:p>
          <a:endParaRPr lang="en-US"/>
        </a:p>
      </dgm:t>
    </dgm:pt>
    <dgm:pt modelId="{9E38C6C4-A69D-4C2B-AD84-CADB825DDFD5}" type="pres">
      <dgm:prSet presAssocID="{F4A354F1-D789-4ECD-BCAA-3291BE28321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C9BF5-DD75-4743-8B61-770E4353DEBE}" type="pres">
      <dgm:prSet presAssocID="{6133B93D-0E69-4B7A-B631-5CF04640A8D2}" presName="spacer" presStyleCnt="0"/>
      <dgm:spPr/>
      <dgm:t>
        <a:bodyPr/>
        <a:lstStyle/>
        <a:p>
          <a:endParaRPr lang="en-US"/>
        </a:p>
      </dgm:t>
    </dgm:pt>
    <dgm:pt modelId="{FCE7CE13-FB33-486B-BF5C-84FD8EE74EF6}" type="pres">
      <dgm:prSet presAssocID="{1DE6D322-E432-42FE-847D-A68D30A4711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02C16-3155-4606-AD14-47FB5E6F9973}" type="pres">
      <dgm:prSet presAssocID="{30ECDB0F-9CCA-4467-B76C-4533F14CEED9}" presName="spacer" presStyleCnt="0"/>
      <dgm:spPr/>
      <dgm:t>
        <a:bodyPr/>
        <a:lstStyle/>
        <a:p>
          <a:endParaRPr lang="en-US"/>
        </a:p>
      </dgm:t>
    </dgm:pt>
    <dgm:pt modelId="{0B9D7A4D-57B6-4BCB-95B7-8DAB459DC457}" type="pres">
      <dgm:prSet presAssocID="{6C15AA08-8A7E-45CC-A176-F6969380B80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DA122-08A8-4241-92EF-A0CFD0B13112}" type="pres">
      <dgm:prSet presAssocID="{29C85C09-A919-4DED-BCF0-98DC5DA59F22}" presName="spacer" presStyleCnt="0"/>
      <dgm:spPr/>
      <dgm:t>
        <a:bodyPr/>
        <a:lstStyle/>
        <a:p>
          <a:endParaRPr lang="en-US"/>
        </a:p>
      </dgm:t>
    </dgm:pt>
    <dgm:pt modelId="{67AFC585-4D48-4272-8A33-63668939EE8B}" type="pres">
      <dgm:prSet presAssocID="{6A4B4E74-8BCC-40DF-870D-7FE4B20C600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26ED4-ACB7-41A8-B531-F630125DEE98}" type="pres">
      <dgm:prSet presAssocID="{FDE00F9B-3C42-4695-92DA-19C26E7BB0EE}" presName="spacer" presStyleCnt="0"/>
      <dgm:spPr/>
      <dgm:t>
        <a:bodyPr/>
        <a:lstStyle/>
        <a:p>
          <a:endParaRPr lang="en-US"/>
        </a:p>
      </dgm:t>
    </dgm:pt>
    <dgm:pt modelId="{EA1D166F-EC89-4A07-AE63-358DD5B8412C}" type="pres">
      <dgm:prSet presAssocID="{DE1C64CE-627E-40BB-B551-975DDDD35BA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A1D842-56B4-4050-AE4C-314A3212D9BA}" type="presOf" srcId="{DE1C64CE-627E-40BB-B551-975DDDD35BA8}" destId="{EA1D166F-EC89-4A07-AE63-358DD5B8412C}" srcOrd="0" destOrd="0" presId="urn:microsoft.com/office/officeart/2005/8/layout/vList2"/>
    <dgm:cxn modelId="{B7719166-9960-4AA0-ADED-4C5CFC7B5B05}" srcId="{604C2B2B-1508-443E-94DC-FBF28ED845B7}" destId="{95E9C58D-A8E0-421D-88BE-E3A12A26488A}" srcOrd="0" destOrd="0" parTransId="{56D05033-39D6-4039-A1B1-FE8BCA001DB3}" sibTransId="{835CFC64-CE79-4B6C-8592-00332B78E998}"/>
    <dgm:cxn modelId="{2846848F-FDBB-442E-8F71-D8A332338708}" srcId="{604C2B2B-1508-443E-94DC-FBF28ED845B7}" destId="{6C15AA08-8A7E-45CC-A176-F6969380B80E}" srcOrd="3" destOrd="0" parTransId="{EA2C084D-6FB8-45C0-894F-D8FAFE921A68}" sibTransId="{29C85C09-A919-4DED-BCF0-98DC5DA59F22}"/>
    <dgm:cxn modelId="{C24DC5EC-7F58-497C-9683-449A4D3F6DF4}" type="presOf" srcId="{95E9C58D-A8E0-421D-88BE-E3A12A26488A}" destId="{C26414A2-EF5F-4CB9-8E1B-C3BA477BBB14}" srcOrd="0" destOrd="0" presId="urn:microsoft.com/office/officeart/2005/8/layout/vList2"/>
    <dgm:cxn modelId="{81562761-668B-4D41-907D-13B660FFD193}" type="presOf" srcId="{6C15AA08-8A7E-45CC-A176-F6969380B80E}" destId="{0B9D7A4D-57B6-4BCB-95B7-8DAB459DC457}" srcOrd="0" destOrd="0" presId="urn:microsoft.com/office/officeart/2005/8/layout/vList2"/>
    <dgm:cxn modelId="{D4BA6D9F-7831-4922-8514-0DF2FFA4090D}" type="presOf" srcId="{604C2B2B-1508-443E-94DC-FBF28ED845B7}" destId="{53DDC541-F3A7-4A9D-AEFD-2717C98C74A1}" srcOrd="0" destOrd="0" presId="urn:microsoft.com/office/officeart/2005/8/layout/vList2"/>
    <dgm:cxn modelId="{A1874632-1DBD-470C-8D06-E1C470D84B7F}" srcId="{604C2B2B-1508-443E-94DC-FBF28ED845B7}" destId="{DE1C64CE-627E-40BB-B551-975DDDD35BA8}" srcOrd="5" destOrd="0" parTransId="{D9363305-E538-4488-8769-4694D8F04D52}" sibTransId="{9029B10F-35E4-49F7-8011-AD607BEF2A29}"/>
    <dgm:cxn modelId="{FB72FABB-D2F1-4F8F-9401-1CD6940906C7}" srcId="{604C2B2B-1508-443E-94DC-FBF28ED845B7}" destId="{6A4B4E74-8BCC-40DF-870D-7FE4B20C6007}" srcOrd="4" destOrd="0" parTransId="{0DAD5D18-FF38-45B1-BB0A-A3549DF00C34}" sibTransId="{FDE00F9B-3C42-4695-92DA-19C26E7BB0EE}"/>
    <dgm:cxn modelId="{244E63A1-C34F-48A6-8DBB-51203174FA7C}" type="presOf" srcId="{F4A354F1-D789-4ECD-BCAA-3291BE283213}" destId="{9E38C6C4-A69D-4C2B-AD84-CADB825DDFD5}" srcOrd="0" destOrd="0" presId="urn:microsoft.com/office/officeart/2005/8/layout/vList2"/>
    <dgm:cxn modelId="{F65EBA6A-11DC-48B4-BB3E-50860601AC94}" type="presOf" srcId="{6A4B4E74-8BCC-40DF-870D-7FE4B20C6007}" destId="{67AFC585-4D48-4272-8A33-63668939EE8B}" srcOrd="0" destOrd="0" presId="urn:microsoft.com/office/officeart/2005/8/layout/vList2"/>
    <dgm:cxn modelId="{B888A8DF-89E3-4447-AA70-3E97027DB16E}" srcId="{604C2B2B-1508-443E-94DC-FBF28ED845B7}" destId="{F4A354F1-D789-4ECD-BCAA-3291BE283213}" srcOrd="1" destOrd="0" parTransId="{1514023A-C780-4161-92B4-E0013E168740}" sibTransId="{6133B93D-0E69-4B7A-B631-5CF04640A8D2}"/>
    <dgm:cxn modelId="{800A9574-C0F5-467A-BEF8-9263ADF0B4BF}" type="presOf" srcId="{1DE6D322-E432-42FE-847D-A68D30A47115}" destId="{FCE7CE13-FB33-486B-BF5C-84FD8EE74EF6}" srcOrd="0" destOrd="0" presId="urn:microsoft.com/office/officeart/2005/8/layout/vList2"/>
    <dgm:cxn modelId="{2597F9BC-F338-4803-8C5F-80511A19EE4E}" srcId="{604C2B2B-1508-443E-94DC-FBF28ED845B7}" destId="{1DE6D322-E432-42FE-847D-A68D30A47115}" srcOrd="2" destOrd="0" parTransId="{182C2F6C-63CC-4FE9-983E-B9FE3A3586E1}" sibTransId="{30ECDB0F-9CCA-4467-B76C-4533F14CEED9}"/>
    <dgm:cxn modelId="{5BEFB9F1-DB31-4414-B48C-775AE18F487F}" type="presParOf" srcId="{53DDC541-F3A7-4A9D-AEFD-2717C98C74A1}" destId="{C26414A2-EF5F-4CB9-8E1B-C3BA477BBB14}" srcOrd="0" destOrd="0" presId="urn:microsoft.com/office/officeart/2005/8/layout/vList2"/>
    <dgm:cxn modelId="{30E8A8CA-D059-4BF0-973F-870810413B53}" type="presParOf" srcId="{53DDC541-F3A7-4A9D-AEFD-2717C98C74A1}" destId="{99FFF0FF-5680-4B2F-8F4B-1E4EF9E537ED}" srcOrd="1" destOrd="0" presId="urn:microsoft.com/office/officeart/2005/8/layout/vList2"/>
    <dgm:cxn modelId="{27F8EF30-9D2E-4FE3-8CCF-9CBAAAC447A0}" type="presParOf" srcId="{53DDC541-F3A7-4A9D-AEFD-2717C98C74A1}" destId="{9E38C6C4-A69D-4C2B-AD84-CADB825DDFD5}" srcOrd="2" destOrd="0" presId="urn:microsoft.com/office/officeart/2005/8/layout/vList2"/>
    <dgm:cxn modelId="{C61687DD-4569-41D4-A88A-CECC33CC4C05}" type="presParOf" srcId="{53DDC541-F3A7-4A9D-AEFD-2717C98C74A1}" destId="{897C9BF5-DD75-4743-8B61-770E4353DEBE}" srcOrd="3" destOrd="0" presId="urn:microsoft.com/office/officeart/2005/8/layout/vList2"/>
    <dgm:cxn modelId="{B71C7AFE-5636-490F-8552-7C52CDD0B95B}" type="presParOf" srcId="{53DDC541-F3A7-4A9D-AEFD-2717C98C74A1}" destId="{FCE7CE13-FB33-486B-BF5C-84FD8EE74EF6}" srcOrd="4" destOrd="0" presId="urn:microsoft.com/office/officeart/2005/8/layout/vList2"/>
    <dgm:cxn modelId="{F156ED58-23CE-4225-9CD9-292E4FA2E90F}" type="presParOf" srcId="{53DDC541-F3A7-4A9D-AEFD-2717C98C74A1}" destId="{B1002C16-3155-4606-AD14-47FB5E6F9973}" srcOrd="5" destOrd="0" presId="urn:microsoft.com/office/officeart/2005/8/layout/vList2"/>
    <dgm:cxn modelId="{AB0489DC-E910-46E4-948D-2171F0D0394F}" type="presParOf" srcId="{53DDC541-F3A7-4A9D-AEFD-2717C98C74A1}" destId="{0B9D7A4D-57B6-4BCB-95B7-8DAB459DC457}" srcOrd="6" destOrd="0" presId="urn:microsoft.com/office/officeart/2005/8/layout/vList2"/>
    <dgm:cxn modelId="{CEE76658-90DB-448F-82A1-B11154FF6929}" type="presParOf" srcId="{53DDC541-F3A7-4A9D-AEFD-2717C98C74A1}" destId="{130DA122-08A8-4241-92EF-A0CFD0B13112}" srcOrd="7" destOrd="0" presId="urn:microsoft.com/office/officeart/2005/8/layout/vList2"/>
    <dgm:cxn modelId="{A24673D0-3622-4BFC-B52D-2D6970F282C4}" type="presParOf" srcId="{53DDC541-F3A7-4A9D-AEFD-2717C98C74A1}" destId="{67AFC585-4D48-4272-8A33-63668939EE8B}" srcOrd="8" destOrd="0" presId="urn:microsoft.com/office/officeart/2005/8/layout/vList2"/>
    <dgm:cxn modelId="{F5E17CA3-5499-4898-A394-1FD4663163F6}" type="presParOf" srcId="{53DDC541-F3A7-4A9D-AEFD-2717C98C74A1}" destId="{75726ED4-ACB7-41A8-B531-F630125DEE98}" srcOrd="9" destOrd="0" presId="urn:microsoft.com/office/officeart/2005/8/layout/vList2"/>
    <dgm:cxn modelId="{F16CAD71-C409-409B-A84F-A2AEC2408775}" type="presParOf" srcId="{53DDC541-F3A7-4A9D-AEFD-2717C98C74A1}" destId="{EA1D166F-EC89-4A07-AE63-358DD5B8412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F9D6-19B2-4392-A89C-72279EDA33D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A9FDC-910C-4885-8525-821CAC6590FF}">
      <dgm:prSet/>
      <dgm:spPr/>
      <dgm:t>
        <a:bodyPr/>
        <a:lstStyle/>
        <a:p>
          <a:pPr rtl="0"/>
          <a:r>
            <a:rPr lang="en-US" smtClean="0"/>
            <a:t>Write some code</a:t>
          </a:r>
          <a:endParaRPr lang="en-US"/>
        </a:p>
      </dgm:t>
    </dgm:pt>
    <dgm:pt modelId="{5477A2A7-12FC-41D9-BFF8-0909EB7C5D39}" type="parTrans" cxnId="{ECDF4D86-4FB4-4F08-B56F-289E78154534}">
      <dgm:prSet/>
      <dgm:spPr/>
      <dgm:t>
        <a:bodyPr/>
        <a:lstStyle/>
        <a:p>
          <a:endParaRPr lang="en-US"/>
        </a:p>
      </dgm:t>
    </dgm:pt>
    <dgm:pt modelId="{1FF581BC-AFB1-44A1-A70B-FB53EE956D8F}" type="sibTrans" cxnId="{ECDF4D86-4FB4-4F08-B56F-289E78154534}">
      <dgm:prSet/>
      <dgm:spPr/>
      <dgm:t>
        <a:bodyPr/>
        <a:lstStyle/>
        <a:p>
          <a:endParaRPr lang="en-US"/>
        </a:p>
      </dgm:t>
    </dgm:pt>
    <dgm:pt modelId="{3B1149FA-3EDA-4C88-AC2C-C4F8AF6641D8}">
      <dgm:prSet/>
      <dgm:spPr/>
      <dgm:t>
        <a:bodyPr/>
        <a:lstStyle/>
        <a:p>
          <a:pPr rtl="0"/>
          <a:r>
            <a:rPr lang="en-US" smtClean="0"/>
            <a:t>Execute and find bug</a:t>
          </a:r>
          <a:endParaRPr lang="en-US"/>
        </a:p>
      </dgm:t>
    </dgm:pt>
    <dgm:pt modelId="{208C2CEC-A8F8-41CC-BF5B-4B19CECE615B}" type="parTrans" cxnId="{7D843A50-F3F1-4FA5-9472-622741C84426}">
      <dgm:prSet/>
      <dgm:spPr/>
      <dgm:t>
        <a:bodyPr/>
        <a:lstStyle/>
        <a:p>
          <a:endParaRPr lang="en-US"/>
        </a:p>
      </dgm:t>
    </dgm:pt>
    <dgm:pt modelId="{28827D4F-5EC7-4B19-B541-9A721BF65919}" type="sibTrans" cxnId="{7D843A50-F3F1-4FA5-9472-622741C84426}">
      <dgm:prSet/>
      <dgm:spPr/>
      <dgm:t>
        <a:bodyPr/>
        <a:lstStyle/>
        <a:p>
          <a:endParaRPr lang="en-US"/>
        </a:p>
      </dgm:t>
    </dgm:pt>
    <dgm:pt modelId="{3D53A915-47AF-45F4-A877-D1537A691C6F}">
      <dgm:prSet/>
      <dgm:spPr/>
      <dgm:t>
        <a:bodyPr/>
        <a:lstStyle/>
        <a:p>
          <a:pPr rtl="0"/>
          <a:r>
            <a:rPr lang="en-US" dirty="0" smtClean="0"/>
            <a:t>Find apparent bug source</a:t>
          </a:r>
          <a:endParaRPr lang="en-US" dirty="0"/>
        </a:p>
      </dgm:t>
    </dgm:pt>
    <dgm:pt modelId="{E39A51EA-F09F-4947-8F6D-AD48E7387653}" type="parTrans" cxnId="{C7A513E2-A2E2-4712-8A07-0F4E34E2D1E3}">
      <dgm:prSet/>
      <dgm:spPr/>
      <dgm:t>
        <a:bodyPr/>
        <a:lstStyle/>
        <a:p>
          <a:endParaRPr lang="en-US"/>
        </a:p>
      </dgm:t>
    </dgm:pt>
    <dgm:pt modelId="{AB02BB94-0C92-4CA2-8A2C-B6D3181723BC}" type="sibTrans" cxnId="{C7A513E2-A2E2-4712-8A07-0F4E34E2D1E3}">
      <dgm:prSet/>
      <dgm:spPr/>
      <dgm:t>
        <a:bodyPr/>
        <a:lstStyle/>
        <a:p>
          <a:endParaRPr lang="en-US"/>
        </a:p>
      </dgm:t>
    </dgm:pt>
    <dgm:pt modelId="{71121299-0A00-47DC-B154-769BD112C7BF}">
      <dgm:prSet/>
      <dgm:spPr/>
      <dgm:t>
        <a:bodyPr/>
        <a:lstStyle/>
        <a:p>
          <a:pPr rtl="0"/>
          <a:r>
            <a:rPr lang="en-US" smtClean="0"/>
            <a:t>Devise patch</a:t>
          </a:r>
          <a:endParaRPr lang="en-US"/>
        </a:p>
      </dgm:t>
    </dgm:pt>
    <dgm:pt modelId="{4A25CAED-65FF-40B4-BB3D-47ED2D926224}" type="parTrans" cxnId="{40E5A626-44CE-47F5-8017-EE51F5F91F0A}">
      <dgm:prSet/>
      <dgm:spPr/>
      <dgm:t>
        <a:bodyPr/>
        <a:lstStyle/>
        <a:p>
          <a:endParaRPr lang="en-US"/>
        </a:p>
      </dgm:t>
    </dgm:pt>
    <dgm:pt modelId="{8F185B87-3E94-4344-87C2-7F51D9D67B9A}" type="sibTrans" cxnId="{40E5A626-44CE-47F5-8017-EE51F5F91F0A}">
      <dgm:prSet/>
      <dgm:spPr/>
      <dgm:t>
        <a:bodyPr/>
        <a:lstStyle/>
        <a:p>
          <a:endParaRPr lang="en-US"/>
        </a:p>
      </dgm:t>
    </dgm:pt>
    <dgm:pt modelId="{FCD41F0B-BBEC-4CCC-B35E-0079A69D342C}" type="pres">
      <dgm:prSet presAssocID="{DAC0F9D6-19B2-4392-A89C-72279EDA33D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D909B5-7AC7-471C-A8B8-1FC28BC64138}" type="pres">
      <dgm:prSet presAssocID="{593A9FDC-910C-4885-8525-821CAC6590F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FB4EF-A10C-4B32-920A-B8E282C17B51}" type="pres">
      <dgm:prSet presAssocID="{1FF581BC-AFB1-44A1-A70B-FB53EE956D8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ECCEA72-43EA-4BD0-8233-2AEE2992F523}" type="pres">
      <dgm:prSet presAssocID="{1FF581BC-AFB1-44A1-A70B-FB53EE956D8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6494D33-4F12-4C22-8A50-75EFBD2FA99C}" type="pres">
      <dgm:prSet presAssocID="{3B1149FA-3EDA-4C88-AC2C-C4F8AF6641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12287-29E8-4D93-AA54-5313D2DF1607}" type="pres">
      <dgm:prSet presAssocID="{28827D4F-5EC7-4B19-B541-9A721BF6591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2F2EC37-549B-41E8-8D30-D26B001CC942}" type="pres">
      <dgm:prSet presAssocID="{28827D4F-5EC7-4B19-B541-9A721BF6591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AE995AD-4EAB-4B7E-95F4-DA52268E170E}" type="pres">
      <dgm:prSet presAssocID="{3D53A915-47AF-45F4-A877-D1537A691C6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2BD1C-C18F-4C07-98EB-8CF6953DBCBB}" type="pres">
      <dgm:prSet presAssocID="{AB02BB94-0C92-4CA2-8A2C-B6D3181723B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75B9E68-D235-4C90-A5E1-413A116010B9}" type="pres">
      <dgm:prSet presAssocID="{AB02BB94-0C92-4CA2-8A2C-B6D3181723B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C4F4A54-EA40-4F87-BCDF-2C0345A80DCF}" type="pres">
      <dgm:prSet presAssocID="{71121299-0A00-47DC-B154-769BD112C7B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39FA24-65D5-4A6B-A3CA-3290F472D092}" type="pres">
      <dgm:prSet presAssocID="{8F185B87-3E94-4344-87C2-7F51D9D67B9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61357CC-09CB-434F-ABD7-DAB9E5EC751A}" type="pres">
      <dgm:prSet presAssocID="{8F185B87-3E94-4344-87C2-7F51D9D67B9A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CACBA99D-468A-4389-AF59-140D82C4924B}" type="presOf" srcId="{28827D4F-5EC7-4B19-B541-9A721BF65919}" destId="{4D812287-29E8-4D93-AA54-5313D2DF1607}" srcOrd="0" destOrd="0" presId="urn:microsoft.com/office/officeart/2005/8/layout/cycle2"/>
    <dgm:cxn modelId="{D8227FB1-66E8-4241-B5AF-8852B50E9E7F}" type="presOf" srcId="{593A9FDC-910C-4885-8525-821CAC6590FF}" destId="{F5D909B5-7AC7-471C-A8B8-1FC28BC64138}" srcOrd="0" destOrd="0" presId="urn:microsoft.com/office/officeart/2005/8/layout/cycle2"/>
    <dgm:cxn modelId="{424D1D1C-33B6-4745-8A04-2C44C1CC6FF6}" type="presOf" srcId="{28827D4F-5EC7-4B19-B541-9A721BF65919}" destId="{D2F2EC37-549B-41E8-8D30-D26B001CC942}" srcOrd="1" destOrd="0" presId="urn:microsoft.com/office/officeart/2005/8/layout/cycle2"/>
    <dgm:cxn modelId="{7D843A50-F3F1-4FA5-9472-622741C84426}" srcId="{DAC0F9D6-19B2-4392-A89C-72279EDA33DA}" destId="{3B1149FA-3EDA-4C88-AC2C-C4F8AF6641D8}" srcOrd="1" destOrd="0" parTransId="{208C2CEC-A8F8-41CC-BF5B-4B19CECE615B}" sibTransId="{28827D4F-5EC7-4B19-B541-9A721BF65919}"/>
    <dgm:cxn modelId="{8803341F-5553-4FA9-AF56-83B44F0543A6}" type="presOf" srcId="{AB02BB94-0C92-4CA2-8A2C-B6D3181723BC}" destId="{5482BD1C-C18F-4C07-98EB-8CF6953DBCBB}" srcOrd="0" destOrd="0" presId="urn:microsoft.com/office/officeart/2005/8/layout/cycle2"/>
    <dgm:cxn modelId="{08213D18-C588-4B47-9F20-47EB1B42195B}" type="presOf" srcId="{8F185B87-3E94-4344-87C2-7F51D9D67B9A}" destId="{1D39FA24-65D5-4A6B-A3CA-3290F472D092}" srcOrd="0" destOrd="0" presId="urn:microsoft.com/office/officeart/2005/8/layout/cycle2"/>
    <dgm:cxn modelId="{ECDF4D86-4FB4-4F08-B56F-289E78154534}" srcId="{DAC0F9D6-19B2-4392-A89C-72279EDA33DA}" destId="{593A9FDC-910C-4885-8525-821CAC6590FF}" srcOrd="0" destOrd="0" parTransId="{5477A2A7-12FC-41D9-BFF8-0909EB7C5D39}" sibTransId="{1FF581BC-AFB1-44A1-A70B-FB53EE956D8F}"/>
    <dgm:cxn modelId="{1BC9E40F-ECF0-48D9-AC7E-115BE05C13E0}" type="presOf" srcId="{1FF581BC-AFB1-44A1-A70B-FB53EE956D8F}" destId="{AECCEA72-43EA-4BD0-8233-2AEE2992F523}" srcOrd="1" destOrd="0" presId="urn:microsoft.com/office/officeart/2005/8/layout/cycle2"/>
    <dgm:cxn modelId="{B8436C41-6F11-4DC5-859A-89B24930149E}" type="presOf" srcId="{3B1149FA-3EDA-4C88-AC2C-C4F8AF6641D8}" destId="{76494D33-4F12-4C22-8A50-75EFBD2FA99C}" srcOrd="0" destOrd="0" presId="urn:microsoft.com/office/officeart/2005/8/layout/cycle2"/>
    <dgm:cxn modelId="{8CF625BD-DEA7-4466-9581-4657F0D8EF70}" type="presOf" srcId="{1FF581BC-AFB1-44A1-A70B-FB53EE956D8F}" destId="{BF5FB4EF-A10C-4B32-920A-B8E282C17B51}" srcOrd="0" destOrd="0" presId="urn:microsoft.com/office/officeart/2005/8/layout/cycle2"/>
    <dgm:cxn modelId="{40E5A626-44CE-47F5-8017-EE51F5F91F0A}" srcId="{DAC0F9D6-19B2-4392-A89C-72279EDA33DA}" destId="{71121299-0A00-47DC-B154-769BD112C7BF}" srcOrd="3" destOrd="0" parTransId="{4A25CAED-65FF-40B4-BB3D-47ED2D926224}" sibTransId="{8F185B87-3E94-4344-87C2-7F51D9D67B9A}"/>
    <dgm:cxn modelId="{B43BDCA6-DDCE-46FA-BAC3-33C58D922CA9}" type="presOf" srcId="{71121299-0A00-47DC-B154-769BD112C7BF}" destId="{EC4F4A54-EA40-4F87-BCDF-2C0345A80DCF}" srcOrd="0" destOrd="0" presId="urn:microsoft.com/office/officeart/2005/8/layout/cycle2"/>
    <dgm:cxn modelId="{20485755-0483-4B41-942D-0115FC8EC1B9}" type="presOf" srcId="{DAC0F9D6-19B2-4392-A89C-72279EDA33DA}" destId="{FCD41F0B-BBEC-4CCC-B35E-0079A69D342C}" srcOrd="0" destOrd="0" presId="urn:microsoft.com/office/officeart/2005/8/layout/cycle2"/>
    <dgm:cxn modelId="{C7A513E2-A2E2-4712-8A07-0F4E34E2D1E3}" srcId="{DAC0F9D6-19B2-4392-A89C-72279EDA33DA}" destId="{3D53A915-47AF-45F4-A877-D1537A691C6F}" srcOrd="2" destOrd="0" parTransId="{E39A51EA-F09F-4947-8F6D-AD48E7387653}" sibTransId="{AB02BB94-0C92-4CA2-8A2C-B6D3181723BC}"/>
    <dgm:cxn modelId="{E2A4DFFD-1A81-4D45-B770-EDF0AB0CBA50}" type="presOf" srcId="{3D53A915-47AF-45F4-A877-D1537A691C6F}" destId="{0AE995AD-4EAB-4B7E-95F4-DA52268E170E}" srcOrd="0" destOrd="0" presId="urn:microsoft.com/office/officeart/2005/8/layout/cycle2"/>
    <dgm:cxn modelId="{368B71B0-DD95-413E-A8C3-976CD667AFFF}" type="presOf" srcId="{8F185B87-3E94-4344-87C2-7F51D9D67B9A}" destId="{061357CC-09CB-434F-ABD7-DAB9E5EC751A}" srcOrd="1" destOrd="0" presId="urn:microsoft.com/office/officeart/2005/8/layout/cycle2"/>
    <dgm:cxn modelId="{2E74EE19-9985-4CF0-9DF6-684267DF62AF}" type="presOf" srcId="{AB02BB94-0C92-4CA2-8A2C-B6D3181723BC}" destId="{C75B9E68-D235-4C90-A5E1-413A116010B9}" srcOrd="1" destOrd="0" presId="urn:microsoft.com/office/officeart/2005/8/layout/cycle2"/>
    <dgm:cxn modelId="{6867CB36-0E78-4987-923E-768844BB6E38}" type="presParOf" srcId="{FCD41F0B-BBEC-4CCC-B35E-0079A69D342C}" destId="{F5D909B5-7AC7-471C-A8B8-1FC28BC64138}" srcOrd="0" destOrd="0" presId="urn:microsoft.com/office/officeart/2005/8/layout/cycle2"/>
    <dgm:cxn modelId="{A25DECF9-7D0C-4A64-A9D9-1DBBDE3D9459}" type="presParOf" srcId="{FCD41F0B-BBEC-4CCC-B35E-0079A69D342C}" destId="{BF5FB4EF-A10C-4B32-920A-B8E282C17B51}" srcOrd="1" destOrd="0" presId="urn:microsoft.com/office/officeart/2005/8/layout/cycle2"/>
    <dgm:cxn modelId="{58A639EE-B7FD-4946-AF34-16DEEA4B300F}" type="presParOf" srcId="{BF5FB4EF-A10C-4B32-920A-B8E282C17B51}" destId="{AECCEA72-43EA-4BD0-8233-2AEE2992F523}" srcOrd="0" destOrd="0" presId="urn:microsoft.com/office/officeart/2005/8/layout/cycle2"/>
    <dgm:cxn modelId="{CB6BE7E7-4C4B-4E32-8596-8196C898116E}" type="presParOf" srcId="{FCD41F0B-BBEC-4CCC-B35E-0079A69D342C}" destId="{76494D33-4F12-4C22-8A50-75EFBD2FA99C}" srcOrd="2" destOrd="0" presId="urn:microsoft.com/office/officeart/2005/8/layout/cycle2"/>
    <dgm:cxn modelId="{AFB91D61-8975-4FB2-BA31-35646D316B7E}" type="presParOf" srcId="{FCD41F0B-BBEC-4CCC-B35E-0079A69D342C}" destId="{4D812287-29E8-4D93-AA54-5313D2DF1607}" srcOrd="3" destOrd="0" presId="urn:microsoft.com/office/officeart/2005/8/layout/cycle2"/>
    <dgm:cxn modelId="{80B9A0E9-F984-46C0-B906-2870E24DC78C}" type="presParOf" srcId="{4D812287-29E8-4D93-AA54-5313D2DF1607}" destId="{D2F2EC37-549B-41E8-8D30-D26B001CC942}" srcOrd="0" destOrd="0" presId="urn:microsoft.com/office/officeart/2005/8/layout/cycle2"/>
    <dgm:cxn modelId="{E77C8276-04AB-48FB-846D-A575271C7F99}" type="presParOf" srcId="{FCD41F0B-BBEC-4CCC-B35E-0079A69D342C}" destId="{0AE995AD-4EAB-4B7E-95F4-DA52268E170E}" srcOrd="4" destOrd="0" presId="urn:microsoft.com/office/officeart/2005/8/layout/cycle2"/>
    <dgm:cxn modelId="{35077046-4FC8-4E9C-8790-B97025CF9F89}" type="presParOf" srcId="{FCD41F0B-BBEC-4CCC-B35E-0079A69D342C}" destId="{5482BD1C-C18F-4C07-98EB-8CF6953DBCBB}" srcOrd="5" destOrd="0" presId="urn:microsoft.com/office/officeart/2005/8/layout/cycle2"/>
    <dgm:cxn modelId="{1E9C6A34-39D1-4224-BC66-71949200A93B}" type="presParOf" srcId="{5482BD1C-C18F-4C07-98EB-8CF6953DBCBB}" destId="{C75B9E68-D235-4C90-A5E1-413A116010B9}" srcOrd="0" destOrd="0" presId="urn:microsoft.com/office/officeart/2005/8/layout/cycle2"/>
    <dgm:cxn modelId="{77B02934-EFEB-4618-AC5B-13136E8C1708}" type="presParOf" srcId="{FCD41F0B-BBEC-4CCC-B35E-0079A69D342C}" destId="{EC4F4A54-EA40-4F87-BCDF-2C0345A80DCF}" srcOrd="6" destOrd="0" presId="urn:microsoft.com/office/officeart/2005/8/layout/cycle2"/>
    <dgm:cxn modelId="{40887C7E-2EA0-45CB-8FC9-463F15494900}" type="presParOf" srcId="{FCD41F0B-BBEC-4CCC-B35E-0079A69D342C}" destId="{1D39FA24-65D5-4A6B-A3CA-3290F472D092}" srcOrd="7" destOrd="0" presId="urn:microsoft.com/office/officeart/2005/8/layout/cycle2"/>
    <dgm:cxn modelId="{E4B90E33-2A27-4F5A-A5DE-11D15676BCFC}" type="presParOf" srcId="{1D39FA24-65D5-4A6B-A3CA-3290F472D092}" destId="{061357CC-09CB-434F-ABD7-DAB9E5EC751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414A2-EF5F-4CB9-8E1B-C3BA477BBB14}">
      <dsp:nvSpPr>
        <dsp:cNvPr id="0" name=""/>
        <dsp:cNvSpPr/>
      </dsp:nvSpPr>
      <dsp:spPr>
        <a:xfrm>
          <a:off x="0" y="466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Theory vs Practice</a:t>
          </a:r>
          <a:endParaRPr lang="en-US" sz="2800" kern="1200" dirty="0"/>
        </a:p>
      </dsp:txBody>
      <dsp:txXfrm>
        <a:off x="32784" y="79425"/>
        <a:ext cx="8164032" cy="606012"/>
      </dsp:txXfrm>
    </dsp:sp>
    <dsp:sp modelId="{9E38C6C4-A69D-4C2B-AD84-CADB825DDFD5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Games as application field</a:t>
          </a:r>
          <a:endParaRPr lang="en-US" sz="2800" kern="1200"/>
        </a:p>
      </dsp:txBody>
      <dsp:txXfrm>
        <a:off x="32784" y="831645"/>
        <a:ext cx="8164032" cy="606012"/>
      </dsp:txXfrm>
    </dsp:sp>
    <dsp:sp modelId="{FCE7CE13-FB33-486B-BF5C-84FD8EE74EF6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Formal definition of a game</a:t>
          </a:r>
          <a:endParaRPr lang="en-US" sz="2800" kern="1200"/>
        </a:p>
      </dsp:txBody>
      <dsp:txXfrm>
        <a:off x="32784" y="1583865"/>
        <a:ext cx="8164032" cy="606012"/>
      </dsp:txXfrm>
    </dsp:sp>
    <dsp:sp modelId="{0B9D7A4D-57B6-4BCB-95B7-8DAB459DC457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Case Study</a:t>
          </a:r>
          <a:endParaRPr lang="en-US" sz="2800" kern="1200" dirty="0"/>
        </a:p>
      </dsp:txBody>
      <dsp:txXfrm>
        <a:off x="32784" y="2336085"/>
        <a:ext cx="8164032" cy="606012"/>
      </dsp:txXfrm>
    </dsp:sp>
    <dsp:sp modelId="{67AFC585-4D48-4272-8A33-63668939EE8B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Implementation</a:t>
          </a:r>
          <a:endParaRPr lang="en-US" sz="2800" kern="1200" dirty="0"/>
        </a:p>
      </dsp:txBody>
      <dsp:txXfrm>
        <a:off x="32784" y="3088305"/>
        <a:ext cx="8164032" cy="606012"/>
      </dsp:txXfrm>
    </dsp:sp>
    <dsp:sp modelId="{EA1D166F-EC89-4A07-AE63-358DD5B8412C}">
      <dsp:nvSpPr>
        <dsp:cNvPr id="0" name=""/>
        <dsp:cNvSpPr/>
      </dsp:nvSpPr>
      <dsp:spPr>
        <a:xfrm>
          <a:off x="0" y="38077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Future work</a:t>
          </a:r>
          <a:endParaRPr lang="en-US" sz="2800" kern="1200" dirty="0"/>
        </a:p>
      </dsp:txBody>
      <dsp:txXfrm>
        <a:off x="32784" y="3840525"/>
        <a:ext cx="81640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909B5-7AC7-471C-A8B8-1FC28BC64138}">
      <dsp:nvSpPr>
        <dsp:cNvPr id="0" name=""/>
        <dsp:cNvSpPr/>
      </dsp:nvSpPr>
      <dsp:spPr>
        <a:xfrm>
          <a:off x="3390490" y="1712"/>
          <a:ext cx="1448618" cy="14486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Write some code</a:t>
          </a:r>
          <a:endParaRPr lang="en-US" sz="1700" kern="1200"/>
        </a:p>
      </dsp:txBody>
      <dsp:txXfrm>
        <a:off x="3602635" y="213857"/>
        <a:ext cx="1024328" cy="1024328"/>
      </dsp:txXfrm>
    </dsp:sp>
    <dsp:sp modelId="{BF5FB4EF-A10C-4B32-920A-B8E282C17B51}">
      <dsp:nvSpPr>
        <dsp:cNvPr id="0" name=""/>
        <dsp:cNvSpPr/>
      </dsp:nvSpPr>
      <dsp:spPr>
        <a:xfrm rot="2700000">
          <a:off x="4683473" y="1242357"/>
          <a:ext cx="384234" cy="488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2700000">
        <a:off x="4700354" y="1299385"/>
        <a:ext cx="268964" cy="293344"/>
      </dsp:txXfrm>
    </dsp:sp>
    <dsp:sp modelId="{76494D33-4F12-4C22-8A50-75EFBD2FA99C}">
      <dsp:nvSpPr>
        <dsp:cNvPr id="0" name=""/>
        <dsp:cNvSpPr/>
      </dsp:nvSpPr>
      <dsp:spPr>
        <a:xfrm>
          <a:off x="4927450" y="1538672"/>
          <a:ext cx="1448618" cy="14486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Execute and find bug</a:t>
          </a:r>
          <a:endParaRPr lang="en-US" sz="1700" kern="1200"/>
        </a:p>
      </dsp:txBody>
      <dsp:txXfrm>
        <a:off x="5139595" y="1750817"/>
        <a:ext cx="1024328" cy="1024328"/>
      </dsp:txXfrm>
    </dsp:sp>
    <dsp:sp modelId="{4D812287-29E8-4D93-AA54-5313D2DF1607}">
      <dsp:nvSpPr>
        <dsp:cNvPr id="0" name=""/>
        <dsp:cNvSpPr/>
      </dsp:nvSpPr>
      <dsp:spPr>
        <a:xfrm rot="8100000">
          <a:off x="4698852" y="2779317"/>
          <a:ext cx="384234" cy="488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8900000">
        <a:off x="4797241" y="2836345"/>
        <a:ext cx="268964" cy="293344"/>
      </dsp:txXfrm>
    </dsp:sp>
    <dsp:sp modelId="{0AE995AD-4EAB-4B7E-95F4-DA52268E170E}">
      <dsp:nvSpPr>
        <dsp:cNvPr id="0" name=""/>
        <dsp:cNvSpPr/>
      </dsp:nvSpPr>
      <dsp:spPr>
        <a:xfrm>
          <a:off x="3390490" y="3075632"/>
          <a:ext cx="1448618" cy="14486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Find apparent bug source</a:t>
          </a:r>
          <a:endParaRPr lang="en-US" sz="1700" kern="1200" dirty="0"/>
        </a:p>
      </dsp:txBody>
      <dsp:txXfrm>
        <a:off x="3602635" y="3287777"/>
        <a:ext cx="1024328" cy="1024328"/>
      </dsp:txXfrm>
    </dsp:sp>
    <dsp:sp modelId="{5482BD1C-C18F-4C07-98EB-8CF6953DBCBB}">
      <dsp:nvSpPr>
        <dsp:cNvPr id="0" name=""/>
        <dsp:cNvSpPr/>
      </dsp:nvSpPr>
      <dsp:spPr>
        <a:xfrm rot="13500000">
          <a:off x="3161892" y="2794696"/>
          <a:ext cx="384234" cy="488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24300000">
        <a:off x="3260281" y="2933232"/>
        <a:ext cx="268964" cy="293344"/>
      </dsp:txXfrm>
    </dsp:sp>
    <dsp:sp modelId="{EC4F4A54-EA40-4F87-BCDF-2C0345A80DCF}">
      <dsp:nvSpPr>
        <dsp:cNvPr id="0" name=""/>
        <dsp:cNvSpPr/>
      </dsp:nvSpPr>
      <dsp:spPr>
        <a:xfrm>
          <a:off x="1853530" y="1538672"/>
          <a:ext cx="1448618" cy="14486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Devise patch</a:t>
          </a:r>
          <a:endParaRPr lang="en-US" sz="1700" kern="1200"/>
        </a:p>
      </dsp:txBody>
      <dsp:txXfrm>
        <a:off x="2065675" y="1750817"/>
        <a:ext cx="1024328" cy="1024328"/>
      </dsp:txXfrm>
    </dsp:sp>
    <dsp:sp modelId="{1D39FA24-65D5-4A6B-A3CA-3290F472D092}">
      <dsp:nvSpPr>
        <dsp:cNvPr id="0" name=""/>
        <dsp:cNvSpPr/>
      </dsp:nvSpPr>
      <dsp:spPr>
        <a:xfrm rot="18900000">
          <a:off x="3146513" y="1257736"/>
          <a:ext cx="384234" cy="488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8900000">
        <a:off x="3163394" y="1396272"/>
        <a:ext cx="268964" cy="293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43667348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35327934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350031721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12178260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98670569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itchFamily="34" charset="0"/>
              <a:buChar char="•"/>
              <a:defRPr/>
            </a:lvl1pPr>
            <a:lvl2pPr marL="914400" indent="-457200">
              <a:buFont typeface="Calibri" pitchFamily="34" charset="0"/>
              <a:buChar char="−"/>
              <a:defRPr/>
            </a:lvl2pPr>
            <a:lvl3pPr marL="1371600" indent="-457200">
              <a:buFont typeface="Wingdings" pitchFamily="2" charset="2"/>
              <a:buChar char=""/>
              <a:defRPr/>
            </a:lvl3pPr>
            <a:lvl4pPr marL="1828800" indent="-457200">
              <a:buFont typeface="Calibri" pitchFamily="34" charset="0"/>
              <a:buChar char="⸗"/>
              <a:defRPr/>
            </a:lvl4pPr>
            <a:lvl5pPr marL="2286000" indent="-4572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174578664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41509870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339574542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146063945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365411435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14691925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235175072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C335C-0FF6-484A-ADB9-3B50570691E0}" type="datetimeFigureOut">
              <a:rPr lang="it-IT" smtClean="0"/>
              <a:pPr/>
              <a:t>05/11/2009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AA7C-3249-4BB3-ACED-A94505D1A52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119318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xmlns:p14="http://schemas.microsoft.com/office/powerpoint/2007/7/12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2028828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Game Programming as a Non-Threatening Introduction to Functional Languages</a:t>
            </a:r>
            <a:endParaRPr lang="it-IT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71472" y="4000504"/>
            <a:ext cx="7854696" cy="1752600"/>
          </a:xfrm>
        </p:spPr>
        <p:txBody>
          <a:bodyPr>
            <a:normAutofit/>
          </a:bodyPr>
          <a:lstStyle/>
          <a:p>
            <a:r>
              <a:rPr lang="it-IT" sz="2800" dirty="0" smtClean="0"/>
              <a:t>A. Cortesi, G. Costantini, G. Maggiore</a:t>
            </a:r>
          </a:p>
          <a:p>
            <a:r>
              <a:rPr lang="it-IT" sz="2800" dirty="0" smtClean="0"/>
              <a:t>Ca’ Foscari University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apply this, we need programs that</a:t>
            </a:r>
          </a:p>
          <a:p>
            <a:pPr lvl="1"/>
            <a:r>
              <a:rPr lang="en-US" dirty="0" smtClean="0"/>
              <a:t>Are not trivial</a:t>
            </a:r>
          </a:p>
          <a:p>
            <a:pPr lvl="1"/>
            <a:r>
              <a:rPr lang="en-US" dirty="0" smtClean="0"/>
              <a:t>Can easily generate messy code</a:t>
            </a:r>
          </a:p>
          <a:p>
            <a:pPr lvl="1"/>
            <a:r>
              <a:rPr lang="en-US" dirty="0" smtClean="0"/>
              <a:t>Are interesting to work with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428242078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03367"/>
            <a:ext cx="2757478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3800" dirty="0" smtClean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13800" dirty="0" smtClean="0">
                <a:sym typeface="Wingdings" pitchFamily="2" charset="2"/>
              </a:rPr>
              <a:t></a:t>
            </a:r>
            <a:endParaRPr lang="en-US" sz="13800" dirty="0"/>
          </a:p>
        </p:txBody>
      </p:sp>
      <p:pic>
        <p:nvPicPr>
          <p:cNvPr id="21506" name="Picture 2" descr="http://polishlinux.org/wp-content/lintrack-intro-sho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1" y="1643051"/>
            <a:ext cx="3143272" cy="2446308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322374378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03367"/>
            <a:ext cx="2757478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3800" dirty="0" smtClean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13800" dirty="0" smtClean="0">
                <a:sym typeface="Wingdings" pitchFamily="2" charset="2"/>
              </a:rPr>
              <a:t></a:t>
            </a:r>
            <a:endParaRPr lang="en-US" sz="13800" dirty="0"/>
          </a:p>
        </p:txBody>
      </p:sp>
      <p:pic>
        <p:nvPicPr>
          <p:cNvPr id="21506" name="Picture 2" descr="http://polishlinux.org/wp-content/lintrack-intro-sho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1" y="1643051"/>
            <a:ext cx="3143272" cy="244630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72240" y="-239707"/>
            <a:ext cx="275747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</a:p>
        </p:txBody>
      </p:sp>
      <p:pic>
        <p:nvPicPr>
          <p:cNvPr id="21508" name="Picture 4" descr="http://gizmodo.com/assets/resources/2007/07/touchcompu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000240"/>
            <a:ext cx="2286023" cy="2286045"/>
          </a:xfrm>
          <a:prstGeom prst="rect">
            <a:avLst/>
          </a:prstGeom>
          <a:noFill/>
        </p:spPr>
      </p:pic>
      <p:pic>
        <p:nvPicPr>
          <p:cNvPr id="21510" name="Picture 6" descr="http://www.vickylalwani.com/wp-content/uploads/2008/11/xbox-360-dashboard-2008_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4286256"/>
            <a:ext cx="3428992" cy="1924046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07/7/12/main" val="119559310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Games as application field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Games are:</a:t>
            </a:r>
          </a:p>
          <a:p>
            <a:pPr lvl="1"/>
            <a:r>
              <a:rPr lang="it-IT" dirty="0" smtClean="0"/>
              <a:t>Fun </a:t>
            </a:r>
          </a:p>
          <a:p>
            <a:pPr lvl="1"/>
            <a:r>
              <a:rPr lang="it-IT" dirty="0" smtClean="0"/>
              <a:t>Engaging</a:t>
            </a:r>
          </a:p>
          <a:p>
            <a:pPr lvl="1"/>
            <a:r>
              <a:rPr lang="it-IT" dirty="0" smtClean="0"/>
              <a:t>Familiar to most students</a:t>
            </a:r>
          </a:p>
          <a:p>
            <a:pPr lvl="1"/>
            <a:r>
              <a:rPr lang="it-IT" dirty="0" smtClean="0"/>
              <a:t>...but also...</a:t>
            </a:r>
          </a:p>
          <a:p>
            <a:pPr lvl="1"/>
            <a:r>
              <a:rPr lang="it-IT" dirty="0" smtClean="0"/>
              <a:t>Complex to program!</a:t>
            </a:r>
          </a:p>
          <a:p>
            <a:r>
              <a:rPr lang="it-IT" dirty="0" smtClean="0"/>
              <a:t>Games present engineering and performance issues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Game Definition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𝛴</m:t>
                    </m:r>
                  </m:oMath>
                </a14:m>
                <a:r>
                  <a:rPr lang="" i="1" dirty="0" smtClean="0">
                    <a:latin typeface="Cambria Math"/>
                  </a:rPr>
                  <a:t> </a:t>
                </a:r>
                <a:r>
                  <a:rPr lang="it-IT" dirty="0" smtClean="0"/>
                  <a:t>is the game state</a:t>
                </a:r>
              </a:p>
              <a:p>
                <a:r>
                  <a:rPr lang="it-IT" dirty="0" smtClean="0"/>
                  <a:t>A game is a triple</a:t>
                </a:r>
              </a:p>
              <a:p>
                <a:pPr lvl="1"/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/>
                      </m:limLowPr>
                      <m:e>
                        <m:groupChr>
                          <m:groupChrPr>
                            <m:ctrlPr/>
                            <m:chr m:val="⏟"/>
                          </m:groupCh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𝛴</m:t>
                            </m:r>
                          </m:e>
                        </m:groupChr>
                      </m:e>
                      <m:li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lim>
                    </m:limLow>
                    <m:r>
                      <a:rPr lang="" b="0" i="1" dirty="0" smtClean="0">
                        <a:latin typeface="Cambria Math"/>
                      </a:rPr>
                      <m:t>×</m:t>
                    </m:r>
                    <m:limLow>
                      <m:limLowPr>
                        <m:ctrlPr/>
                      </m:limLowPr>
                      <m:e>
                        <m:groupChr>
                          <m:groupChrPr>
                            <m:ctrlPr/>
                            <m:chr m:val="⏟"/>
                          </m:groupChrPr>
                          <m:e>
                            <m:d>
                              <m:dPr>
                                <m:ctrlPr/>
                                <m:endChr m:val="|"/>
                              </m:dPr>
                              <m:e>
                                <m:r>
                                  <a:rPr lang="" b="0" i="1" dirty="0" smtClean="0">
                                    <a:latin typeface="Cambria Math"/>
                                  </a:rPr>
                                  <m:t>𝛴</m:t>
                                </m:r>
                                <m:r>
                                  <a:rPr lang="" b="0" i="1" dirty="0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" b="0" i="1" dirty="0" smtClean="0">
                                    <a:latin typeface="Cambria Math"/>
                                  </a:rPr>
                                  <m:t>𝛴</m:t>
                                </m:r>
                              </m:e>
                            </m:d>
                            <m:r>
                              <a:rPr lang="" b="0" i="1" dirty="0" smtClean="0">
                                <a:latin typeface="Cambria Math"/>
                              </a:rPr>
                              <m:t>win</m:t>
                            </m:r>
                            <m:d>
                              <m:dPr>
                                <m:ctrlPr/>
                                <m:begChr m:val="|"/>
                              </m:dPr>
                              <m:e>
                                <m:r>
                                  <a:rPr lang="" b="0" i="1" dirty="0" smtClean="0">
                                    <a:latin typeface="Cambria Math"/>
                                  </a:rPr>
                                  <m:t>lose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i="0" dirty="0" smtClean="0"/>
                              <m:t> </m:t>
                            </m:r>
                          </m:e>
                        </m:groupChr>
                      </m:e>
                      <m:lim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lim>
                    </m:limLow>
                    <m:r>
                      <a:rPr lang="" b="0" i="1" dirty="0" smtClean="0">
                        <a:latin typeface="Cambria Math"/>
                      </a:rPr>
                      <m:t>×</m:t>
                    </m:r>
                    <m:limLow>
                      <m:limLowPr>
                        <m:ctrlPr/>
                      </m:limLowPr>
                      <m:e>
                        <m:groupChr>
                          <m:groupChrPr>
                            <m:ctrlPr/>
                            <m:chr m:val="⏟"/>
                          </m:groupChrPr>
                          <m:e>
                            <m:r>
                              <m:rPr>
                                <m:nor/>
                              </m:rPr>
                              <a:rPr lang="" b="0" i="0" dirty="0" smtClean="0"/>
                              <m:t> </m:t>
                            </m:r>
                            <m:d>
                              <m:dPr>
                                <m:ctrlPr/>
                              </m:dPr>
                              <m:e>
                                <m:r>
                                  <a:rPr lang="" b="0" i="1" dirty="0" smtClean="0">
                                    <a:latin typeface="Cambria Math"/>
                                  </a:rPr>
                                  <m:t>𝛴</m:t>
                                </m:r>
                                <m:r>
                                  <a:rPr lang="" b="0" i="1" dirty="0" smtClean="0">
                                    <a:latin typeface="Cambria Math"/>
                                  </a:rPr>
                                  <m:t> →()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lim>
                    </m:limLow>
                  </m:oMath>
                </a14:m>
                <a:endParaRPr lang="it-IT" dirty="0" smtClean="0"/>
              </a:p>
              <a:p>
                <a:endParaRPr lang="it-IT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1612"/>
                <a:ext cx="8229600" cy="4525963"/>
              </a:xfrm>
              <a:blipFill rotWithShape="1">
                <a:blip r:embed="rId2" cstate="print"/>
                <a:stretch>
                  <a:fillRect l="-1625" t="-1609" r="-73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07/7/12/main" val="311162447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Game Definition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𝛴</m:t>
                    </m:r>
                  </m:oMath>
                </a14:m>
                <a:r>
                  <a:rPr lang="" i="1" dirty="0" smtClean="0">
                    <a:latin typeface="Cambria Math"/>
                  </a:rPr>
                  <a:t> </a:t>
                </a:r>
                <a:r>
                  <a:rPr lang="it-IT" dirty="0" smtClean="0"/>
                  <a:t>is the game state</a:t>
                </a:r>
              </a:p>
              <a:p>
                <a:r>
                  <a:rPr lang="it-IT" dirty="0" smtClean="0"/>
                  <a:t>A game is a triple</a:t>
                </a:r>
              </a:p>
              <a:p>
                <a:pPr lvl="1"/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/>
                      </m:limLowPr>
                      <m:e>
                        <m:groupChr>
                          <m:groupChrPr>
                            <m:ctrlPr/>
                            <m:chr m:val="⏟"/>
                          </m:groupCh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𝛴</m:t>
                            </m:r>
                          </m:e>
                        </m:groupChr>
                      </m:e>
                      <m:li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lim>
                    </m:limLow>
                    <m:r>
                      <a:rPr lang="" b="0" i="1" dirty="0" smtClean="0">
                        <a:latin typeface="Cambria Math"/>
                      </a:rPr>
                      <m:t>×</m:t>
                    </m:r>
                    <m:limLow>
                      <m:limLowPr>
                        <m:ctrlPr/>
                      </m:limLowPr>
                      <m:e>
                        <m:groupChr>
                          <m:groupChrPr>
                            <m:ctrlPr/>
                            <m:chr m:val="⏟"/>
                          </m:groupChrPr>
                          <m:e>
                            <m:d>
                              <m:dPr>
                                <m:ctrlPr/>
                                <m:endChr m:val="|"/>
                              </m:dPr>
                              <m:e>
                                <m:r>
                                  <a:rPr lang="" b="0" i="1" dirty="0" smtClean="0">
                                    <a:latin typeface="Cambria Math"/>
                                  </a:rPr>
                                  <m:t>𝛴</m:t>
                                </m:r>
                                <m:r>
                                  <a:rPr lang="" b="0" i="1" dirty="0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" b="0" i="1" dirty="0" smtClean="0">
                                    <a:latin typeface="Cambria Math"/>
                                  </a:rPr>
                                  <m:t>𝛴</m:t>
                                </m:r>
                              </m:e>
                            </m:d>
                            <m:r>
                              <a:rPr lang="" b="0" i="1" dirty="0" smtClean="0">
                                <a:latin typeface="Cambria Math"/>
                              </a:rPr>
                              <m:t>win</m:t>
                            </m:r>
                            <m:d>
                              <m:dPr>
                                <m:ctrlPr/>
                                <m:begChr m:val="|"/>
                              </m:dPr>
                              <m:e>
                                <m:r>
                                  <a:rPr lang="" b="0" i="1" dirty="0" smtClean="0">
                                    <a:latin typeface="Cambria Math"/>
                                  </a:rPr>
                                  <m:t>lose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i="0" dirty="0" smtClean="0"/>
                              <m:t> </m:t>
                            </m:r>
                          </m:e>
                        </m:groupChr>
                      </m:e>
                      <m:lim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lim>
                    </m:limLow>
                    <m:r>
                      <a:rPr lang="" b="0" i="1" dirty="0" smtClean="0">
                        <a:latin typeface="Cambria Math"/>
                      </a:rPr>
                      <m:t>×</m:t>
                    </m:r>
                    <m:limLow>
                      <m:limLowPr>
                        <m:ctrlPr/>
                      </m:limLowPr>
                      <m:e>
                        <m:groupChr>
                          <m:groupChrPr>
                            <m:ctrlPr/>
                            <m:chr m:val="⏟"/>
                          </m:groupChrPr>
                          <m:e>
                            <m:r>
                              <m:rPr>
                                <m:nor/>
                              </m:rPr>
                              <a:rPr lang="" b="0" i="0" dirty="0" smtClean="0"/>
                              <m:t> </m:t>
                            </m:r>
                            <m:d>
                              <m:dPr>
                                <m:ctrlPr/>
                              </m:dPr>
                              <m:e>
                                <m:r>
                                  <a:rPr lang="" b="0" i="1" dirty="0" smtClean="0">
                                    <a:latin typeface="Cambria Math"/>
                                  </a:rPr>
                                  <m:t>𝛴</m:t>
                                </m:r>
                                <m:r>
                                  <a:rPr lang="" b="0" i="1" dirty="0" smtClean="0">
                                    <a:latin typeface="Cambria Math"/>
                                  </a:rPr>
                                  <m:t> →()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lim>
                    </m:limLow>
                  </m:oMath>
                </a14:m>
                <a:endParaRPr lang="it-IT" dirty="0" smtClean="0"/>
              </a:p>
              <a:p>
                <a:endParaRPr lang="it-IT" dirty="0" smtClean="0"/>
              </a:p>
              <a:p>
                <a:endParaRPr lang="it-IT" dirty="0" smtClean="0">
                  <a:sym typeface="Wingdings" pitchFamily="2" charset="2"/>
                </a:endParaRPr>
              </a:p>
              <a:p>
                <a:endParaRPr lang="it-IT" dirty="0">
                  <a:sym typeface="Wingdings" pitchFamily="2" charset="2"/>
                </a:endParaRPr>
              </a:p>
              <a:p>
                <a:endParaRPr lang="it-IT" dirty="0" smtClean="0">
                  <a:sym typeface="Wingdings" pitchFamily="2" charset="2"/>
                </a:endParaRPr>
              </a:p>
              <a:p>
                <a:r>
                  <a:rPr lang="it-IT" dirty="0" smtClean="0">
                    <a:sym typeface="Wingdings" pitchFamily="2" charset="2"/>
                  </a:rPr>
                  <a:t>Update and draw </a:t>
                </a:r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  <a:sym typeface="Wingdings" pitchFamily="2" charset="2"/>
                      </a:rPr>
                      <m:t>→30</m:t>
                    </m:r>
                    <m:r>
                      <a:rPr lang="" b="0" i="1" dirty="0" smtClean="0">
                        <a:latin typeface="Cambria Math"/>
                        <a:sym typeface="Wingdings" pitchFamily="2" charset="2"/>
                      </a:rPr>
                      <m:t>Hz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1612"/>
                <a:ext cx="8229600" cy="4525963"/>
              </a:xfrm>
              <a:blipFill rotWithShape="1">
                <a:blip r:embed="rId2"/>
                <a:stretch>
                  <a:fillRect l="-1477" t="-2681" r="-68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07/7/7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8596" y="3550367"/>
                <a:ext cx="8001056" cy="1449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sz="28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" sz="28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800" baseline="-25000" dirty="0" smtClean="0"/>
                  <a:t> 				</a:t>
                </a:r>
                <a:r>
                  <a:rPr lang="it-IT" sz="2800" dirty="0" smtClean="0"/>
                  <a:t>= initial state</a:t>
                </a:r>
              </a:p>
              <a:p>
                <a:r>
                  <a:rPr lang="en-US" sz="2400" b="0" dirty="0" smtClean="0"/>
                  <a:t>2. </a:t>
                </a:r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sz="28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" sz="2800" b="0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" sz="2800" b="0" i="1" dirty="0" smtClean="0">
                        <a:latin typeface="Cambria Math"/>
                      </a:rPr>
                      <m:t>→</m:t>
                    </m:r>
                    <m:sSub>
                      <m:sSubPr>
                        <m:ctrlPr/>
                      </m:sSubPr>
                      <m:e>
                        <m:r>
                          <a:rPr lang="" sz="28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" sz="2800" b="0" i="1" dirty="0" smtClean="0">
                            <a:latin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" sz="2800" b="0" i="0" dirty="0" smtClean="0"/>
                          <m:t> </m:t>
                        </m:r>
                        <m:r>
                          <a:rPr lang="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" sz="2800" b="0" i="1" dirty="0" smtClean="0">
                        <a:latin typeface="Cambria Math"/>
                      </a:rPr>
                      <m:t>│</m:t>
                    </m:r>
                    <m:r>
                      <a:rPr lang="" sz="2800" b="0" i="1" dirty="0" smtClean="0">
                        <a:latin typeface="Cambria Math"/>
                      </a:rPr>
                      <m:t>win</m:t>
                    </m:r>
                    <m:r>
                      <a:rPr lang="" sz="2800" b="0" i="1" dirty="0" smtClean="0">
                        <a:latin typeface="Cambria Math"/>
                      </a:rPr>
                      <m:t>│</m:t>
                    </m:r>
                    <m:r>
                      <a:rPr lang="" sz="2800" b="0" i="1" dirty="0" smtClean="0">
                        <a:latin typeface="Cambria Math"/>
                      </a:rPr>
                      <m:t>lose</m:t>
                    </m:r>
                  </m:oMath>
                </a14:m>
                <a:r>
                  <a:rPr lang="it-IT" sz="2800" dirty="0" smtClean="0"/>
                  <a:t> 	= update</a:t>
                </a:r>
              </a:p>
              <a:p>
                <a:r>
                  <a:rPr lang="en-US" sz="2400" b="0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sz="28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" sz="2800" b="0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" sz="2800" b="0" i="1" dirty="0" smtClean="0">
                        <a:latin typeface="Cambria Math"/>
                      </a:rPr>
                      <m:t> →()</m:t>
                    </m:r>
                  </m:oMath>
                </a14:m>
                <a:r>
                  <a:rPr lang="it-IT" sz="2800" dirty="0" smtClean="0">
                    <a:sym typeface="Wingdings" pitchFamily="2" charset="2"/>
                  </a:rPr>
                  <a:t>			= draw</a:t>
                </a:r>
                <a:endParaRPr lang="it-IT" sz="2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3550367"/>
                <a:ext cx="8001056" cy="1449308"/>
              </a:xfrm>
              <a:prstGeom prst="rect">
                <a:avLst/>
              </a:prstGeom>
              <a:blipFill rotWithShape="1">
                <a:blip r:embed="rId3"/>
                <a:stretch>
                  <a:fillRect t="-3719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Case Study – The game</a:t>
            </a:r>
            <a:endParaRPr lang="it-I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tretch>
            <a:fillRect/>
          </a:stretch>
        </p:blipFill>
        <p:spPr>
          <a:xfrm>
            <a:off x="1295400" y="1886744"/>
            <a:ext cx="6553200" cy="3952875"/>
          </a:xfrm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Case Study – State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" b="0" i="1" dirty="0" smtClean="0">
                          <a:latin typeface="Cambria Math"/>
                        </a:rPr>
                        <m:t>𝛴</m:t>
                      </m:r>
                      <m:r>
                        <a:rPr lang="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/>
                          <m:begChr m:val="{"/>
                          <m:endChr m:val=""/>
                        </m:dPr>
                        <m:e>
                          <m:eqArr>
                            <m:eqArrPr>
                              <m:ctrlPr/>
                            </m:eqArrPr>
                            <m:e>
                              <m:r>
                                <a:rPr lang="" b="0" i="1" dirty="0" smtClean="0">
                                  <a:latin typeface="Cambria Math"/>
                                </a:rPr>
                                <m:t>&amp;&amp;</m:t>
                              </m:r>
                              <m:r>
                                <a:rPr lang="" b="0" i="1" dirty="0" smtClean="0">
                                  <a:latin typeface="Cambria Math"/>
                                </a:rPr>
                                <m:t>Ship</m:t>
                              </m:r>
                              <m:r>
                                <a:rPr lang="" b="0" i="1" dirty="0" smtClean="0">
                                  <a:latin typeface="Cambria Math"/>
                                </a:rPr>
                                <m:t>×</m:t>
                              </m:r>
                            </m:e>
                            <m:e>
                              <m:r>
                                <a:rPr lang="" b="0" i="1" dirty="0" smtClean="0">
                                  <a:latin typeface="Cambria Math"/>
                                </a:rPr>
                                <m:t>&amp;&amp;</m:t>
                              </m:r>
                              <m:d>
                                <m:dPr>
                                  <m:ctrlPr/>
                                  <m:begChr m:val="{"/>
                                  <m:endChr m:val="}"/>
                                </m:dPr>
                                <m:e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Asteroid</m:t>
                                  </m:r>
                                </m:e>
                              </m:d>
                              <m:r>
                                <a:rPr lang="" b="0" i="1" dirty="0" smtClean="0">
                                  <a:latin typeface="Cambria Math"/>
                                </a:rPr>
                                <m:t>×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&amp;&amp; </m:t>
                              </m:r>
                              <m:d>
                                <m:dPr>
                                  <m:ctrlPr/>
                                  <m:begChr m:val="{"/>
                                  <m:endChr m:val="}"/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Projectile</m:t>
                                  </m:r>
                                </m:e>
                              </m:d>
                              <m:r>
                                <a:rPr lang="" b="0" i="1" dirty="0" smtClean="0">
                                  <a:latin typeface="Cambria Math"/>
                                </a:rPr>
                                <m:t>×</m:t>
                              </m:r>
                            </m:e>
                            <m:e>
                              <m:r>
                                <a:rPr lang="" b="0" i="1" dirty="0" smtClean="0">
                                  <a:latin typeface="Cambria Math"/>
                                </a:rPr>
                                <m:t>&amp;&amp;</m:t>
                              </m:r>
                              <m:d>
                                <m:dPr>
                                  <m:ctrlPr/>
                                  <m:begChr m:val="{"/>
                                  <m:endChr m:val="}"/>
                                </m:dPr>
                                <m:e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Explosion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25" r="-4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Case Study – Initial State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0174"/>
                <a:ext cx="8229600" cy="4597401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" b="0" i="1" dirty="0">
                          <a:latin typeface="Cambria Math"/>
                        </a:rPr>
                        <m:t>𝛴</m:t>
                      </m:r>
                      <m:r>
                        <a:rPr lang="" b="0" i="1" dirty="0">
                          <a:latin typeface="Cambria Math"/>
                        </a:rPr>
                        <m:t>=</m:t>
                      </m:r>
                      <m:d>
                        <m:dPr>
                          <m:ctrlPr/>
                          <m:begChr m:val="{"/>
                          <m:endChr m:val=""/>
                        </m:dPr>
                        <m:e>
                          <m:eqArr>
                            <m:eqArrPr>
                              <m:ctrlPr/>
                            </m:eqArrPr>
                            <m:e>
                              <m:r>
                                <a:rPr lang="" b="0" i="1" dirty="0">
                                  <a:latin typeface="Cambria Math"/>
                                </a:rPr>
                                <m:t>&amp;&amp;</m:t>
                              </m:r>
                              <m:r>
                                <a:rPr lang="" b="0" i="1" dirty="0">
                                  <a:latin typeface="Cambria Math"/>
                                </a:rPr>
                                <m:t>Ship</m:t>
                              </m:r>
                              <m:r>
                                <a:rPr lang="" b="0" i="1" dirty="0">
                                  <a:latin typeface="Cambria Math"/>
                                </a:rPr>
                                <m:t>×</m:t>
                              </m:r>
                            </m:e>
                            <m:e>
                              <m:r>
                                <a:rPr lang="" b="0" i="1" dirty="0">
                                  <a:latin typeface="Cambria Math"/>
                                </a:rPr>
                                <m:t>&amp;&amp;</m:t>
                              </m:r>
                              <m:d>
                                <m:dPr>
                                  <m:ctrlPr/>
                                  <m:begChr m:val="{"/>
                                  <m:endChr m:val="}"/>
                                </m:dPr>
                                <m:e>
                                  <m:r>
                                    <a:rPr lang="" b="0" i="1" dirty="0">
                                      <a:latin typeface="Cambria Math"/>
                                    </a:rPr>
                                    <m:t>Asteroid</m:t>
                                  </m:r>
                                </m:e>
                              </m:d>
                              <m:r>
                                <a:rPr lang="" b="0" i="1" dirty="0">
                                  <a:latin typeface="Cambria Math"/>
                                </a:rPr>
                                <m:t>×</m:t>
                              </m:r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&amp;&amp; </m:t>
                              </m:r>
                              <m:d>
                                <m:dPr>
                                  <m:ctrlPr/>
                                  <m:begChr m:val="{"/>
                                  <m:endChr m:val="}"/>
                                </m:d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Projectile</m:t>
                                  </m:r>
                                </m:e>
                              </m:d>
                              <m:r>
                                <a:rPr lang="" b="0" i="1" dirty="0">
                                  <a:latin typeface="Cambria Math"/>
                                </a:rPr>
                                <m:t>×</m:t>
                              </m:r>
                            </m:e>
                            <m:e>
                              <m:r>
                                <a:rPr lang="" b="0" i="1" dirty="0">
                                  <a:latin typeface="Cambria Math"/>
                                </a:rPr>
                                <m:t>&amp;&amp;</m:t>
                              </m:r>
                              <m:d>
                                <m:dPr>
                                  <m:ctrlPr/>
                                  <m:begChr m:val="{"/>
                                  <m:endChr m:val="}"/>
                                </m:dPr>
                                <m:e>
                                  <m:r>
                                    <a:rPr lang="" b="0" i="1" dirty="0">
                                      <a:latin typeface="Cambria Math"/>
                                    </a:rPr>
                                    <m:t>Explosion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:endParaRPr lang="en-US" i="1" dirty="0" smtClean="0">
                  <a:latin typeface="Cambria Math"/>
                </a:endParaRPr>
              </a:p>
              <a:p>
                <a:pPr>
                  <a:buClr>
                    <a:schemeClr val="bg1"/>
                  </a:buClr>
                </a:pPr>
                <a:endParaRPr lang="en-US" i="1" dirty="0">
                  <a:latin typeface="Cambria Math"/>
                </a:endParaRPr>
              </a:p>
              <a:p>
                <a:pPr>
                  <a:buClr>
                    <a:schemeClr val="bg1"/>
                  </a:buClr>
                </a:pPr>
                <a:endParaRPr lang="en-US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/>
                        </m:sSubPr>
                        <m:e>
                          <m:r>
                            <a:rPr lang="" b="0" i="1" dirty="0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/>
                          <m:begChr m:val="{"/>
                          <m:endChr m:val=""/>
                        </m:dPr>
                        <m:e>
                          <m:eqArr>
                            <m:eqArrPr>
                              <m:ctrlPr/>
                            </m:eqArrPr>
                            <m:e>
                              <m:r>
                                <a:rPr lang="" b="0" i="1" dirty="0" smtClean="0">
                                  <a:latin typeface="Cambria Math"/>
                                </a:rPr>
                                <m:t>&amp;&amp;</m:t>
                              </m:r>
                              <m:d>
                                <m:dPr>
                                  <m:ctrlPr/>
                                  <m:begChr m:val="{"/>
                                  <m:endChr m:val="}"/>
                                </m:dPr>
                                <m:e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P</m:t>
                                  </m:r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=</m:t>
                                  </m:r>
                                  <m:d>
                                    <m:dPr>
                                      <m:ctrlPr/>
                                    </m:dPr>
                                    <m:e>
                                      <m:r>
                                        <a:rPr lang="" b="0" i="1" dirty="0" smtClean="0">
                                          <a:latin typeface="Cambria Math"/>
                                        </a:rPr>
                                        <m:t>0,0,0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" b="0" i="1" dirty="0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" b="0" i="1" dirty="0" smtClean="0">
                                  <a:latin typeface="Cambria Math"/>
                                </a:rPr>
                                <m:t>&amp;&amp;</m:t>
                              </m:r>
                              <m:r>
                                <a:rPr lang="" b="0" i="1" dirty="0" smtClean="0">
                                  <a:latin typeface="Cambria Math"/>
                                </a:rPr>
                                <m:t>rando</m:t>
                              </m:r>
                              <m:sSub>
                                <m:sSubPr>
                                  <m:ctrlPr/>
                                </m:sSubPr>
                                <m:e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" b="0" i="1" dirty="0" smtClean="0">
                                  <a:latin typeface="Cambria Math"/>
                                </a:rPr>
                                <m:t>field</m:t>
                              </m:r>
                              <m:r>
                                <a:rPr lang="" b="0" i="1" dirty="0" smtClean="0">
                                  <a:latin typeface="Cambria Math"/>
                                </a:rPr>
                                <m:t>(),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&amp;&amp; ∅,</m:t>
                              </m:r>
                            </m:e>
                            <m:e>
                              <m:r>
                                <a:rPr lang="" b="0" i="1" dirty="0" smtClean="0">
                                  <a:latin typeface="Cambria Math"/>
                                </a:rPr>
                                <m:t>&amp;&amp;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∅ 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0174"/>
                <a:ext cx="8229600" cy="4597401"/>
              </a:xfrm>
              <a:blipFill rotWithShape="1">
                <a:blip r:embed="rId2"/>
                <a:stretch>
                  <a:fillRect l="-1182" t="-5013" r="-4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07/7/12/main" val="356104740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07/7/7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/>
                        </m:sSubPr>
                        <m:e>
                          <m:r>
                            <a:rPr lang="" b="0" i="1" dirty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" b="0" i="1" dirty="0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" b="0" i="1" dirty="0">
                          <a:latin typeface="Cambria Math"/>
                        </a:rPr>
                        <m:t>→</m:t>
                      </m:r>
                      <m:sSub>
                        <m:sSubPr>
                          <m:ctrlPr/>
                        </m:sSubPr>
                        <m:e>
                          <m:r>
                            <a:rPr lang="" b="0" i="1" dirty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" b="0" i="1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" b="0" i="0" dirty="0"/>
                            <m:t> </m:t>
                          </m:r>
                          <m:r>
                            <a:rPr lang="" b="0" i="1" dirty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" b="0" i="1" dirty="0">
                          <a:latin typeface="Cambria Math"/>
                        </a:rPr>
                        <m:t>│</m:t>
                      </m:r>
                      <m:r>
                        <a:rPr lang="" b="0" i="1" dirty="0">
                          <a:latin typeface="Cambria Math"/>
                        </a:rPr>
                        <m:t>win</m:t>
                      </m:r>
                      <m:r>
                        <a:rPr lang="" b="0" i="1" dirty="0">
                          <a:latin typeface="Cambria Math"/>
                        </a:rPr>
                        <m:t>│</m:t>
                      </m:r>
                      <m:r>
                        <a:rPr lang="" b="0" i="1" dirty="0">
                          <a:latin typeface="Cambria Math"/>
                        </a:rPr>
                        <m:t>lose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00306"/>
                <a:ext cx="8229600" cy="362585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" sz="4400" b="0" i="1" dirty="0" smtClean="0">
                        <a:latin typeface="Cambria Math"/>
                      </a:rPr>
                      <m:t>𝜆</m:t>
                    </m:r>
                    <m:d>
                      <m:dPr>
                        <m:ctrlPr/>
                      </m:dPr>
                      <m:e>
                        <m:sSub>
                          <m:sSubPr>
                            <m:ctrlPr/>
                          </m:sSubPr>
                          <m:e>
                            <m:r>
                              <a:rPr lang="" sz="4400" b="0" i="1" dirty="0" smtClean="0"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" sz="4400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sz="4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sz="4400" b="0" i="1" dirty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" sz="4400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sz="4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sz="4400" b="0" i="1" dirty="0" smtClean="0">
                                <a:latin typeface="Cambria Math"/>
                              </a:rPr>
                              <m:t>p</m:t>
                            </m:r>
                          </m:e>
                          <m:sub>
                            <m:r>
                              <a:rPr lang="" sz="4400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sz="4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sz="4400" b="0" i="1" dirty="0" smtClean="0">
                                <a:latin typeface="Cambria Math"/>
                              </a:rPr>
                              <m:t>e</m:t>
                            </m:r>
                          </m:e>
                          <m:sub>
                            <m:r>
                              <a:rPr lang="" sz="4400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" sz="4400" b="0" i="1" dirty="0" smtClean="0">
                        <a:latin typeface="Cambria Math"/>
                      </a:rPr>
                      <m:t>.(…)</m:t>
                    </m:r>
                  </m:oMath>
                </a14:m>
                <a:r>
                  <a:rPr lang="" sz="4400" b="0" i="1" dirty="0" smtClean="0">
                    <a:latin typeface="Cambria Math"/>
                  </a:rPr>
                  <a:t> </a:t>
                </a:r>
                <a:endParaRPr lang="en-US" sz="44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00306"/>
                <a:ext cx="8229600" cy="3625857"/>
              </a:xfrm>
              <a:blipFill rotWithShape="1">
                <a:blip r:embed="rId3"/>
                <a:stretch>
                  <a:fillRect l="-2659" t="-2170" r="-4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07/7/12/main" val="4784789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07/7/7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/>
                        </m:sSubPr>
                        <m:e>
                          <m:r>
                            <a:rPr lang="" b="0" i="1" dirty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" b="0" i="1" dirty="0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" b="0" i="1" dirty="0">
                          <a:latin typeface="Cambria Math"/>
                        </a:rPr>
                        <m:t>→</m:t>
                      </m:r>
                      <m:sSub>
                        <m:sSubPr>
                          <m:ctrlPr/>
                        </m:sSubPr>
                        <m:e>
                          <m:r>
                            <a:rPr lang="" b="0" i="1" dirty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" b="0" i="1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" b="0" i="0" dirty="0"/>
                            <m:t> </m:t>
                          </m:r>
                          <m:r>
                            <a:rPr lang="" b="0" i="1" dirty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" b="0" i="1" dirty="0">
                          <a:latin typeface="Cambria Math"/>
                        </a:rPr>
                        <m:t>│</m:t>
                      </m:r>
                      <m:r>
                        <a:rPr lang="" b="0" i="1" dirty="0">
                          <a:latin typeface="Cambria Math"/>
                        </a:rPr>
                        <m:t>win</m:t>
                      </m:r>
                      <m:r>
                        <a:rPr lang="" b="0" i="1" dirty="0">
                          <a:latin typeface="Cambria Math"/>
                        </a:rPr>
                        <m:t>│</m:t>
                      </m:r>
                      <m:r>
                        <a:rPr lang="" b="0" i="1" dirty="0">
                          <a:latin typeface="Cambria Math"/>
                        </a:rPr>
                        <m:t>lose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1612"/>
                <a:ext cx="8229600" cy="4554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" sz="3200" b="0" i="1" dirty="0" smtClean="0">
                        <a:latin typeface="Cambria Math"/>
                      </a:rPr>
                      <m:t>𝜆</m:t>
                    </m:r>
                    <m:d>
                      <m:dPr>
                        <m:ctrlPr/>
                      </m:dPr>
                      <m:e>
                        <m:sSub>
                          <m:sSubPr>
                            <m:ctrlPr/>
                          </m:sSubPr>
                          <m:e>
                            <m:r>
                              <a:rPr lang="" sz="3200" b="0" i="1" dirty="0" smtClean="0"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" sz="3200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sz="32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sz="3200" b="0" i="1" dirty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" sz="3200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sz="32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sz="3200" b="0" i="1" dirty="0" smtClean="0">
                                <a:latin typeface="Cambria Math"/>
                              </a:rPr>
                              <m:t>p</m:t>
                            </m:r>
                          </m:e>
                          <m:sub>
                            <m:r>
                              <a:rPr lang="" sz="3200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sz="32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sz="3200" b="0" i="1" dirty="0" smtClean="0">
                                <a:latin typeface="Cambria Math"/>
                              </a:rPr>
                              <m:t>e</m:t>
                            </m:r>
                          </m:e>
                          <m:sub>
                            <m:r>
                              <a:rPr lang="" sz="3200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" sz="3200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" sz="3200" b="0" i="1" dirty="0" smtClean="0">
                    <a:latin typeface="Cambria Math"/>
                  </a:rPr>
                  <a:t> </a:t>
                </a:r>
                <a:endParaRPr lang="en-US" sz="3200" i="1" dirty="0" smtClean="0">
                  <a:latin typeface="Cambria Math"/>
                </a:endParaRPr>
              </a:p>
              <a:p>
                <a:pPr lvl="1"/>
                <a:r>
                  <a:rPr lang="" sz="2800" b="0" dirty="0" smtClean="0"/>
                  <a:t> </a:t>
                </a:r>
                <a14:m>
                  <m:oMath xmlns:m="http://schemas.openxmlformats.org/officeDocument/2006/math">
                    <m:r>
                      <a:rPr lang="" sz="2800" b="0" i="1" dirty="0" smtClean="0">
                        <a:latin typeface="Cambria Math"/>
                      </a:rPr>
                      <m:t>if</m:t>
                    </m:r>
                    <m:r>
                      <a:rPr lang="" sz="2800" b="0" i="1" dirty="0" smtClean="0">
                        <a:latin typeface="Cambria Math"/>
                      </a:rPr>
                      <m:t> ∄</m:t>
                    </m:r>
                    <m:r>
                      <a:rPr lang="" sz="2800" b="0" i="1" dirty="0" smtClean="0">
                        <a:latin typeface="Cambria Math"/>
                      </a:rPr>
                      <m:t>a</m:t>
                    </m:r>
                    <m:r>
                      <a:rPr lang="" sz="2800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/>
                      </m:sSubPr>
                      <m:e>
                        <m:r>
                          <a:rPr lang="" sz="2800" b="0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" sz="2800" b="0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" sz="2800" b="0" i="1" dirty="0" smtClean="0">
                        <a:latin typeface="Cambria Math"/>
                      </a:rPr>
                      <m:t> </m:t>
                    </m:r>
                    <m:r>
                      <a:rPr lang="" sz="2800" b="0" i="1" dirty="0" smtClean="0">
                        <a:latin typeface="Cambria Math"/>
                      </a:rPr>
                      <m:t>then</m:t>
                    </m:r>
                    <m:r>
                      <a:rPr lang="" sz="2800" b="0" i="1" dirty="0" smtClean="0">
                        <a:latin typeface="Cambria Math"/>
                      </a:rPr>
                      <m:t> </m:t>
                    </m:r>
                    <m:r>
                      <a:rPr lang="" sz="2800" b="0" i="1" dirty="0" smtClean="0">
                        <a:latin typeface="Cambria Math"/>
                      </a:rPr>
                      <m:t>win</m:t>
                    </m:r>
                  </m:oMath>
                </a14:m>
                <a:r>
                  <a:rPr lang="" sz="2800" b="0" i="1" dirty="0" smtClean="0">
                    <a:latin typeface="Cambria Math"/>
                  </a:rPr>
                  <a:t> </a:t>
                </a:r>
                <a:endParaRPr lang="en-US" sz="2800" i="1" dirty="0" smtClean="0">
                  <a:latin typeface="Cambria Math"/>
                </a:endParaRPr>
              </a:p>
              <a:p>
                <a:pPr lvl="1"/>
                <a:r>
                  <a:rPr lang="" sz="2800" b="0" dirty="0" smtClean="0"/>
                  <a:t> </a:t>
                </a:r>
                <a14:m>
                  <m:oMath xmlns:m="http://schemas.openxmlformats.org/officeDocument/2006/math">
                    <m:r>
                      <a:rPr lang="" sz="2800" b="0" i="1" dirty="0" smtClean="0">
                        <a:latin typeface="Cambria Math"/>
                      </a:rPr>
                      <m:t>else</m:t>
                    </m:r>
                    <m:r>
                      <a:rPr lang="" sz="2800" b="0" i="1" dirty="0" smtClean="0">
                        <a:latin typeface="Cambria Math"/>
                      </a:rPr>
                      <m:t> </m:t>
                    </m:r>
                    <m:r>
                      <a:rPr lang="" sz="2800" b="0" i="1" dirty="0" smtClean="0">
                        <a:latin typeface="Cambria Math"/>
                      </a:rPr>
                      <m:t>if</m:t>
                    </m:r>
                    <m:r>
                      <a:rPr lang="" sz="2800" b="0" i="1" dirty="0" smtClean="0">
                        <a:latin typeface="Cambria Math"/>
                      </a:rPr>
                      <m:t> ∃</m:t>
                    </m:r>
                    <m:r>
                      <a:rPr lang="" sz="2800" b="0" i="1" dirty="0" smtClean="0">
                        <a:latin typeface="Cambria Math"/>
                      </a:rPr>
                      <m:t>a</m:t>
                    </m:r>
                    <m:r>
                      <a:rPr lang="" sz="2800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/>
                      </m:sSubPr>
                      <m:e>
                        <m:r>
                          <a:rPr lang="" sz="2800" b="0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" sz="2800" b="0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" sz="2800" b="0" i="1" dirty="0" smtClean="0">
                        <a:latin typeface="Cambria Math"/>
                      </a:rPr>
                      <m:t>:</m:t>
                    </m:r>
                    <m:r>
                      <a:rPr lang="" sz="2800" b="0" i="1" dirty="0" smtClean="0">
                        <a:latin typeface="Cambria Math"/>
                      </a:rPr>
                      <m:t>collide</m:t>
                    </m:r>
                    <m:r>
                      <a:rPr lang="" sz="2800" b="0" i="1" dirty="0" smtClean="0">
                        <a:latin typeface="Cambria Math"/>
                      </a:rPr>
                      <m:t> </m:t>
                    </m:r>
                    <m:r>
                      <a:rPr lang="" sz="2800" b="0" i="1" dirty="0" smtClean="0">
                        <a:latin typeface="Cambria Math"/>
                      </a:rPr>
                      <m:t>a</m:t>
                    </m:r>
                    <m:r>
                      <a:rPr lang="" sz="28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/>
                      </m:sSubPr>
                      <m:e>
                        <m:r>
                          <a:rPr lang="" sz="2800" b="0" i="1" dirty="0" smtClean="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" sz="2800" b="0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" sz="2800" b="0" i="1" dirty="0" smtClean="0">
                        <a:latin typeface="Cambria Math"/>
                      </a:rPr>
                      <m:t> </m:t>
                    </m:r>
                    <m:r>
                      <a:rPr lang="" sz="2800" b="0" i="1" dirty="0" smtClean="0">
                        <a:latin typeface="Cambria Math"/>
                      </a:rPr>
                      <m:t>then</m:t>
                    </m:r>
                    <m:r>
                      <a:rPr lang="" sz="2800" b="0" i="1" dirty="0" smtClean="0">
                        <a:latin typeface="Cambria Math"/>
                      </a:rPr>
                      <m:t> </m:t>
                    </m:r>
                    <m:r>
                      <a:rPr lang="" sz="2800" b="0" i="1" dirty="0" smtClean="0">
                        <a:latin typeface="Cambria Math"/>
                      </a:rPr>
                      <m:t>lose</m:t>
                    </m:r>
                  </m:oMath>
                </a14:m>
                <a:r>
                  <a:rPr lang="" sz="2800" b="0" i="1" dirty="0" smtClean="0">
                    <a:latin typeface="Cambria Math"/>
                  </a:rPr>
                  <a:t> </a:t>
                </a:r>
                <a:endParaRPr lang="" sz="2800" i="1" dirty="0">
                  <a:latin typeface="Cambria Math"/>
                </a:endParaRPr>
              </a:p>
              <a:p>
                <a:pPr lvl="1"/>
                <a:r>
                  <a:rPr lang="" sz="2800" b="0" dirty="0" smtClean="0"/>
                  <a:t> </a:t>
                </a:r>
                <a14:m>
                  <m:oMath xmlns:m="http://schemas.openxmlformats.org/officeDocument/2006/math">
                    <m:r>
                      <a:rPr lang="" sz="2800" b="0" i="1" dirty="0" smtClean="0">
                        <a:latin typeface="Cambria Math"/>
                      </a:rPr>
                      <m:t>else</m:t>
                    </m:r>
                    <m:r>
                      <a:rPr lang="" sz="28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/>
                      </m:sSubPr>
                      <m:e>
                        <m:r>
                          <a:rPr lang="" sz="28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" sz="2800" b="0" i="1" dirty="0" smtClean="0">
                            <a:latin typeface="Cambria Math"/>
                          </a:rPr>
                          <m:t>i</m:t>
                        </m:r>
                        <m:r>
                          <a:rPr lang="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" sz="2800" b="0" i="1" dirty="0" smtClean="0">
                    <a:latin typeface="Cambria Math"/>
                  </a:rPr>
                  <a:t> </a:t>
                </a:r>
                <a:endParaRPr lang="en-US" sz="28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1612"/>
                <a:ext cx="8229600" cy="4554551"/>
              </a:xfrm>
              <a:blipFill rotWithShape="1">
                <a:blip r:embed="rId3"/>
                <a:stretch>
                  <a:fillRect l="-665" t="-1065" r="-27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07/7/12/main" val="20551986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07/7/7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  <m:r>
                          <a:rPr lang="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158" y="1600200"/>
                <a:ext cx="8786842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  <m:r>
                          <a:rPr lang="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update</m:t>
                        </m:r>
                        <m:r>
                          <a:rPr lang="" b="0" i="1" dirty="0" smtClean="0">
                            <a:latin typeface="Cambria Math"/>
                          </a:rPr>
                          <m:t> </m:t>
                        </m:r>
                        <m:r>
                          <a:rPr lang="" b="0" i="1" dirty="0" smtClean="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" b="0" i="1" dirty="0" smtClean="0">
                    <a:latin typeface="Cambria Math"/>
                  </a:rPr>
                  <a:t> </a:t>
                </a:r>
                <a:endParaRPr lang="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  <m:r>
                          <a:rPr lang="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=</m:t>
                    </m:r>
                    <m:d>
                      <m:dPr>
                        <m:ctrlPr/>
                        <m:begChr m:val="{"/>
                        <m:endChr m:val="}"/>
                      </m:dPr>
                      <m:e>
                        <m:r>
                          <a:rPr lang="" b="0" i="1" dirty="0" smtClean="0">
                            <a:latin typeface="Cambria Math"/>
                          </a:rPr>
                          <m:t>update</m:t>
                        </m:r>
                        <m:r>
                          <a:rPr lang="" b="0" i="1" dirty="0" smtClean="0">
                            <a:latin typeface="Cambria Math"/>
                          </a:rPr>
                          <m:t> </m:t>
                        </m:r>
                        <m:r>
                          <a:rPr lang="" b="0" i="1" dirty="0" smtClean="0">
                            <a:latin typeface="Cambria Math"/>
                            <a:ea typeface="Cambria Math"/>
                          </a:rPr>
                          <m:t>p</m:t>
                        </m:r>
                        <m:r>
                          <a:rPr lang="" b="0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</m:e>
                          <m:sub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b="0" i="1" dirty="0" smtClean="0">
                            <a:latin typeface="Cambria Math"/>
                          </a:rPr>
                          <m:t>:</m:t>
                        </m:r>
                        <m:d>
                          <m:dPr>
                            <m:ctrlPr/>
                          </m:dPr>
                          <m:e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∄</m:t>
                            </m:r>
                            <m:r>
                              <a:rPr lang="" b="0" i="1" dirty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" b="0" i="1" dirty="0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/>
                              </m:sSubPr>
                              <m:e>
                                <m:r>
                                  <a:rPr lang="" b="0" i="1" dirty="0" smtClean="0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" b="0" i="1" dirty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" b="0" i="1" dirty="0" smtClean="0">
                                <a:latin typeface="Cambria Math"/>
                              </a:rPr>
                              <m:t>: 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collide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</m:e>
                        </m:d>
                      </m:e>
                    </m:d>
                  </m:oMath>
                </a14:m>
                <a:r>
                  <a:rPr lang="" b="0" i="1" dirty="0" smtClean="0">
                    <a:latin typeface="Cambria Math"/>
                    <a:ea typeface="Cambria Math"/>
                  </a:rPr>
                  <a:t> 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" b="0" dirty="0" smtClean="0">
                    <a:ea typeface="Cambria Math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" b="0" i="1" dirty="0" smtClean="0">
                        <a:latin typeface="Cambria Math"/>
                        <a:ea typeface="Cambria Math"/>
                      </a:rPr>
                      <m:t>shot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  <a:ea typeface="Cambria Math"/>
                          </a:rPr>
                          <m:t>s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</m:sub>
                    </m:sSub>
                    <m:r>
                      <a:rPr lang="" b="0" i="1" dirty="0" smtClean="0">
                        <a:latin typeface="Cambria Math"/>
                        <a:ea typeface="Cambria Math"/>
                      </a:rPr>
                      <m:t>fired</m:t>
                    </m:r>
                    <m:d>
                      <m:dPr>
                        <m:ctrlPr/>
                      </m:dPr>
                      <m:e>
                        <m:r>
                          <a:rPr lang="" sz="9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" b="0" i="1" dirty="0" smtClean="0">
                    <a:latin typeface="Cambria Math"/>
                  </a:rPr>
                  <a:t> 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  <m:r>
                          <a:rPr lang="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=</m:t>
                    </m:r>
                    <m:d>
                      <m:dPr>
                        <m:ctrlPr/>
                        <m:begChr m:val="{"/>
                        <m:endChr m:val="}"/>
                      </m:dPr>
                      <m:e>
                        <m:r>
                          <a:rPr lang="" b="0" i="1" dirty="0" smtClean="0">
                            <a:latin typeface="Cambria Math"/>
                          </a:rPr>
                          <m:t>a</m:t>
                        </m:r>
                        <m:r>
                          <a:rPr lang="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b="0" i="1" dirty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b="0" i="1" dirty="0" smtClean="0">
                            <a:latin typeface="Cambria Math"/>
                          </a:rPr>
                          <m:t>:</m:t>
                        </m:r>
                        <m:d>
                          <m:dPr>
                            <m:ctrlPr/>
                          </m:dPr>
                          <m:e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∄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/>
                              </m:sSubPr>
                              <m:e>
                                <m:r>
                                  <a:rPr lang="" b="0" i="1" dirty="0" smtClean="0">
                                    <a:latin typeface="Cambria Math"/>
                                    <a:ea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" b="0" i="1" dirty="0" smtClean="0"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: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collide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</m:e>
                        </m:d>
                      </m:e>
                    </m:d>
                    <m:r>
                      <a:rPr lang="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" b="0" i="1" dirty="0" smtClean="0">
                    <a:latin typeface="Cambria Math"/>
                  </a:rPr>
                  <a:t> 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  <m:r>
                          <a:rPr lang="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=</m:t>
                    </m:r>
                    <m:d>
                      <m:dPr>
                        <m:ctrlPr/>
                        <m:begChr m:val="{"/>
                        <m:endChr m:val="}"/>
                      </m:dPr>
                      <m:e>
                        <m:r>
                          <a:rPr lang="" b="0" i="1" dirty="0" smtClean="0">
                            <a:latin typeface="Cambria Math"/>
                          </a:rPr>
                          <m:t>e</m:t>
                        </m:r>
                        <m:r>
                          <a:rPr lang="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b="0" i="1" dirty="0" smtClean="0">
                                <a:latin typeface="Cambria Math"/>
                              </a:rPr>
                              <m:t>e</m:t>
                            </m:r>
                          </m:e>
                          <m:sub>
                            <m:r>
                              <a:rPr lang="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b="0" i="1" dirty="0" smtClean="0">
                            <a:latin typeface="Cambria Math"/>
                          </a:rPr>
                          <m:t>:</m:t>
                        </m:r>
                        <m:r>
                          <a:rPr lang="" b="0" i="1" dirty="0" smtClean="0">
                            <a:latin typeface="Cambria Math"/>
                          </a:rPr>
                          <m:t>age</m:t>
                        </m:r>
                        <m:r>
                          <a:rPr lang="" b="0" i="1" dirty="0" smtClean="0">
                            <a:latin typeface="Cambria Math"/>
                          </a:rPr>
                          <m:t> </m:t>
                        </m:r>
                        <m:r>
                          <a:rPr lang="" b="0" i="1" dirty="0" smtClean="0">
                            <a:latin typeface="Cambria Math"/>
                          </a:rPr>
                          <m:t>e</m:t>
                        </m:r>
                        <m:r>
                          <a:rPr lang="" b="0" i="1" dirty="0" smtClean="0">
                            <a:latin typeface="Cambria Math"/>
                          </a:rPr>
                          <m:t>&lt;5</m:t>
                        </m:r>
                      </m:e>
                    </m:d>
                  </m:oMath>
                </a14:m>
                <a:r>
                  <a:rPr lang="" b="0" i="1" dirty="0" smtClean="0">
                    <a:latin typeface="Cambria Math"/>
                  </a:rPr>
                  <a:t> </a:t>
                </a:r>
                <a:endParaRPr lang="en-US" i="1" dirty="0" smtClean="0">
                  <a:latin typeface="Cambria Math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" dirty="0" smtClean="0">
                    <a:latin typeface="Arial"/>
                  </a:rPr>
                  <a:t>            </a:t>
                </a:r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∪{∀</m:t>
                    </m:r>
                    <m:r>
                      <a:rPr lang="" b="0" i="1" dirty="0" smtClean="0">
                        <a:latin typeface="Cambria Math"/>
                      </a:rPr>
                      <m:t>a</m:t>
                    </m:r>
                    <m:r>
                      <a:rPr lang="" b="0" i="1" dirty="0" smtClean="0">
                        <a:latin typeface="Cambria Math"/>
                      </a:rPr>
                      <m:t>∈</m:t>
                    </m:r>
                    <m:d>
                      <m:dPr>
                        <m:ctrlPr/>
                      </m:dPr>
                      <m:e>
                        <m:sSub>
                          <m:sSubPr>
                            <m:ctrlPr/>
                          </m:sSubPr>
                          <m:e>
                            <m:r>
                              <a:rPr lang="" b="0" i="1" dirty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b="0" i="1" dirty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" b="0" i="1" dirty="0" smtClean="0">
                                <a:latin typeface="Cambria Math"/>
                              </a:rPr>
                              <m:t>i</m:t>
                            </m:r>
                            <m:r>
                              <a:rPr lang="" b="0" i="1" dirty="0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" b="0" i="1" dirty="0" smtClean="0">
                        <a:latin typeface="Cambria Math"/>
                      </a:rPr>
                      <m:t>:</m:t>
                    </m:r>
                    <m:r>
                      <a:rPr lang="" b="0" i="1" dirty="0" smtClean="0">
                        <a:latin typeface="Cambria Math"/>
                      </a:rPr>
                      <m:t>ne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explosion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a</m:t>
                    </m:r>
                    <m:r>
                      <a:rPr lang="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" b="0" dirty="0" smtClean="0">
                    <a:latin typeface="Arial"/>
                  </a:rPr>
                  <a:t> </a:t>
                </a:r>
                <a:endParaRPr lang="en-US" i="1" dirty="0" smtClean="0">
                  <a:latin typeface="Cambria Math"/>
                </a:endParaRPr>
              </a:p>
              <a:p>
                <a:pPr>
                  <a:buClr>
                    <a:schemeClr val="bg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158" y="1600200"/>
                <a:ext cx="8786842" cy="4525963"/>
              </a:xfrm>
              <a:blipFill rotWithShape="1">
                <a:blip r:embed="rId3"/>
                <a:stretch>
                  <a:fillRect l="-1592" t="-938" r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07/7/12/main" val="379823076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07/7/7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" b="0" i="1" dirty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" b="0" i="1" dirty="0">
                        <a:latin typeface="Cambria Math"/>
                      </a:rPr>
                      <m:t> →</m:t>
                    </m:r>
                    <m:r>
                      <a:rPr lang="" b="0" i="1" dirty="0" smtClean="0">
                        <a:latin typeface="Cambria Math"/>
                      </a:rPr>
                      <m:t>()</m:t>
                    </m:r>
                  </m:oMath>
                </a14:m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Depends on the graphics library </a:t>
            </a:r>
          </a:p>
          <a:p>
            <a:r>
              <a:rPr lang="it-IT" dirty="0" smtClean="0"/>
              <a:t>Students do not really need much help here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Types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  <m:r>
                          <a:rPr lang="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effectLst>
                              <a:outerShdw blurRad="38100" dist="38100" dir="2700000" algn="tl">
                                <a:srgbClr val="000000" mc:Ignorable="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update</m:t>
                        </m:r>
                        <m:r>
                          <a:rPr lang="" b="0" i="1" u="sng" dirty="0" smtClean="0">
                            <a:effectLst>
                              <a:outerShdw blurRad="38100" dist="38100" dir="2700000" algn="tl">
                                <a:srgbClr val="000000" mc:Ignorable="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  <m:r>
                          <a:rPr lang="" b="0" i="1" dirty="0" smtClean="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" b="0" i="1" dirty="0" smtClean="0">
                    <a:latin typeface="Cambria Math"/>
                  </a:rPr>
                  <a:t> </a:t>
                </a:r>
                <a:endParaRPr lang="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  <m:r>
                          <a:rPr lang="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=</m:t>
                    </m:r>
                    <m:d>
                      <m:dPr>
                        <m:ctrlPr/>
                        <m:begChr m:val="{"/>
                        <m:endChr m:val="}"/>
                      </m:dPr>
                      <m:e>
                        <m:r>
                          <a:rPr lang="" b="0" i="1" dirty="0" smtClean="0">
                            <a:effectLst>
                              <a:outerShdw blurRad="38100" dist="38100" dir="2700000" algn="tl">
                                <a:srgbClr val="000000" mc:Ignorable="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update</m:t>
                        </m:r>
                        <m:r>
                          <a:rPr lang="" b="0" i="1" dirty="0" smtClean="0">
                            <a:latin typeface="Cambria Math"/>
                          </a:rPr>
                          <m:t> </m:t>
                        </m:r>
                        <m:r>
                          <a:rPr lang="" b="0" i="1" dirty="0" smtClean="0">
                            <a:latin typeface="Cambria Math"/>
                            <a:ea typeface="Cambria Math"/>
                          </a:rPr>
                          <m:t>p</m:t>
                        </m:r>
                        <m:r>
                          <a:rPr lang="" b="0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</m:e>
                          <m:sub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b="0" i="1" dirty="0" smtClean="0">
                            <a:latin typeface="Cambria Math"/>
                          </a:rPr>
                          <m:t>:</m:t>
                        </m:r>
                        <m:d>
                          <m:dPr>
                            <m:ctrlPr/>
                          </m:dPr>
                          <m:e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∄</m:t>
                            </m:r>
                            <m:r>
                              <a:rPr lang="" b="0" i="1" dirty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" b="0" i="1" dirty="0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/>
                              </m:sSubPr>
                              <m:e>
                                <m:r>
                                  <a:rPr lang="" b="0" i="1" dirty="0" smtClean="0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" b="0" i="1" dirty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" b="0" i="1" dirty="0" smtClean="0">
                                <a:latin typeface="Cambria Math"/>
                              </a:rPr>
                              <m:t>: </m:t>
                            </m:r>
                            <m:r>
                              <a:rPr lang="" b="0" i="1" dirty="0" smtClean="0">
                                <a:effectLst>
                                  <a:outerShdw blurRad="38100" dist="38100" dir="2700000" algn="tl">
                                    <a:srgbClr val="000000" mc:Ignorable="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collide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</m:e>
                        </m:d>
                      </m:e>
                    </m:d>
                  </m:oMath>
                </a14:m>
                <a:r>
                  <a:rPr lang="" b="0" i="1" dirty="0" smtClean="0">
                    <a:latin typeface="Cambria Math"/>
                    <a:ea typeface="Cambria Math"/>
                  </a:rPr>
                  <a:t> 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" dirty="0" smtClean="0">
                    <a:ea typeface="Cambria Math"/>
                  </a:rPr>
                  <a:t>	     </a:t>
                </a:r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" b="0" i="1" dirty="0" smtClean="0">
                        <a:latin typeface="Cambria Math"/>
                        <a:ea typeface="Cambria Math"/>
                      </a:rPr>
                      <m:t>shot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  <a:ea typeface="Cambria Math"/>
                          </a:rPr>
                          <m:t>s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</m:sub>
                    </m:sSub>
                    <m:r>
                      <a:rPr lang="" b="0" i="1" dirty="0" smtClean="0">
                        <a:latin typeface="Cambria Math"/>
                        <a:ea typeface="Cambria Math"/>
                      </a:rPr>
                      <m:t>fired</m:t>
                    </m:r>
                    <m:d>
                      <m:dPr>
                        <m:ctrlPr/>
                      </m:dPr>
                      <m:e>
                        <m:r>
                          <a:rPr lang="" sz="9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" b="0" dirty="0" smtClean="0"/>
                  <a:t> 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  <m:r>
                          <a:rPr lang="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=</m:t>
                    </m:r>
                    <m:d>
                      <m:dPr>
                        <m:ctrlPr/>
                        <m:begChr m:val="{"/>
                        <m:endChr m:val="}"/>
                      </m:dPr>
                      <m:e>
                        <m:r>
                          <a:rPr lang="" b="0" i="1" dirty="0" smtClean="0">
                            <a:latin typeface="Cambria Math"/>
                          </a:rPr>
                          <m:t>a</m:t>
                        </m:r>
                        <m:r>
                          <a:rPr lang="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b="0" i="1" dirty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b="0" i="1" dirty="0" smtClean="0">
                            <a:latin typeface="Cambria Math"/>
                          </a:rPr>
                          <m:t>:</m:t>
                        </m:r>
                        <m:d>
                          <m:dPr>
                            <m:ctrlPr/>
                          </m:dPr>
                          <m:e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∄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/>
                              </m:sSubPr>
                              <m:e>
                                <m:r>
                                  <a:rPr lang="" b="0" i="1" dirty="0" smtClean="0">
                                    <a:latin typeface="Cambria Math"/>
                                    <a:ea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" b="0" i="1" dirty="0" smtClean="0"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:</m:t>
                            </m:r>
                            <m:r>
                              <a:rPr lang="" b="0" i="1" dirty="0" smtClean="0">
                                <a:effectLst>
                                  <a:outerShdw blurRad="38100" dist="38100" dir="2700000" algn="tl">
                                    <a:srgbClr val="000000" mc:Ignorable="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collide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</m:e>
                        </m:d>
                      </m:e>
                    </m:d>
                    <m:r>
                      <a:rPr lang="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" b="0" i="1" dirty="0" smtClean="0">
                    <a:latin typeface="Cambria Math"/>
                  </a:rPr>
                  <a:t> 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  <m:r>
                          <a:rPr lang="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=</m:t>
                    </m:r>
                    <m:d>
                      <m:dPr>
                        <m:ctrlPr/>
                        <m:begChr m:val="{"/>
                        <m:endChr m:val="}"/>
                      </m:dPr>
                      <m:e>
                        <m:r>
                          <a:rPr lang="" b="0" i="1" dirty="0" smtClean="0">
                            <a:latin typeface="Cambria Math"/>
                          </a:rPr>
                          <m:t>e</m:t>
                        </m:r>
                        <m:r>
                          <a:rPr lang="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b="0" i="1" dirty="0" smtClean="0">
                                <a:latin typeface="Cambria Math"/>
                              </a:rPr>
                              <m:t>e</m:t>
                            </m:r>
                          </m:e>
                          <m:sub>
                            <m:r>
                              <a:rPr lang="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b="0" i="1" dirty="0" smtClean="0">
                            <a:latin typeface="Cambria Math"/>
                          </a:rPr>
                          <m:t>:</m:t>
                        </m:r>
                        <m:r>
                          <a:rPr lang="" b="0" i="1" dirty="0" smtClean="0">
                            <a:effectLst>
                              <a:outerShdw blurRad="38100" dist="38100" dir="2700000" algn="tl">
                                <a:srgbClr val="000000" mc:Ignorable="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age</m:t>
                        </m:r>
                        <m:r>
                          <a:rPr lang="" b="0" i="1" dirty="0" smtClean="0">
                            <a:latin typeface="Cambria Math"/>
                          </a:rPr>
                          <m:t> </m:t>
                        </m:r>
                        <m:r>
                          <a:rPr lang="" b="0" i="1" dirty="0" smtClean="0">
                            <a:latin typeface="Cambria Math"/>
                          </a:rPr>
                          <m:t>e</m:t>
                        </m:r>
                        <m:r>
                          <a:rPr lang="" b="0" i="1" dirty="0" smtClean="0">
                            <a:latin typeface="Cambria Math"/>
                          </a:rPr>
                          <m:t>&lt;5</m:t>
                        </m:r>
                      </m:e>
                    </m:d>
                  </m:oMath>
                </a14:m>
                <a:r>
                  <a:rPr lang="" b="0" i="1" dirty="0" smtClean="0">
                    <a:latin typeface="Cambria Math"/>
                  </a:rPr>
                  <a:t> </a:t>
                </a:r>
                <a:endParaRPr lang="en-US" i="1" dirty="0" smtClean="0">
                  <a:latin typeface="Cambria Math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" dirty="0" smtClean="0">
                    <a:latin typeface="Arial"/>
                  </a:rPr>
                  <a:t>            </a:t>
                </a:r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∪{∀</m:t>
                    </m:r>
                    <m:r>
                      <a:rPr lang="" b="0" i="1" dirty="0" smtClean="0">
                        <a:latin typeface="Cambria Math"/>
                      </a:rPr>
                      <m:t>a</m:t>
                    </m:r>
                    <m:r>
                      <a:rPr lang="" b="0" i="1" dirty="0" smtClean="0">
                        <a:latin typeface="Cambria Math"/>
                      </a:rPr>
                      <m:t>∈</m:t>
                    </m:r>
                    <m:d>
                      <m:dPr>
                        <m:ctrlPr/>
                      </m:dPr>
                      <m:e>
                        <m:sSub>
                          <m:sSubPr>
                            <m:ctrlPr/>
                          </m:sSubPr>
                          <m:e>
                            <m:r>
                              <a:rPr lang="" b="0" i="1" dirty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b="0" i="1" dirty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" b="0" i="1" dirty="0" smtClean="0">
                                <a:latin typeface="Cambria Math"/>
                              </a:rPr>
                              <m:t>i</m:t>
                            </m:r>
                            <m:r>
                              <a:rPr lang="" b="0" i="1" dirty="0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" b="0" i="1" dirty="0" smtClean="0">
                        <a:latin typeface="Cambria Math"/>
                      </a:rPr>
                      <m:t>:</m:t>
                    </m:r>
                    <m:r>
                      <a:rPr lang="" b="0" i="1" dirty="0" smtClean="0">
                        <a:latin typeface="Cambria Math"/>
                      </a:rPr>
                      <m:t>ne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explosion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a</m:t>
                    </m:r>
                    <m:r>
                      <a:rPr lang="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" b="0" dirty="0" smtClean="0">
                    <a:latin typeface="Arial"/>
                  </a:rPr>
                  <a:t> </a:t>
                </a:r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1463" t="-938" r="-90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07/7/12/main" val="350563369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type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ship</m:t>
                    </m:r>
                    <m:r>
                      <a:rPr lang="" b="0" i="1" dirty="0" smtClean="0">
                        <a:latin typeface="Cambria Math"/>
                      </a:rPr>
                      <m:t>(</m:t>
                    </m:r>
                    <m:r>
                      <a:rPr lang="" b="0" i="1" dirty="0" smtClean="0">
                        <a:latin typeface="Cambria Math"/>
                      </a:rPr>
                      <m:t>x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y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z</m:t>
                    </m:r>
                    <m:r>
                      <a:rPr lang="" b="0" i="1" dirty="0" smtClean="0">
                        <a:latin typeface="Cambria Math"/>
                      </a:rPr>
                      <m:t>) =</m:t>
                    </m:r>
                  </m:oMath>
                </a14:m>
                <a:r>
                  <a:rPr lang="" b="0" dirty="0" smtClean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    </m:t>
                    </m:r>
                    <m:r>
                      <a:rPr lang="" b="0" i="1" dirty="0" smtClean="0">
                        <a:latin typeface="Cambria Math"/>
                      </a:rPr>
                      <m:t>update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ship</m:t>
                    </m:r>
                    <m:r>
                      <a:rPr lang="" b="0" i="1" dirty="0" smtClean="0">
                        <a:latin typeface="Cambria Math"/>
                      </a:rPr>
                      <m:t>→</m:t>
                    </m:r>
                    <m:r>
                      <a:rPr lang="" b="0" i="1" dirty="0" smtClean="0">
                        <a:latin typeface="Cambria Math"/>
                      </a:rPr>
                      <m:t>ship</m:t>
                    </m:r>
                  </m:oMath>
                </a14:m>
                <a:r>
                  <a:rPr lang="" b="0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25" t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07/7/12/main" val="163898124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type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projectile</m:t>
                    </m:r>
                    <m:r>
                      <a:rPr lang="" b="0" i="1" dirty="0" smtClean="0">
                        <a:latin typeface="Cambria Math"/>
                      </a:rPr>
                      <m:t>(</m:t>
                    </m:r>
                    <m:r>
                      <a:rPr lang="" b="0" i="1" dirty="0" smtClean="0">
                        <a:latin typeface="Cambria Math"/>
                      </a:rPr>
                      <m:t>x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y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z</m:t>
                    </m:r>
                    <m:r>
                      <a:rPr lang="" b="0" i="1" dirty="0" smtClean="0">
                        <a:latin typeface="Cambria Math"/>
                      </a:rPr>
                      <m:t>) =</m:t>
                    </m:r>
                  </m:oMath>
                </a14:m>
                <a:r>
                  <a:rPr lang="" b="0" dirty="0" smtClean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    </m:t>
                    </m:r>
                    <m:r>
                      <a:rPr lang="" b="0" i="1" dirty="0" smtClean="0">
                        <a:latin typeface="Cambria Math"/>
                      </a:rPr>
                      <m:t>update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projectile</m:t>
                    </m:r>
                    <m:r>
                      <a:rPr lang="" b="0" i="1" dirty="0" smtClean="0">
                        <a:latin typeface="Cambria Math"/>
                      </a:rPr>
                      <m:t>→</m:t>
                    </m:r>
                    <m:r>
                      <a:rPr lang="" b="0" i="1" dirty="0" smtClean="0">
                        <a:latin typeface="Cambria Math"/>
                      </a:rPr>
                      <m:t>projectile</m:t>
                    </m:r>
                  </m:oMath>
                </a14:m>
                <a:r>
                  <a:rPr lang="" b="0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25" t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07/7/12/main" val="334188883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type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asteroid</m:t>
                    </m:r>
                    <m:r>
                      <a:rPr lang="" b="0" i="1" dirty="0" smtClean="0">
                        <a:latin typeface="Cambria Math"/>
                      </a:rPr>
                      <m:t>(</m:t>
                    </m:r>
                    <m:r>
                      <a:rPr lang="" b="0" i="1" dirty="0" smtClean="0">
                        <a:latin typeface="Cambria Math"/>
                      </a:rPr>
                      <m:t>x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y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z</m:t>
                    </m:r>
                    <m:r>
                      <a:rPr lang="" b="0" i="1" dirty="0" smtClean="0">
                        <a:latin typeface="Cambria Math"/>
                      </a:rPr>
                      <m:t>) =</m:t>
                    </m:r>
                  </m:oMath>
                </a14:m>
                <a:r>
                  <a:rPr lang="" b="0" dirty="0" smtClean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    </m:t>
                    </m:r>
                    <m:r>
                      <a:rPr lang="" b="0" i="1" dirty="0" smtClean="0">
                        <a:latin typeface="Cambria Math"/>
                      </a:rPr>
                      <m:t>collide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asteroid</m:t>
                    </m:r>
                    <m:r>
                      <a:rPr lang="" b="0" i="1" dirty="0" smtClean="0">
                        <a:latin typeface="Cambria Math"/>
                      </a:rPr>
                      <m:t>→</m:t>
                    </m:r>
                    <m:r>
                      <a:rPr lang="" b="0" i="1" dirty="0" smtClean="0">
                        <a:latin typeface="Cambria Math"/>
                      </a:rPr>
                      <m:t>projectile</m:t>
                    </m:r>
                    <m:r>
                      <a:rPr lang="" b="0" i="1" dirty="0" smtClean="0">
                        <a:latin typeface="Cambria Math"/>
                      </a:rPr>
                      <m:t>→</m:t>
                    </m:r>
                    <m:r>
                      <a:rPr lang="" b="0" i="1" dirty="0" smtClean="0">
                        <a:latin typeface="Cambria Math"/>
                      </a:rPr>
                      <m:t>bool</m:t>
                    </m:r>
                  </m:oMath>
                </a14:m>
                <a:r>
                  <a:rPr lang="" b="0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25" t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07/7/12/main" val="149273578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type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explosion</m:t>
                    </m:r>
                    <m:r>
                      <a:rPr lang="" b="0" i="1" dirty="0" smtClean="0">
                        <a:latin typeface="Cambria Math"/>
                      </a:rPr>
                      <m:t>(</m:t>
                    </m:r>
                    <m:r>
                      <a:rPr lang="" b="0" i="1" dirty="0" smtClean="0">
                        <a:latin typeface="Cambria Math"/>
                      </a:rPr>
                      <m:t>x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y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z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time</m:t>
                    </m:r>
                    <m:r>
                      <a:rPr lang="" b="0" i="1" dirty="0" smtClean="0">
                        <a:latin typeface="Cambria Math"/>
                      </a:rPr>
                      <m:t>) =</m:t>
                    </m:r>
                  </m:oMath>
                </a14:m>
                <a:r>
                  <a:rPr lang="" b="0" dirty="0" smtClean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    </m:t>
                    </m:r>
                    <m:r>
                      <a:rPr lang="" b="0" i="1" dirty="0" smtClean="0">
                        <a:latin typeface="Cambria Math"/>
                      </a:rPr>
                      <m:t>age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explosion</m:t>
                    </m:r>
                    <m:r>
                      <a:rPr lang="" b="0" i="1" dirty="0" smtClean="0">
                        <a:latin typeface="Cambria Math"/>
                      </a:rPr>
                      <m:t>→</m:t>
                    </m:r>
                    <m:r>
                      <a:rPr lang="" b="0" i="1" dirty="0" smtClean="0">
                        <a:latin typeface="Cambria Math"/>
                      </a:rPr>
                      <m:t>time</m:t>
                    </m:r>
                  </m:oMath>
                </a14:m>
                <a:r>
                  <a:rPr lang="" b="0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25" t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07/7/12/main" val="392518302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Implementation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Language choice: F#</a:t>
            </a:r>
          </a:p>
          <a:p>
            <a:r>
              <a:rPr lang="it-IT" dirty="0" smtClean="0"/>
              <a:t>Why?</a:t>
            </a:r>
          </a:p>
          <a:p>
            <a:pPr lvl="1"/>
            <a:r>
              <a:rPr lang="it-IT" dirty="0" smtClean="0"/>
              <a:t>Interoperates with .Net</a:t>
            </a:r>
          </a:p>
          <a:p>
            <a:pPr lvl="1"/>
            <a:r>
              <a:rPr lang="it-IT" dirty="0" smtClean="0"/>
              <a:t>Rich libraries</a:t>
            </a:r>
          </a:p>
          <a:p>
            <a:pPr lvl="1"/>
            <a:r>
              <a:rPr lang="it-IT" dirty="0" smtClean="0"/>
              <a:t>XNA for graphics (great library+toolset+XBox 360)</a:t>
            </a:r>
          </a:p>
          <a:p>
            <a:pPr lvl="1"/>
            <a:r>
              <a:rPr lang="it-IT" dirty="0" smtClean="0"/>
              <a:t>Visual Studio IDE with Intellisense</a:t>
            </a:r>
          </a:p>
          <a:p>
            <a:pPr lvl="1"/>
            <a:r>
              <a:rPr lang="it-IT" sz="1400" dirty="0" smtClean="0"/>
              <a:t>(Currently considering Haskell with .Net </a:t>
            </a:r>
            <a:r>
              <a:rPr lang="it-IT" sz="1400" dirty="0" smtClean="0">
                <a:sym typeface="Wingdings" pitchFamily="2" charset="2"/>
              </a:rPr>
              <a:t></a:t>
            </a:r>
            <a:r>
              <a:rPr lang="it-IT" sz="1400" dirty="0" smtClean="0"/>
              <a:t>)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158" y="1474805"/>
                <a:ext cx="9144064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  <m:r>
                          <a:rPr lang="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=</m:t>
                    </m:r>
                    <m:d>
                      <m:dPr>
                        <m:ctrlPr/>
                        <m:begChr m:val="{"/>
                        <m:endChr m:val="}"/>
                      </m:dPr>
                      <m:e>
                        <m:r>
                          <a:rPr lang="" b="0" i="1" dirty="0" smtClean="0">
                            <a:latin typeface="Cambria Math"/>
                          </a:rPr>
                          <m:t>a</m:t>
                        </m:r>
                        <m:r>
                          <a:rPr lang="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/>
                          </m:sSubPr>
                          <m:e>
                            <m:r>
                              <a:rPr lang="" b="0" i="1" dirty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" b="0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" b="0" i="1" dirty="0" smtClean="0">
                            <a:latin typeface="Cambria Math"/>
                          </a:rPr>
                          <m:t>:</m:t>
                        </m:r>
                        <m:d>
                          <m:dPr>
                            <m:ctrlPr/>
                          </m:dPr>
                          <m:e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∄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/>
                              </m:sSubPr>
                              <m:e>
                                <m:r>
                                  <a:rPr lang="" b="0" i="1" dirty="0" smtClean="0">
                                    <a:latin typeface="Cambria Math"/>
                                    <a:ea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" b="0" i="1" dirty="0" smtClean="0"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: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collide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" b="0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</m:e>
                        </m:d>
                      </m:e>
                    </m:d>
                  </m:oMath>
                </a14:m>
                <a:r>
                  <a:rPr lang="" b="0" i="1" dirty="0" smtClean="0">
                    <a:latin typeface="Cambria Math"/>
                    <a:ea typeface="Cambria Math"/>
                  </a:rPr>
                  <a:t> 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>
                  <a:buClr>
                    <a:schemeClr val="bg1"/>
                  </a:buClr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>
                  <a:buClr>
                    <a:schemeClr val="bg1"/>
                  </a:buClr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let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  <m:r>
                          <a:rPr lang="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=</m:t>
                    </m:r>
                    <m:r>
                      <a:rPr lang="" b="0" i="1" dirty="0" smtClean="0">
                        <a:latin typeface="Cambria Math"/>
                      </a:rPr>
                      <m:t>Set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seq</m:t>
                    </m:r>
                    <m:r>
                      <a:rPr lang="" b="0" i="1" dirty="0" smtClean="0">
                        <a:latin typeface="Cambria Math"/>
                      </a:rPr>
                      <m:t>{</m:t>
                    </m:r>
                  </m:oMath>
                </a14:m>
                <a:r>
                  <a:rPr lang="" b="0" i="1" dirty="0" smtClean="0">
                    <a:latin typeface="Cambria Math"/>
                  </a:rPr>
                  <a:t> </a:t>
                </a:r>
              </a:p>
              <a:p>
                <a:pPr lvl="1"/>
                <a:r>
                  <a:rPr lang="" b="0" dirty="0" smtClean="0"/>
                  <a:t> </a:t>
                </a:r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for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a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in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do</m:t>
                    </m:r>
                  </m:oMath>
                </a14:m>
                <a:r>
                  <a:rPr lang="" b="0" i="1" dirty="0" smtClean="0">
                    <a:latin typeface="Cambria Math"/>
                  </a:rPr>
                  <a:t> </a:t>
                </a:r>
                <a:endParaRPr lang="" i="1" dirty="0" smtClean="0">
                  <a:latin typeface="Cambria Math"/>
                </a:endParaRPr>
              </a:p>
              <a:p>
                <a:pPr lvl="2"/>
                <a:r>
                  <a:rPr lang="" b="0" dirty="0" smtClean="0"/>
                  <a:t> </a:t>
                </a:r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if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→</m:t>
                    </m:r>
                    <m:r>
                      <a:rPr lang="" b="0" i="1" dirty="0" smtClean="0">
                        <a:latin typeface="Cambria Math"/>
                      </a:rPr>
                      <m:t>exists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𝜆</m:t>
                    </m:r>
                    <m:r>
                      <a:rPr lang="" b="0" i="1" dirty="0" smtClean="0">
                        <a:latin typeface="Cambria Math"/>
                      </a:rPr>
                      <m:t>p</m:t>
                    </m:r>
                    <m:r>
                      <a:rPr lang="" b="0" i="1" dirty="0" smtClean="0">
                        <a:latin typeface="Cambria Math"/>
                      </a:rPr>
                      <m:t>.</m:t>
                    </m:r>
                    <m:r>
                      <a:rPr lang="" b="0" i="1" dirty="0" smtClean="0">
                        <a:latin typeface="Cambria Math"/>
                      </a:rPr>
                      <m:t>a</m:t>
                    </m:r>
                    <m:r>
                      <a:rPr lang="" b="0" i="1" dirty="0" smtClean="0">
                        <a:latin typeface="Cambria Math"/>
                      </a:rPr>
                      <m:t>.</m:t>
                    </m:r>
                    <m:r>
                      <a:rPr lang="" b="0" i="1" dirty="0" smtClean="0">
                        <a:latin typeface="Cambria Math"/>
                      </a:rPr>
                      <m:t>collide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p</m:t>
                    </m:r>
                    <m:r>
                      <a:rPr lang="" b="0" i="1" dirty="0" smtClean="0">
                        <a:latin typeface="Cambria Math"/>
                      </a:rPr>
                      <m:t>=</m:t>
                    </m:r>
                    <m:r>
                      <a:rPr lang="" b="0" i="1" dirty="0" smtClean="0">
                        <a:latin typeface="Cambria Math"/>
                      </a:rPr>
                      <m:t>false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then</m:t>
                    </m:r>
                  </m:oMath>
                </a14:m>
                <a:r>
                  <a:rPr lang="" b="0" i="1" dirty="0" smtClean="0">
                    <a:latin typeface="Cambria Math"/>
                  </a:rPr>
                  <a:t> </a:t>
                </a:r>
                <a:endParaRPr lang="en-US" i="1" dirty="0" smtClean="0">
                  <a:latin typeface="Cambria Math"/>
                </a:endParaRPr>
              </a:p>
              <a:p>
                <a:pPr lvl="3"/>
                <a:r>
                  <a:rPr lang="" b="0" dirty="0" smtClean="0"/>
                  <a:t> </a:t>
                </a:r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yield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a</m:t>
                    </m:r>
                    <m:r>
                      <a:rPr lang="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" b="0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158" y="1474805"/>
                <a:ext cx="9144064" cy="4525963"/>
              </a:xfrm>
              <a:blipFill rotWithShape="1">
                <a:blip r:embed="rId2"/>
                <a:stretch>
                  <a:fillRect l="-665" t="-1072" r="-7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500430" y="2214554"/>
            <a:ext cx="1500198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14386571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Theory vs Practice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Mathematics and programming are rarely studied closely together</a:t>
            </a:r>
          </a:p>
          <a:p>
            <a:r>
              <a:rPr lang="it-IT" dirty="0" smtClean="0"/>
              <a:t>Many students see maths as a pointless torture </a:t>
            </a:r>
            <a:r>
              <a:rPr lang="it-IT" dirty="0" smtClean="0">
                <a:sym typeface="Wingdings" pitchFamily="2" charset="2"/>
              </a:rPr>
              <a:t></a:t>
            </a:r>
            <a:endParaRPr lang="it-IT" dirty="0" smtClean="0"/>
          </a:p>
          <a:p>
            <a:r>
              <a:rPr lang="it-IT" dirty="0" smtClean="0"/>
              <a:t>We need to remind ourselves: why do we teach maths to CS students?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5720" y="1600200"/>
                <a:ext cx="8643998" cy="4525963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type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ship</m:t>
                    </m:r>
                    <m:r>
                      <a:rPr lang="" b="0" i="1" dirty="0" smtClean="0">
                        <a:latin typeface="Cambria Math"/>
                      </a:rPr>
                      <m:t>(</m:t>
                    </m:r>
                    <m:r>
                      <a:rPr lang="" b="0" i="1" dirty="0" smtClean="0">
                        <a:latin typeface="Cambria Math"/>
                      </a:rPr>
                      <m:t>x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y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z</m:t>
                    </m:r>
                    <m:r>
                      <a:rPr lang="" b="0" i="1" dirty="0" smtClean="0">
                        <a:latin typeface="Cambria Math"/>
                      </a:rPr>
                      <m:t>) =</m:t>
                    </m:r>
                  </m:oMath>
                </a14:m>
                <a:r>
                  <a:rPr lang="" b="0" dirty="0" smtClean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    </m:t>
                    </m:r>
                    <m:r>
                      <a:rPr lang="" b="0" i="1" dirty="0" smtClean="0">
                        <a:latin typeface="Cambria Math"/>
                      </a:rPr>
                      <m:t>update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ship</m:t>
                    </m:r>
                    <m:r>
                      <a:rPr lang="" b="0" i="1" dirty="0" smtClean="0">
                        <a:latin typeface="Cambria Math"/>
                      </a:rPr>
                      <m:t>→</m:t>
                    </m:r>
                    <m:r>
                      <a:rPr lang="" b="0" i="1" dirty="0" smtClean="0">
                        <a:latin typeface="Cambria Math"/>
                      </a:rPr>
                      <m:t>ship</m:t>
                    </m:r>
                  </m:oMath>
                </a14:m>
                <a:r>
                  <a:rPr lang="" b="0" dirty="0" smtClean="0"/>
                  <a:t> </a:t>
                </a:r>
                <a:endParaRPr lang="en-US" dirty="0" smtClean="0"/>
              </a:p>
              <a:p>
                <a:pPr>
                  <a:buClr>
                    <a:schemeClr val="bg1"/>
                  </a:buClr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>
                  <a:buClr>
                    <a:schemeClr val="bg1"/>
                  </a:buClr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>
                  <a:buClr>
                    <a:schemeClr val="bg1"/>
                  </a:buClr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type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ship</m:t>
                    </m:r>
                    <m:r>
                      <a:rPr lang="" b="0" i="1" dirty="0" smtClean="0">
                        <a:latin typeface="Cambria Math"/>
                      </a:rPr>
                      <m:t>(</m:t>
                    </m:r>
                    <m:r>
                      <a:rPr lang="" b="0" i="1" dirty="0" smtClean="0">
                        <a:latin typeface="Cambria Math"/>
                      </a:rPr>
                      <m:t>x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y</m:t>
                    </m:r>
                    <m:r>
                      <a:rPr lang="" b="0" i="1" dirty="0" smtClean="0">
                        <a:latin typeface="Cambria Math"/>
                      </a:rPr>
                      <m:t>,</m:t>
                    </m:r>
                    <m:r>
                      <a:rPr lang="" b="0" i="1" dirty="0" smtClean="0">
                        <a:latin typeface="Cambria Math"/>
                      </a:rPr>
                      <m:t>z</m:t>
                    </m:r>
                    <m:r>
                      <a:rPr lang="" b="0" i="1" dirty="0" smtClean="0">
                        <a:latin typeface="Cambria Math"/>
                      </a:rPr>
                      <m:t>) =</m:t>
                    </m:r>
                  </m:oMath>
                </a14:m>
                <a:r>
                  <a:rPr lang="" dirty="0" smtClean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    </m:t>
                    </m:r>
                    <m:r>
                      <a:rPr lang="" b="0" i="1" dirty="0" smtClean="0">
                        <a:latin typeface="Cambria Math"/>
                      </a:rPr>
                      <m:t>member</m:t>
                    </m:r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ship</m:t>
                    </m:r>
                    <m:r>
                      <a:rPr lang="" b="0" i="1" dirty="0" smtClean="0">
                        <a:latin typeface="Cambria Math"/>
                      </a:rPr>
                      <m:t>.</m:t>
                    </m:r>
                    <m:r>
                      <a:rPr lang="" b="0" i="1" dirty="0" smtClean="0">
                        <a:latin typeface="Cambria Math"/>
                      </a:rPr>
                      <m:t>update</m:t>
                    </m:r>
                    <m:r>
                      <a:rPr lang="" b="0" i="1" dirty="0" smtClean="0">
                        <a:latin typeface="Cambria Math"/>
                      </a:rPr>
                      <m:t>(</m:t>
                    </m:r>
                    <m:r>
                      <a:rPr lang="" sz="100" b="0" i="1" dirty="0" smtClean="0">
                        <a:latin typeface="Cambria Math"/>
                      </a:rPr>
                      <m:t> </m:t>
                    </m:r>
                    <m:r>
                      <a:rPr lang="" b="0" i="1" dirty="0" smtClean="0">
                        <a:latin typeface="Cambria Math"/>
                      </a:rPr>
                      <m:t>)=</m:t>
                    </m:r>
                  </m:oMath>
                </a14:m>
                <a:r>
                  <a:rPr lang="" i="1" dirty="0" smtClean="0">
                    <a:latin typeface="Cambria Math"/>
                  </a:rPr>
                  <a:t> </a:t>
                </a:r>
              </a:p>
              <a:p>
                <a:pPr>
                  <a:buClr>
                    <a:schemeClr val="bg1"/>
                  </a:buClr>
                </a:pPr>
                <a:r>
                  <a:rPr lang="" i="1" dirty="0" smtClean="0">
                    <a:latin typeface="Cambria Math"/>
                  </a:rPr>
                  <a:t>	let  dx = GamePad.X</a:t>
                </a:r>
              </a:p>
              <a:p>
                <a:pPr>
                  <a:buClr>
                    <a:schemeClr val="bg1"/>
                  </a:buClr>
                </a:pPr>
                <a:r>
                  <a:rPr lang="" i="1" dirty="0" smtClean="0">
                    <a:latin typeface="Cambria Math"/>
                  </a:rPr>
                  <a:t>	let  dy = GamePad.Y</a:t>
                </a:r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 </m:t>
                    </m:r>
                    <m:r>
                      <a:rPr lang="" sz="3500" b="0" i="1" dirty="0" smtClean="0">
                        <a:latin typeface="Cambria Math"/>
                      </a:rPr>
                      <m:t>in</m:t>
                    </m:r>
                    <m:r>
                      <a:rPr lang="" sz="3500" b="0" i="1" dirty="0" smtClean="0">
                        <a:latin typeface="Cambria Math"/>
                      </a:rPr>
                      <m:t> </m:t>
                    </m:r>
                    <m:r>
                      <a:rPr lang="" sz="3200" b="0" i="1" dirty="0" smtClean="0">
                        <a:latin typeface="Cambria Math"/>
                      </a:rPr>
                      <m:t>ship</m:t>
                    </m:r>
                    <m:r>
                      <a:rPr lang="" sz="3200" b="0" i="1" dirty="0" smtClean="0">
                        <a:latin typeface="Cambria Math"/>
                      </a:rPr>
                      <m:t>(</m:t>
                    </m:r>
                    <m:r>
                      <a:rPr lang="" sz="3200" b="0" i="1" dirty="0" smtClean="0">
                        <a:latin typeface="Cambria Math"/>
                      </a:rPr>
                      <m:t>x</m:t>
                    </m:r>
                    <m:r>
                      <a:rPr lang="" sz="3200" b="0" i="1" dirty="0" smtClean="0">
                        <a:latin typeface="Cambria Math"/>
                      </a:rPr>
                      <m:t>+</m:t>
                    </m:r>
                    <m:r>
                      <a:rPr lang="" sz="3200" b="0" i="1" dirty="0" smtClean="0">
                        <a:latin typeface="Cambria Math"/>
                      </a:rPr>
                      <m:t>dx</m:t>
                    </m:r>
                    <m:r>
                      <a:rPr lang="" sz="3200" b="0" i="1" dirty="0" smtClean="0">
                        <a:latin typeface="Cambria Math"/>
                      </a:rPr>
                      <m:t>,</m:t>
                    </m:r>
                    <m:r>
                      <a:rPr lang="" sz="3200" b="0" i="1" dirty="0" smtClean="0">
                        <a:latin typeface="Cambria Math"/>
                      </a:rPr>
                      <m:t>y</m:t>
                    </m:r>
                    <m:r>
                      <a:rPr lang="" sz="3200" b="0" i="1" dirty="0" smtClean="0">
                        <a:latin typeface="Cambria Math"/>
                      </a:rPr>
                      <m:t>+</m:t>
                    </m:r>
                    <m:r>
                      <a:rPr lang="" sz="3200" b="0" i="1" dirty="0" smtClean="0">
                        <a:latin typeface="Cambria Math"/>
                      </a:rPr>
                      <m:t>dy</m:t>
                    </m:r>
                    <m:r>
                      <a:rPr lang="" sz="3200" b="0" i="1" dirty="0" smtClean="0">
                        <a:latin typeface="Cambria Math"/>
                      </a:rPr>
                      <m:t>,</m:t>
                    </m:r>
                    <m:r>
                      <a:rPr lang="" sz="3200" b="0" i="1" dirty="0" smtClean="0">
                        <a:latin typeface="Cambria Math"/>
                      </a:rPr>
                      <m:t>z</m:t>
                    </m:r>
                    <m:r>
                      <a:rPr lang="" sz="32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" sz="3200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20" y="1600200"/>
                <a:ext cx="8643998" cy="4525963"/>
              </a:xfrm>
              <a:blipFill rotWithShape="1">
                <a:blip r:embed="rId2"/>
                <a:stretch>
                  <a:fillRect l="-1195" t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714744" y="2857496"/>
            <a:ext cx="1500198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12285738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Future Work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t-IT" dirty="0" smtClean="0"/>
                  <a:t>Managing more complex state</a:t>
                </a:r>
              </a:p>
              <a:p>
                <a:r>
                  <a:rPr lang="it-IT" dirty="0" smtClean="0"/>
                  <a:t>Variable update functions</a:t>
                </a:r>
              </a:p>
              <a:p>
                <a:pPr lvl="1"/>
                <a:r>
                  <a:rPr lang="" b="0" dirty="0" smtClean="0"/>
                  <a:t> </a:t>
                </a:r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updat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" b="0" dirty="0" smtClean="0"/>
                  <a:t> </a:t>
                </a:r>
                <a:endParaRPr lang="" i="1" dirty="0" smtClean="0">
                  <a:latin typeface="Cambria Math"/>
                </a:endParaRPr>
              </a:p>
              <a:p>
                <a:pPr lvl="1"/>
                <a:r>
                  <a:rPr lang="" b="0" dirty="0" smtClean="0"/>
                  <a:t> </a:t>
                </a:r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updat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:r>
                  <a:rPr lang="it-IT" dirty="0" smtClean="0"/>
                  <a:t> ...</a:t>
                </a:r>
              </a:p>
              <a:p>
                <a:pPr lvl="1"/>
                <a:r>
                  <a:rPr lang="" b="0" dirty="0" smtClean="0"/>
                  <a:t> </a:t>
                </a:r>
                <a14:m>
                  <m:oMath xmlns:m="http://schemas.openxmlformats.org/officeDocument/2006/math">
                    <m:r>
                      <a:rPr lang="" b="0" i="1" dirty="0" smtClean="0">
                        <a:latin typeface="Cambria Math"/>
                      </a:rPr>
                      <m:t>updat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" b="0" dirty="0" smtClean="0"/>
                  <a:t> </a:t>
                </a:r>
                <a:endParaRPr lang="" i="1" dirty="0" smtClean="0">
                  <a:latin typeface="Cambria Math"/>
                </a:endParaRPr>
              </a:p>
              <a:p>
                <a:r>
                  <a:rPr lang="" dirty="0" smtClean="0">
                    <a:ea typeface="Cambria Math" pitchFamily="18" charset="0"/>
                  </a:rPr>
                  <a:t>Gracefully introducing some state and effects</a:t>
                </a:r>
              </a:p>
              <a:p>
                <a:r>
                  <a:rPr lang="" dirty="0" smtClean="0">
                    <a:ea typeface="Cambria Math" pitchFamily="18" charset="0"/>
                  </a:rPr>
                  <a:t>Using inheritance</a:t>
                </a:r>
                <a:endParaRPr lang="it-IT" dirty="0"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25" t="-1743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Teaching CS today is a challenge</a:t>
            </a:r>
          </a:p>
          <a:p>
            <a:pPr lvl="1"/>
            <a:r>
              <a:rPr lang="en-US" smtClean="0"/>
              <a:t>Students </a:t>
            </a:r>
            <a:r>
              <a:rPr lang="en-US" smtClean="0"/>
              <a:t>expect </a:t>
            </a:r>
            <a:r>
              <a:rPr lang="en-US" dirty="0" smtClean="0"/>
              <a:t>cool </a:t>
            </a:r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CS is becoming more and more complex</a:t>
            </a:r>
          </a:p>
          <a:p>
            <a:pPr lvl="1"/>
            <a:r>
              <a:rPr lang="en-US" dirty="0" smtClean="0"/>
              <a:t>Laboratories are crucial</a:t>
            </a:r>
          </a:p>
          <a:p>
            <a:r>
              <a:rPr lang="en-US" dirty="0" smtClean="0"/>
              <a:t>Mathematics makes all the difference</a:t>
            </a:r>
          </a:p>
          <a:p>
            <a:pPr lvl="1"/>
            <a:r>
              <a:rPr lang="en-US" dirty="0" smtClean="0"/>
              <a:t>It allows to give structure to solutions</a:t>
            </a:r>
          </a:p>
          <a:p>
            <a:pPr lvl="1"/>
            <a:r>
              <a:rPr lang="en-US" dirty="0" smtClean="0"/>
              <a:t>It enables tackling complex problems</a:t>
            </a:r>
          </a:p>
          <a:p>
            <a:pPr lvl="1"/>
            <a:r>
              <a:rPr lang="en-US" dirty="0" smtClean="0"/>
              <a:t>As long as the students can see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97316518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Thank You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Questions?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Why maths to CS students?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07/7/12/main" val="142026422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Why maths to CS students?</a:t>
            </a:r>
            <a:endParaRPr lang="it-IT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2571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To think before writing code.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07/7/12/main" val="52828546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 debugging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07/7/12/main" val="12439357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val="96914290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Causes: programming languages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/>
                        <m:begChr m:val=""/>
                        <m:endChr m:val=""/>
                      </m:dPr>
                      <m:e>
                        <m:m>
                          <m:mPr>
                            <m:ctrlPr/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</m:mPr>
                          <m:mr>
                            <m:e>
                              <m:sSub>
                                <m:sSubPr>
                                  <m:ctrlPr/>
                                </m:sSubPr>
                                <m:e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" b="0" i="1" dirty="0" smtClean="0">
                                  <a:latin typeface="Cambria Math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/>
                                </m:sSubPr>
                                <m:e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" b="0" i="1" dirty="0" smtClean="0">
                                  <a:latin typeface="Cambria Math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/>
                                </m:sSubPr>
                                <m:e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" b="0" i="1" dirty="0" smtClean="0">
                                  <a:latin typeface="Cambria Math"/>
                                </a:rPr>
                                <m:t>;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" dirty="0" smtClean="0"/>
                  <a:t> </a:t>
                </a:r>
              </a:p>
              <a:p>
                <a:pPr marL="0" indent="0">
                  <a:buNone/>
                </a:pPr>
                <a:endParaRPr lang="" dirty="0"/>
              </a:p>
              <a:p>
                <a:pPr marL="0" indent="0">
                  <a:buNone/>
                </a:pPr>
                <a:r>
                  <a:rPr lang="" dirty="0" smtClean="0"/>
                  <a:t>Flat structure, allows adding patches without thinking much (compile as long as added code is locally compliant)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249" r="-3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07/7/12/main" val="65756719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Causes: programming languages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/>
                        <m:begChr m:val=""/>
                        <m:endChr m:val=""/>
                      </m:dPr>
                      <m:e>
                        <m:m>
                          <m:mPr>
                            <m:ctrlPr/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</m:mPr>
                          <m:mr>
                            <m:e>
                              <m:sSub>
                                <m:sSubPr>
                                  <m:ctrlPr/>
                                </m:sSubPr>
                                <m:e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" b="0" i="1" dirty="0" smtClean="0">
                                  <a:latin typeface="Cambria Math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/>
                                </m:sSubPr>
                                <m:e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" b="0" i="1" dirty="0" smtClean="0">
                                  <a:latin typeface="Cambria Math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/>
                                </m:sSubPr>
                                <m:e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" b="0" i="1" dirty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" b="0" i="1" dirty="0" smtClean="0">
                                  <a:latin typeface="Cambria Math"/>
                                </a:rPr>
                                <m:t>;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" dirty="0" smtClean="0"/>
                  <a:t> </a:t>
                </a:r>
              </a:p>
              <a:p>
                <a:pPr marL="0" indent="0">
                  <a:buNone/>
                </a:pPr>
                <a:endParaRPr lang="" dirty="0"/>
              </a:p>
              <a:p>
                <a:pPr marL="0" indent="0">
                  <a:buNone/>
                </a:pPr>
                <a:r>
                  <a:rPr lang="" dirty="0" smtClean="0"/>
                  <a:t>Flat structure, allows adding patches without thinking much (compile as long as added code is locally compliant)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249" r="-3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07/7/7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/>
                      </m:sSubPr>
                      <m:e>
                        <m:r>
                          <a:rPr lang="" b="0" i="1" dirty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" dirty="0" smtClean="0"/>
                  <a:t>  </a:t>
                </a:r>
              </a:p>
              <a:p>
                <a:pPr marL="0" indent="0">
                  <a:buNone/>
                </a:pPr>
                <a:endParaRPr lang="" dirty="0"/>
              </a:p>
              <a:p>
                <a:pPr marL="0" indent="0">
                  <a:buNone/>
                </a:pPr>
                <a:endParaRPr lang="" dirty="0" smtClean="0"/>
              </a:p>
              <a:p>
                <a:pPr marL="0" indent="0">
                  <a:buNone/>
                </a:pPr>
                <a:r>
                  <a:rPr lang="en-US" dirty="0" smtClean="0"/>
                  <a:t>Hierarchical structure, forces some analysis before plugging terms one inside the other</a:t>
                </a:r>
                <a:endParaRPr lang="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399" t="-767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07/7/12/main" val="318003004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students to program better…</a:t>
            </a:r>
          </a:p>
          <a:p>
            <a:r>
              <a:rPr lang="en-US" dirty="0" smtClean="0"/>
              <a:t>…with the constraints of formality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Analyze the problem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Define the dynamics of the solution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Derive the shape of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30120404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2009-11-04T19:41:06Z</outs:dateTime>
      <outs:isPinned>true</outs:isPinned>
    </outs:relatedDate>
    <outs:relatedDate>
      <outs:type>2</outs:type>
      <outs:displayName>Created</outs:displayName>
      <outs:dateTime>2009-11-02T08:19:37Z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Giulia Costantini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Giuseppe Maggiore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8646FE06-6D54-4BC8-A3A9-EB4FBDB1B10D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720</Words>
  <Application>Microsoft Office PowerPoint</Application>
  <PresentationFormat>On-screen Show (4:3)</PresentationFormat>
  <Paragraphs>170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Game Programming as a Non-Threatening Introduction to Functional Languages</vt:lpstr>
      <vt:lpstr>Agenda</vt:lpstr>
      <vt:lpstr>Theory vs Practice</vt:lpstr>
      <vt:lpstr>Why maths to CS students?</vt:lpstr>
      <vt:lpstr>Why maths to CS students?</vt:lpstr>
      <vt:lpstr>Wild debugging</vt:lpstr>
      <vt:lpstr>Causes: programming languages</vt:lpstr>
      <vt:lpstr>Causes: programming languages</vt:lpstr>
      <vt:lpstr>The plan</vt:lpstr>
      <vt:lpstr>Field of application</vt:lpstr>
      <vt:lpstr>PowerPoint Presentation</vt:lpstr>
      <vt:lpstr>PowerPoint Presentation</vt:lpstr>
      <vt:lpstr>Games as application field</vt:lpstr>
      <vt:lpstr>Game Definition</vt:lpstr>
      <vt:lpstr>Game Definition</vt:lpstr>
      <vt:lpstr>Case Study – The game</vt:lpstr>
      <vt:lpstr>Case Study – State</vt:lpstr>
      <vt:lpstr>Case Study – Initial State</vt:lpstr>
      <vt:lpstr>σ_i→σ_(i" " +1)│win│lose</vt:lpstr>
      <vt:lpstr>σ_i→σ_(i" " +1)│win│lose</vt:lpstr>
      <vt:lpstr>σ_(i+1) =</vt:lpstr>
      <vt:lpstr>σ_i  →() </vt:lpstr>
      <vt:lpstr>Types</vt:lpstr>
      <vt:lpstr>Types</vt:lpstr>
      <vt:lpstr>Types</vt:lpstr>
      <vt:lpstr>Types</vt:lpstr>
      <vt:lpstr>Types</vt:lpstr>
      <vt:lpstr>Implementation </vt:lpstr>
      <vt:lpstr>Implementation</vt:lpstr>
      <vt:lpstr>Implementation</vt:lpstr>
      <vt:lpstr>Future Work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Giulia Costantini</dc:creator>
  <cp:lastModifiedBy>Giuseppe Maggiore</cp:lastModifiedBy>
  <cp:revision>103</cp:revision>
  <dcterms:created xsi:type="dcterms:W3CDTF">2009-11-02T08:19:37Z</dcterms:created>
  <dcterms:modified xsi:type="dcterms:W3CDTF">2009-11-05T10:09:46Z</dcterms:modified>
</cp:coreProperties>
</file>