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6" r:id="rId22"/>
    <p:sldId id="285" r:id="rId23"/>
    <p:sldId id="280" r:id="rId24"/>
    <p:sldId id="281" r:id="rId25"/>
    <p:sldId id="282" r:id="rId26"/>
    <p:sldId id="284" r:id="rId27"/>
    <p:sldId id="287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6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61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5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32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64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6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38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0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262B-C5EF-4C68-8C5C-788B6AC5D335}" type="datetimeFigureOut">
              <a:rPr lang="it-IT" smtClean="0"/>
              <a:t>20/10/2011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02B8-30DC-4757-A535-A183F72A16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89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maggiore@dais.unive.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aggiore@dais.unive.i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Engaging High School Students in Computer Science via Challenging Applications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Giuseppe Maggiore</a:t>
            </a:r>
            <a:br>
              <a:rPr lang="en-US" sz="1600" dirty="0" smtClean="0"/>
            </a:br>
            <a:r>
              <a:rPr lang="en-US" sz="1600" dirty="0" smtClean="0"/>
              <a:t>Andrea </a:t>
            </a:r>
            <a:r>
              <a:rPr lang="en-US" sz="1600" dirty="0" err="1" smtClean="0"/>
              <a:t>Torsello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Flavio</a:t>
            </a:r>
            <a:r>
              <a:rPr lang="en-US" sz="1600" dirty="0" smtClean="0"/>
              <a:t> </a:t>
            </a:r>
            <a:r>
              <a:rPr lang="en-US" sz="1600" dirty="0" err="1" smtClean="0"/>
              <a:t>Sartoretto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Agostino</a:t>
            </a:r>
            <a:r>
              <a:rPr lang="en-US" sz="1600" dirty="0" smtClean="0"/>
              <a:t> </a:t>
            </a:r>
            <a:r>
              <a:rPr lang="en-US" sz="1600" dirty="0" err="1" smtClean="0"/>
              <a:t>Cortesi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0545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pick a chain of increasingly complex but accurate solutions to (2)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03921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build a noise-free framework to plug the solutions in (3) and implement any visualization needed</a:t>
            </a:r>
          </a:p>
          <a:p>
            <a:pPr marL="514350" indent="-514350">
              <a:buFont typeface="+mj-lt"/>
              <a:buAutoNum type="arabicPeriod" startAt="4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01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build the first algorithm of (3) as a starting 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framework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discuss and explain the underlying theory; students translate theory into code for the provided framework</a:t>
            </a:r>
          </a:p>
          <a:p>
            <a:pPr marL="514350" indent="-514350">
              <a:buFont typeface="+mj-lt"/>
              <a:buAutoNum type="arabicPeriod" startAt="6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5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choice of tools used is crucial</a:t>
            </a:r>
          </a:p>
          <a:p>
            <a:r>
              <a:rPr lang="en-US" i="1" u="sng" dirty="0" smtClean="0"/>
              <a:t>Many</a:t>
            </a:r>
            <a:r>
              <a:rPr lang="en-US" dirty="0" smtClean="0"/>
              <a:t> valid alternatives</a:t>
            </a:r>
          </a:p>
          <a:p>
            <a:r>
              <a:rPr lang="en-US" dirty="0" smtClean="0"/>
              <a:t>We have identified a set of requirements:</a:t>
            </a:r>
          </a:p>
          <a:p>
            <a:pPr lvl="1"/>
            <a:r>
              <a:rPr lang="en-US" dirty="0" smtClean="0"/>
              <a:t>support for advanced rendering and visualization</a:t>
            </a:r>
          </a:p>
          <a:p>
            <a:pPr lvl="1"/>
            <a:r>
              <a:rPr lang="en-US" dirty="0" smtClean="0"/>
              <a:t>syntactically simple programming languages</a:t>
            </a:r>
          </a:p>
          <a:p>
            <a:pPr lvl="1"/>
            <a:r>
              <a:rPr lang="en-US" dirty="0" smtClean="0"/>
              <a:t>auto-completion and helpful error messages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41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chosen F# and XNA</a:t>
            </a:r>
          </a:p>
          <a:p>
            <a:pPr lvl="1"/>
            <a:r>
              <a:rPr lang="en-US" dirty="0" smtClean="0"/>
              <a:t>F#: </a:t>
            </a:r>
            <a:r>
              <a:rPr lang="en-US" i="1" u="sng" dirty="0" smtClean="0"/>
              <a:t>highly supported</a:t>
            </a:r>
            <a:r>
              <a:rPr lang="en-US" dirty="0" smtClean="0"/>
              <a:t>, modern, statically-typed functional language</a:t>
            </a:r>
          </a:p>
          <a:p>
            <a:pPr lvl="1"/>
            <a:r>
              <a:rPr lang="en-US" dirty="0" smtClean="0"/>
              <a:t>XNA: high-quality, simple to use real-time rendering framework that supports </a:t>
            </a:r>
            <a:r>
              <a:rPr lang="en-US" dirty="0" err="1" smtClean="0"/>
              <a:t>shaders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lighting system for animated water</a:t>
            </a:r>
          </a:p>
          <a:p>
            <a:r>
              <a:rPr lang="en-US" dirty="0" smtClean="0"/>
              <a:t>Starting </a:t>
            </a:r>
            <a:r>
              <a:rPr lang="en-US" dirty="0" err="1" smtClean="0"/>
              <a:t>shader</a:t>
            </a:r>
            <a:r>
              <a:rPr lang="en-US" dirty="0" smtClean="0"/>
              <a:t> and geometry</a:t>
            </a:r>
            <a:endParaRPr lang="it-IT" dirty="0"/>
          </a:p>
          <a:p>
            <a:r>
              <a:rPr lang="it-IT" dirty="0" err="1" smtClean="0"/>
              <a:t>Phong</a:t>
            </a:r>
            <a:r>
              <a:rPr lang="it-IT" dirty="0" smtClean="0"/>
              <a:t>, UV </a:t>
            </a:r>
            <a:r>
              <a:rPr lang="it-IT" dirty="0" err="1" smtClean="0"/>
              <a:t>mapping</a:t>
            </a:r>
            <a:r>
              <a:rPr lang="it-IT" dirty="0" smtClean="0"/>
              <a:t>, </a:t>
            </a:r>
            <a:r>
              <a:rPr lang="it-IT" dirty="0" err="1" smtClean="0"/>
              <a:t>reflections</a:t>
            </a:r>
            <a:r>
              <a:rPr lang="it-IT" dirty="0" smtClean="0"/>
              <a:t>, </a:t>
            </a:r>
            <a:r>
              <a:rPr lang="it-IT" dirty="0" err="1" smtClean="0"/>
              <a:t>animations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38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21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Simulation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a discrete system such as a bouncing ball</a:t>
            </a:r>
          </a:p>
          <a:p>
            <a:pPr lvl="1"/>
            <a:r>
              <a:rPr lang="en-US" dirty="0" err="1" smtClean="0"/>
              <a:t>Precomputed</a:t>
            </a:r>
            <a:r>
              <a:rPr lang="en-US" dirty="0" smtClean="0"/>
              <a:t>, accurate simulation</a:t>
            </a:r>
          </a:p>
          <a:p>
            <a:pPr lvl="1"/>
            <a:r>
              <a:rPr lang="en-US" dirty="0" smtClean="0"/>
              <a:t>Simple linear motion</a:t>
            </a:r>
          </a:p>
          <a:p>
            <a:r>
              <a:rPr lang="en-US" dirty="0" smtClean="0"/>
              <a:t>Euler (linear, accelerated, bounce), Ralston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3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Simulation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high school students in CS</a:t>
            </a:r>
          </a:p>
          <a:p>
            <a:r>
              <a:rPr lang="en-US" dirty="0" smtClean="0"/>
              <a:t>Related work</a:t>
            </a:r>
            <a:endParaRPr lang="it-IT" dirty="0" smtClean="0"/>
          </a:p>
          <a:p>
            <a:r>
              <a:rPr lang="en-US" dirty="0" smtClean="0"/>
              <a:t>A general pedagogical template</a:t>
            </a:r>
          </a:p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Physics Simulation</a:t>
            </a:r>
          </a:p>
          <a:p>
            <a:r>
              <a:rPr lang="en-US" dirty="0" smtClean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6325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Perceived satisfaction</a:t>
            </a:r>
          </a:p>
          <a:p>
            <a:r>
              <a:rPr lang="en-US" dirty="0" smtClean="0"/>
              <a:t>Timely completion of the assignments</a:t>
            </a:r>
          </a:p>
          <a:p>
            <a:r>
              <a:rPr lang="en-US" dirty="0" smtClean="0"/>
              <a:t>Increase in enrollment numbers or students quality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75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Preceived</a:t>
            </a:r>
            <a:r>
              <a:rPr lang="it-IT" dirty="0" smtClean="0"/>
              <a:t> </a:t>
            </a:r>
            <a:r>
              <a:rPr lang="it-IT" dirty="0" err="1" smtClean="0"/>
              <a:t>Satisfaction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&gt; 80% </a:t>
            </a:r>
            <a:r>
              <a:rPr lang="it-IT" dirty="0" err="1" smtClean="0"/>
              <a:t>interest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250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Timely</a:t>
            </a:r>
            <a:r>
              <a:rPr lang="it-IT" dirty="0" smtClean="0"/>
              <a:t> </a:t>
            </a:r>
            <a:r>
              <a:rPr lang="it-IT" dirty="0" err="1" smtClean="0"/>
              <a:t>completion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100%</a:t>
            </a:r>
          </a:p>
          <a:p>
            <a:r>
              <a:rPr lang="it-IT" dirty="0" smtClean="0"/>
              <a:t>Beyond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expectations</a:t>
            </a:r>
            <a:endParaRPr lang="it-IT" dirty="0" smtClean="0"/>
          </a:p>
          <a:p>
            <a:r>
              <a:rPr lang="it-IT" dirty="0" err="1" smtClean="0"/>
              <a:t>Physics</a:t>
            </a:r>
            <a:r>
              <a:rPr lang="it-IT" dirty="0" smtClean="0"/>
              <a:t> </a:t>
            </a:r>
            <a:r>
              <a:rPr lang="it-IT" dirty="0" err="1" smtClean="0"/>
              <a:t>simulation</a:t>
            </a:r>
            <a:r>
              <a:rPr lang="it-IT" dirty="0" smtClean="0"/>
              <a:t> </a:t>
            </a:r>
            <a:r>
              <a:rPr lang="it-IT" dirty="0" err="1" smtClean="0"/>
              <a:t>ended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hours in </a:t>
            </a:r>
            <a:r>
              <a:rPr lang="it-IT" dirty="0" err="1" smtClean="0"/>
              <a:t>advance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700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numbers are not yet definitive</a:t>
            </a:r>
          </a:p>
          <a:p>
            <a:r>
              <a:rPr lang="en-US" dirty="0" smtClean="0"/>
              <a:t>More students coming from better High </a:t>
            </a:r>
            <a:r>
              <a:rPr lang="en-US" dirty="0" smtClean="0"/>
              <a:t>Schools</a:t>
            </a:r>
          </a:p>
          <a:p>
            <a:pPr lvl="1"/>
            <a:r>
              <a:rPr lang="en-US" smtClean="0"/>
              <a:t>More girls!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59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 about DEs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equations without the usual level of students stress.</a:t>
            </a:r>
          </a:p>
          <a:p>
            <a:r>
              <a:rPr lang="en-US" dirty="0" smtClean="0"/>
              <a:t>DEs are seen as a benchmark of obscurity, difficulty and boredom…</a:t>
            </a:r>
          </a:p>
          <a:p>
            <a:r>
              <a:rPr lang="en-US" dirty="0" smtClean="0"/>
              <a:t>…instead they are beautiful mathematical concepts which elegantly capture the essence of important real-world phenomena.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63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multi-year path towards</a:t>
            </a:r>
          </a:p>
          <a:p>
            <a:pPr lvl="1"/>
            <a:r>
              <a:rPr lang="en-US" dirty="0" smtClean="0"/>
              <a:t>More fun teaching</a:t>
            </a:r>
          </a:p>
          <a:p>
            <a:pPr lvl="1"/>
            <a:r>
              <a:rPr lang="en-US" dirty="0" smtClean="0"/>
              <a:t>stronger relationships with high schools</a:t>
            </a:r>
          </a:p>
        </p:txBody>
      </p:sp>
    </p:spTree>
    <p:extLst>
      <p:ext uri="{BB962C8B-B14F-4D97-AF65-F5344CB8AC3E}">
        <p14:creationId xmlns:p14="http://schemas.microsoft.com/office/powerpoint/2010/main" val="18315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development and functional programming</a:t>
            </a:r>
          </a:p>
          <a:p>
            <a:pPr lvl="1"/>
            <a:r>
              <a:rPr lang="en-US" b="1" i="1" dirty="0" smtClean="0"/>
              <a:t>Friendly F#: fun </a:t>
            </a:r>
            <a:r>
              <a:rPr lang="en-US" b="1" i="1" dirty="0"/>
              <a:t>with game </a:t>
            </a:r>
            <a:r>
              <a:rPr lang="en-US" b="1" i="1" dirty="0" err="1"/>
              <a:t>dev</a:t>
            </a:r>
            <a:r>
              <a:rPr lang="en-US" b="1" i="1" dirty="0"/>
              <a:t> and </a:t>
            </a:r>
            <a:r>
              <a:rPr lang="en-US" b="1" i="1" dirty="0" smtClean="0"/>
              <a:t>XNA</a:t>
            </a: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342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THANK YOU </a:t>
            </a:r>
            <a:r>
              <a:rPr lang="it-IT" dirty="0" smtClean="0">
                <a:sym typeface="Wingdings"/>
              </a:rPr>
              <a:t>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idx="1"/>
          </p:nvPr>
        </p:nvSpPr>
        <p:spPr>
          <a:xfrm>
            <a:off x="722313" y="3501008"/>
            <a:ext cx="7772400" cy="977900"/>
          </a:xfrm>
        </p:spPr>
        <p:txBody>
          <a:bodyPr/>
          <a:lstStyle/>
          <a:p>
            <a:r>
              <a:rPr lang="it-IT" dirty="0" smtClean="0">
                <a:hlinkClick r:id="rId2"/>
              </a:rPr>
              <a:t>maggiore@dais.unive.it</a:t>
            </a:r>
            <a:r>
              <a:rPr lang="it-IT" dirty="0" smtClean="0"/>
              <a:t>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76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Encouraging students to enroll in CS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between science and technology</a:t>
            </a:r>
          </a:p>
          <a:p>
            <a:r>
              <a:rPr lang="en-US" dirty="0" smtClean="0"/>
              <a:t>CS has</a:t>
            </a:r>
          </a:p>
          <a:p>
            <a:pPr lvl="1"/>
            <a:r>
              <a:rPr lang="en-US" dirty="0" smtClean="0"/>
              <a:t>Strong theoretical foundations</a:t>
            </a:r>
          </a:p>
          <a:p>
            <a:pPr lvl="1"/>
            <a:r>
              <a:rPr lang="en-US" dirty="0" smtClean="0"/>
              <a:t>Beautiful, intuitive and engaging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74050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CS through visual, entertaining applications </a:t>
            </a:r>
          </a:p>
          <a:p>
            <a:pPr lvl="1"/>
            <a:r>
              <a:rPr lang="en-US" dirty="0" smtClean="0"/>
              <a:t>Web sites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Simulations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Increase in students effort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8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aim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CS as</a:t>
            </a:r>
          </a:p>
          <a:p>
            <a:pPr lvl="1"/>
            <a:r>
              <a:rPr lang="en-US" dirty="0" smtClean="0"/>
              <a:t>Beautiful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Challenging</a:t>
            </a:r>
          </a:p>
          <a:p>
            <a:pPr lvl="1"/>
            <a:r>
              <a:rPr lang="en-US" dirty="0" smtClean="0"/>
              <a:t>Scientific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2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“dumbing down”</a:t>
            </a:r>
          </a:p>
          <a:p>
            <a:pPr lvl="1"/>
            <a:r>
              <a:rPr lang="en-US" dirty="0" smtClean="0"/>
              <a:t>Rigor and theoretical soundness</a:t>
            </a:r>
          </a:p>
          <a:p>
            <a:pPr lvl="1"/>
            <a:r>
              <a:rPr lang="en-US" dirty="0" smtClean="0"/>
              <a:t>Noise reduction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4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recipe for building short courses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6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choose a concrete field of research with interesting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0498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template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pick an aspect that is relevant to the field as long as it is easily visualized and solutions are easily comparable</a:t>
            </a: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41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462</Words>
  <Application>Microsoft Office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Engaging High School Students in Computer Science via Challenging Applications</vt:lpstr>
      <vt:lpstr>Agenda</vt:lpstr>
      <vt:lpstr>Encouraging students to enroll in CS</vt:lpstr>
      <vt:lpstr>Related work</vt:lpstr>
      <vt:lpstr>Our aim</vt:lpstr>
      <vt:lpstr>Our aim</vt:lpstr>
      <vt:lpstr>A general template</vt:lpstr>
      <vt:lpstr>A general template</vt:lpstr>
      <vt:lpstr>A general template</vt:lpstr>
      <vt:lpstr>A general template</vt:lpstr>
      <vt:lpstr>A general template</vt:lpstr>
      <vt:lpstr>A general template</vt:lpstr>
      <vt:lpstr>A general framework</vt:lpstr>
      <vt:lpstr>Tools</vt:lpstr>
      <vt:lpstr>Tools</vt:lpstr>
      <vt:lpstr>Computer Graphics</vt:lpstr>
      <vt:lpstr>Computer Graphics</vt:lpstr>
      <vt:lpstr>Physics Simulation</vt:lpstr>
      <vt:lpstr>Physics Simulation</vt:lpstr>
      <vt:lpstr>Assessment</vt:lpstr>
      <vt:lpstr>Preceived Satisfaction</vt:lpstr>
      <vt:lpstr>Timely completion</vt:lpstr>
      <vt:lpstr>Enrollment</vt:lpstr>
      <vt:lpstr>A side note about DEs</vt:lpstr>
      <vt:lpstr>Conclusions</vt:lpstr>
      <vt:lpstr>Future work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Maggiore</dc:creator>
  <cp:lastModifiedBy>Giuseppe Maggiore</cp:lastModifiedBy>
  <cp:revision>68</cp:revision>
  <dcterms:created xsi:type="dcterms:W3CDTF">2011-10-18T10:48:35Z</dcterms:created>
  <dcterms:modified xsi:type="dcterms:W3CDTF">2011-10-20T13:44:39Z</dcterms:modified>
</cp:coreProperties>
</file>