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7"/>
  </p:notesMasterIdLst>
  <p:sldIdLst>
    <p:sldId id="256" r:id="rId2"/>
    <p:sldId id="287" r:id="rId3"/>
    <p:sldId id="259" r:id="rId4"/>
    <p:sldId id="302" r:id="rId5"/>
    <p:sldId id="342" r:id="rId6"/>
    <p:sldId id="343" r:id="rId7"/>
    <p:sldId id="351" r:id="rId8"/>
    <p:sldId id="393" r:id="rId9"/>
    <p:sldId id="344" r:id="rId10"/>
    <p:sldId id="345" r:id="rId11"/>
    <p:sldId id="379" r:id="rId12"/>
    <p:sldId id="380" r:id="rId13"/>
    <p:sldId id="381" r:id="rId14"/>
    <p:sldId id="382" r:id="rId15"/>
    <p:sldId id="347" r:id="rId16"/>
    <p:sldId id="291" r:id="rId17"/>
    <p:sldId id="352" r:id="rId18"/>
    <p:sldId id="391" r:id="rId19"/>
    <p:sldId id="383" r:id="rId20"/>
    <p:sldId id="390" r:id="rId21"/>
    <p:sldId id="353" r:id="rId22"/>
    <p:sldId id="349" r:id="rId23"/>
    <p:sldId id="388" r:id="rId24"/>
    <p:sldId id="331" r:id="rId25"/>
    <p:sldId id="385" r:id="rId26"/>
    <p:sldId id="386" r:id="rId27"/>
    <p:sldId id="387" r:id="rId28"/>
    <p:sldId id="336" r:id="rId29"/>
    <p:sldId id="335" r:id="rId30"/>
    <p:sldId id="376" r:id="rId31"/>
    <p:sldId id="332" r:id="rId32"/>
    <p:sldId id="377" r:id="rId33"/>
    <p:sldId id="389" r:id="rId34"/>
    <p:sldId id="378" r:id="rId35"/>
    <p:sldId id="375"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77099C-F5DB-4830-9FE0-01EF983D99E9}">
  <a:tblStyle styleId="{5A77099C-F5DB-4830-9FE0-01EF983D99E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19" autoAdjust="0"/>
  </p:normalViewPr>
  <p:slideViewPr>
    <p:cSldViewPr snapToGrid="0">
      <p:cViewPr>
        <p:scale>
          <a:sx n="75" d="100"/>
          <a:sy n="75" d="100"/>
        </p:scale>
        <p:origin x="510"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765674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97239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430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27491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0692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9222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950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7963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0471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8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b="0" dirty="0" err="1">
                <a:solidFill>
                  <a:srgbClr val="000000"/>
                </a:solidFill>
                <a:effectLst/>
                <a:latin typeface="Courier New" panose="02070309020205020404" pitchFamily="49" charset="0"/>
              </a:rPr>
              <a:t>df_clus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tx_data.groupby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'Customer </a:t>
            </a:r>
            <a:r>
              <a:rPr lang="en-IN" b="0" dirty="0" err="1">
                <a:solidFill>
                  <a:srgbClr val="A31515"/>
                </a:solidFill>
                <a:effectLst/>
                <a:latin typeface="Courier New" panose="02070309020205020404" pitchFamily="49" charset="0"/>
              </a:rPr>
              <a:t>No.'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'Make'</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'Order</a:t>
            </a:r>
            <a:r>
              <a:rPr lang="en-IN" b="0" dirty="0">
                <a:solidFill>
                  <a:srgbClr val="A31515"/>
                </a:solidFill>
                <a:effectLst/>
                <a:latin typeface="Courier New" panose="02070309020205020404" pitchFamily="49" charset="0"/>
              </a:rPr>
              <a:t> Type'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'Service </a:t>
            </a:r>
            <a:r>
              <a:rPr lang="en-IN" b="0" dirty="0" err="1">
                <a:solidFill>
                  <a:srgbClr val="A31515"/>
                </a:solidFill>
                <a:effectLst/>
                <a:latin typeface="Courier New" panose="02070309020205020404" pitchFamily="49" charset="0"/>
              </a:rPr>
              <a:t>Hour'</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'Total</a:t>
            </a:r>
            <a:r>
              <a:rPr lang="en-IN" b="0" dirty="0">
                <a:solidFill>
                  <a:srgbClr val="A31515"/>
                </a:solidFill>
                <a:effectLst/>
                <a:latin typeface="Courier New" panose="02070309020205020404" pitchFamily="49" charset="0"/>
              </a:rPr>
              <a:t> Amt </a:t>
            </a:r>
            <a:r>
              <a:rPr lang="en-IN" b="0" dirty="0" err="1">
                <a:solidFill>
                  <a:srgbClr val="A31515"/>
                </a:solidFill>
                <a:effectLst/>
                <a:latin typeface="Courier New" panose="02070309020205020404" pitchFamily="49" charset="0"/>
              </a:rPr>
              <a:t>Wtd</a:t>
            </a:r>
            <a:r>
              <a:rPr lang="en-IN" b="0" dirty="0">
                <a:solidFill>
                  <a:srgbClr val="A31515"/>
                </a:solidFill>
                <a:effectLst/>
                <a:latin typeface="Courier New" panose="02070309020205020404" pitchFamily="49" charset="0"/>
              </a:rPr>
              <a:t> Tax.'</a:t>
            </a:r>
            <a:r>
              <a:rPr lang="en-IN" b="0" dirty="0">
                <a:solidFill>
                  <a:srgbClr val="000000"/>
                </a:solidFill>
                <a:effectLst/>
                <a:latin typeface="Courier New" panose="02070309020205020404" pitchFamily="49" charset="0"/>
              </a:rPr>
              <a:t>].mean().</a:t>
            </a:r>
            <a:r>
              <a:rPr lang="en-IN" b="0" dirty="0" err="1">
                <a:solidFill>
                  <a:srgbClr val="000000"/>
                </a:solidFill>
                <a:effectLst/>
                <a:latin typeface="Courier New" panose="02070309020205020404" pitchFamily="49" charset="0"/>
              </a:rPr>
              <a:t>reset_index</a:t>
            </a:r>
            <a:r>
              <a:rPr lang="en-IN"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765395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b="0" dirty="0" err="1">
                <a:solidFill>
                  <a:srgbClr val="000000"/>
                </a:solidFill>
                <a:effectLst/>
                <a:latin typeface="Courier New" panose="02070309020205020404" pitchFamily="49" charset="0"/>
              </a:rPr>
              <a:t>df_clus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tx_data.groupby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'Customer </a:t>
            </a:r>
            <a:r>
              <a:rPr lang="en-IN" b="0" dirty="0" err="1">
                <a:solidFill>
                  <a:srgbClr val="A31515"/>
                </a:solidFill>
                <a:effectLst/>
                <a:latin typeface="Courier New" panose="02070309020205020404" pitchFamily="49" charset="0"/>
              </a:rPr>
              <a:t>No.'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'Make'</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'Order</a:t>
            </a:r>
            <a:r>
              <a:rPr lang="en-IN" b="0" dirty="0">
                <a:solidFill>
                  <a:srgbClr val="A31515"/>
                </a:solidFill>
                <a:effectLst/>
                <a:latin typeface="Courier New" panose="02070309020205020404" pitchFamily="49" charset="0"/>
              </a:rPr>
              <a:t> Type'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'Service </a:t>
            </a:r>
            <a:r>
              <a:rPr lang="en-IN" b="0" dirty="0" err="1">
                <a:solidFill>
                  <a:srgbClr val="A31515"/>
                </a:solidFill>
                <a:effectLst/>
                <a:latin typeface="Courier New" panose="02070309020205020404" pitchFamily="49" charset="0"/>
              </a:rPr>
              <a:t>Hour'</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'Total</a:t>
            </a:r>
            <a:r>
              <a:rPr lang="en-IN" b="0" dirty="0">
                <a:solidFill>
                  <a:srgbClr val="A31515"/>
                </a:solidFill>
                <a:effectLst/>
                <a:latin typeface="Courier New" panose="02070309020205020404" pitchFamily="49" charset="0"/>
              </a:rPr>
              <a:t> Amt </a:t>
            </a:r>
            <a:r>
              <a:rPr lang="en-IN" b="0" dirty="0" err="1">
                <a:solidFill>
                  <a:srgbClr val="A31515"/>
                </a:solidFill>
                <a:effectLst/>
                <a:latin typeface="Courier New" panose="02070309020205020404" pitchFamily="49" charset="0"/>
              </a:rPr>
              <a:t>Wtd</a:t>
            </a:r>
            <a:r>
              <a:rPr lang="en-IN" b="0" dirty="0">
                <a:solidFill>
                  <a:srgbClr val="A31515"/>
                </a:solidFill>
                <a:effectLst/>
                <a:latin typeface="Courier New" panose="02070309020205020404" pitchFamily="49" charset="0"/>
              </a:rPr>
              <a:t> Tax.'</a:t>
            </a:r>
            <a:r>
              <a:rPr lang="en-IN" b="0" dirty="0">
                <a:solidFill>
                  <a:srgbClr val="000000"/>
                </a:solidFill>
                <a:effectLst/>
                <a:latin typeface="Courier New" panose="02070309020205020404" pitchFamily="49" charset="0"/>
              </a:rPr>
              <a:t>].mean().</a:t>
            </a:r>
            <a:r>
              <a:rPr lang="en-IN" b="0" dirty="0" err="1">
                <a:solidFill>
                  <a:srgbClr val="000000"/>
                </a:solidFill>
                <a:effectLst/>
                <a:latin typeface="Courier New" panose="02070309020205020404" pitchFamily="49" charset="0"/>
              </a:rPr>
              <a:t>reset_index</a:t>
            </a:r>
            <a:r>
              <a:rPr lang="en-IN"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29602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b="0" dirty="0" err="1">
                <a:solidFill>
                  <a:srgbClr val="000000"/>
                </a:solidFill>
                <a:effectLst/>
                <a:latin typeface="Courier New" panose="02070309020205020404" pitchFamily="49" charset="0"/>
              </a:rPr>
              <a:t>df_clus</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tx_data.groupby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'Customer </a:t>
            </a:r>
            <a:r>
              <a:rPr lang="en-IN" b="0" dirty="0" err="1">
                <a:solidFill>
                  <a:srgbClr val="A31515"/>
                </a:solidFill>
                <a:effectLst/>
                <a:latin typeface="Courier New" panose="02070309020205020404" pitchFamily="49" charset="0"/>
              </a:rPr>
              <a:t>No.'</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'Make'</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'Order</a:t>
            </a:r>
            <a:r>
              <a:rPr lang="en-IN" b="0" dirty="0">
                <a:solidFill>
                  <a:srgbClr val="A31515"/>
                </a:solidFill>
                <a:effectLst/>
                <a:latin typeface="Courier New" panose="02070309020205020404" pitchFamily="49" charset="0"/>
              </a:rPr>
              <a:t> Type'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'Service </a:t>
            </a:r>
            <a:r>
              <a:rPr lang="en-IN" b="0" dirty="0" err="1">
                <a:solidFill>
                  <a:srgbClr val="A31515"/>
                </a:solidFill>
                <a:effectLst/>
                <a:latin typeface="Courier New" panose="02070309020205020404" pitchFamily="49" charset="0"/>
              </a:rPr>
              <a:t>Hour'</a:t>
            </a:r>
            <a:r>
              <a:rPr lang="en-IN" b="0" dirty="0" err="1">
                <a:solidFill>
                  <a:srgbClr val="000000"/>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'Total</a:t>
            </a:r>
            <a:r>
              <a:rPr lang="en-IN" b="0" dirty="0">
                <a:solidFill>
                  <a:srgbClr val="A31515"/>
                </a:solidFill>
                <a:effectLst/>
                <a:latin typeface="Courier New" panose="02070309020205020404" pitchFamily="49" charset="0"/>
              </a:rPr>
              <a:t> Amt </a:t>
            </a:r>
            <a:r>
              <a:rPr lang="en-IN" b="0" dirty="0" err="1">
                <a:solidFill>
                  <a:srgbClr val="A31515"/>
                </a:solidFill>
                <a:effectLst/>
                <a:latin typeface="Courier New" panose="02070309020205020404" pitchFamily="49" charset="0"/>
              </a:rPr>
              <a:t>Wtd</a:t>
            </a:r>
            <a:r>
              <a:rPr lang="en-IN" b="0" dirty="0">
                <a:solidFill>
                  <a:srgbClr val="A31515"/>
                </a:solidFill>
                <a:effectLst/>
                <a:latin typeface="Courier New" panose="02070309020205020404" pitchFamily="49" charset="0"/>
              </a:rPr>
              <a:t> Tax.'</a:t>
            </a:r>
            <a:r>
              <a:rPr lang="en-IN" b="0" dirty="0">
                <a:solidFill>
                  <a:srgbClr val="000000"/>
                </a:solidFill>
                <a:effectLst/>
                <a:latin typeface="Courier New" panose="02070309020205020404" pitchFamily="49" charset="0"/>
              </a:rPr>
              <a:t>].mean().</a:t>
            </a:r>
            <a:r>
              <a:rPr lang="en-IN" b="0" dirty="0" err="1">
                <a:solidFill>
                  <a:srgbClr val="000000"/>
                </a:solidFill>
                <a:effectLst/>
                <a:latin typeface="Courier New" panose="02070309020205020404" pitchFamily="49" charset="0"/>
              </a:rPr>
              <a:t>reset_index</a:t>
            </a:r>
            <a:r>
              <a:rPr lang="en-IN"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141155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19967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78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4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639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3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576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77082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0935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6794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6917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09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79811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964796"/>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dirty="0"/>
          </a:p>
        </p:txBody>
      </p:sp>
      <p:cxnSp>
        <p:nvCxnSpPr>
          <p:cNvPr id="11" name="Google Shape;11;p2"/>
          <p:cNvCxnSpPr/>
          <p:nvPr/>
        </p:nvCxnSpPr>
        <p:spPr>
          <a:xfrm>
            <a:off x="-9000" y="2963005"/>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886690" y="2570019"/>
            <a:ext cx="819041" cy="77346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userDrawn="1">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dirty="0"/>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969818" y="2209801"/>
            <a:ext cx="715132" cy="70779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4" y="1693523"/>
            <a:ext cx="4489411"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dirty="0"/>
          </a:p>
        </p:txBody>
      </p:sp>
      <p:cxnSp>
        <p:nvCxnSpPr>
          <p:cNvPr id="18" name="Google Shape;18;p3"/>
          <p:cNvCxnSpPr>
            <a:cxnSpLocks/>
          </p:cNvCxnSpPr>
          <p:nvPr/>
        </p:nvCxnSpPr>
        <p:spPr>
          <a:xfrm>
            <a:off x="6573982" y="2571750"/>
            <a:ext cx="2576093"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327529"/>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cxnSp>
        <p:nvCxnSpPr>
          <p:cNvPr id="52" name="Google Shape;52;p8"/>
          <p:cNvCxnSpPr/>
          <p:nvPr/>
        </p:nvCxnSpPr>
        <p:spPr>
          <a:xfrm>
            <a:off x="0" y="542910"/>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706582" y="307077"/>
            <a:ext cx="471054" cy="47166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542910"/>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lumMod val="20000"/>
            <a:lumOff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sv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hyperlink" Target="../state_wise_ordercount.html" TargetMode="Externa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44.webp"/><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5.sv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5.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1104354"/>
            <a:ext cx="4523700" cy="1159800"/>
          </a:xfrm>
          <a:prstGeom prst="rect">
            <a:avLst/>
          </a:prstGeom>
          <a:solidFill>
            <a:schemeClr val="bg1"/>
          </a:solidFill>
          <a:ln>
            <a:solidFill>
              <a:schemeClr val="bg1"/>
            </a:solid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t>Mahindra</a:t>
            </a:r>
            <a:br>
              <a:rPr lang="en" dirty="0"/>
            </a:br>
            <a:r>
              <a:rPr lang="en-IN" dirty="0">
                <a:highlight>
                  <a:srgbClr val="FFCD00"/>
                </a:highlight>
              </a:rPr>
              <a:t>First Choice Services</a:t>
            </a:r>
            <a:endParaRPr dirty="0"/>
          </a:p>
        </p:txBody>
      </p:sp>
      <p:sp>
        <p:nvSpPr>
          <p:cNvPr id="2" name="TextBox 1">
            <a:extLst>
              <a:ext uri="{FF2B5EF4-FFF2-40B4-BE49-F238E27FC236}">
                <a16:creationId xmlns:a16="http://schemas.microsoft.com/office/drawing/2014/main" id="{28892666-6B6B-406D-A451-292308F6C8E5}"/>
              </a:ext>
            </a:extLst>
          </p:cNvPr>
          <p:cNvSpPr txBox="1"/>
          <p:nvPr/>
        </p:nvSpPr>
        <p:spPr>
          <a:xfrm>
            <a:off x="4572000" y="3695670"/>
            <a:ext cx="4326205" cy="1323439"/>
          </a:xfrm>
          <a:prstGeom prst="rect">
            <a:avLst/>
          </a:prstGeom>
          <a:solidFill>
            <a:schemeClr val="bg1"/>
          </a:solidFill>
          <a:ln>
            <a:solidFill>
              <a:schemeClr val="bg1"/>
            </a:solidFill>
          </a:ln>
        </p:spPr>
        <p:txBody>
          <a:bodyPr wrap="square" rtlCol="0">
            <a:spAutoFit/>
          </a:bodyPr>
          <a:lstStyle/>
          <a:p>
            <a:r>
              <a:rPr lang="en-IN" sz="1600" dirty="0">
                <a:highlight>
                  <a:srgbClr val="FFCD00"/>
                </a:highlight>
              </a:rPr>
              <a:t> Presented by :    </a:t>
            </a:r>
          </a:p>
          <a:p>
            <a:r>
              <a:rPr lang="en-US" sz="1600" dirty="0"/>
              <a:t>Vishnu </a:t>
            </a:r>
            <a:r>
              <a:rPr lang="en-US" sz="1600" dirty="0" err="1"/>
              <a:t>Sreenivasan</a:t>
            </a:r>
            <a:endParaRPr lang="en-US" sz="1600" dirty="0"/>
          </a:p>
          <a:p>
            <a:r>
              <a:rPr lang="en-US" sz="1600" dirty="0"/>
              <a:t>Quid </a:t>
            </a:r>
            <a:r>
              <a:rPr lang="en-US" sz="1600" dirty="0" err="1"/>
              <a:t>Morbiwala</a:t>
            </a:r>
            <a:endParaRPr lang="en-US" sz="1600" dirty="0"/>
          </a:p>
          <a:p>
            <a:r>
              <a:rPr lang="en-US" sz="1600" dirty="0"/>
              <a:t>Karan </a:t>
            </a:r>
            <a:r>
              <a:rPr lang="en-US" sz="1600" dirty="0" err="1"/>
              <a:t>Pande</a:t>
            </a:r>
            <a:endParaRPr lang="en-US" sz="1600" dirty="0"/>
          </a:p>
          <a:p>
            <a:r>
              <a:rPr lang="en-US" sz="1600" dirty="0"/>
              <a:t>Hemant Gupta</a:t>
            </a:r>
            <a:endParaRPr lang="en-IN" sz="1600" dirty="0"/>
          </a:p>
        </p:txBody>
      </p:sp>
      <p:pic>
        <p:nvPicPr>
          <p:cNvPr id="1026" name="Picture 2" descr="Mahindra First Choice Services crosses 1m service milestone">
            <a:extLst>
              <a:ext uri="{FF2B5EF4-FFF2-40B4-BE49-F238E27FC236}">
                <a16:creationId xmlns:a16="http://schemas.microsoft.com/office/drawing/2014/main" id="{BD08BB85-93B7-4AE6-B56F-5FABD08931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166" t="23461" r="6569" b="23210"/>
          <a:stretch/>
        </p:blipFill>
        <p:spPr bwMode="auto">
          <a:xfrm>
            <a:off x="1033348" y="2734868"/>
            <a:ext cx="509046" cy="424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8">
            <a:extLst>
              <a:ext uri="{FF2B5EF4-FFF2-40B4-BE49-F238E27FC236}">
                <a16:creationId xmlns:a16="http://schemas.microsoft.com/office/drawing/2014/main" id="{D3262BC2-1836-4441-9F2F-DB27C8DD8F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40" y="872428"/>
            <a:ext cx="7403536" cy="3584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rPr>
              <a:t>What are the most popular services?</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Graphic 5">
            <a:extLst>
              <a:ext uri="{FF2B5EF4-FFF2-40B4-BE49-F238E27FC236}">
                <a16:creationId xmlns:a16="http://schemas.microsoft.com/office/drawing/2014/main" id="{FB0430BC-A53D-4A00-ADA7-11CB915C1E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8" name="Title 1">
            <a:extLst>
              <a:ext uri="{FF2B5EF4-FFF2-40B4-BE49-F238E27FC236}">
                <a16:creationId xmlns:a16="http://schemas.microsoft.com/office/drawing/2014/main" id="{76914E6A-3235-4C2F-915F-B0F7B012E6C6}"/>
              </a:ext>
            </a:extLst>
          </p:cNvPr>
          <p:cNvSpPr txBox="1">
            <a:spLocks/>
          </p:cNvSpPr>
          <p:nvPr/>
        </p:nvSpPr>
        <p:spPr>
          <a:xfrm>
            <a:off x="0" y="4567725"/>
            <a:ext cx="8771859" cy="575726"/>
          </a:xfrm>
          <a:prstGeom prst="rect">
            <a:avLst/>
          </a:prstGeom>
        </p:spPr>
        <p:txBody>
          <a:bodyPr anchor="ctr">
            <a:normAutofit fontScale="92500" lnSpcReduction="20000"/>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342900" indent="-342900" fontAlgn="auto">
              <a:spcAft>
                <a:spcPts val="0"/>
              </a:spcAft>
              <a:buFont typeface="Arial" panose="020B0604020202020204" pitchFamily="34" charset="0"/>
              <a:buChar char="•"/>
              <a:defRPr/>
            </a:pPr>
            <a:r>
              <a:rPr lang="en-IN" sz="2000" dirty="0">
                <a:latin typeface="+mn-lt"/>
              </a:rPr>
              <a:t>Frequency of Running services customers is highest.</a:t>
            </a:r>
          </a:p>
          <a:p>
            <a:pPr marL="342900" indent="-342900" fontAlgn="auto">
              <a:spcAft>
                <a:spcPts val="0"/>
              </a:spcAft>
              <a:buFont typeface="Arial" panose="020B0604020202020204" pitchFamily="34" charset="0"/>
              <a:buChar char="•"/>
              <a:defRPr/>
            </a:pPr>
            <a:r>
              <a:rPr lang="en-IN" sz="2000" dirty="0">
                <a:latin typeface="+mn-lt"/>
              </a:rPr>
              <a:t>Accidental service order generates highest revenue.</a:t>
            </a:r>
          </a:p>
        </p:txBody>
      </p:sp>
    </p:spTree>
    <p:extLst>
      <p:ext uri="{BB962C8B-B14F-4D97-AF65-F5344CB8AC3E}">
        <p14:creationId xmlns:p14="http://schemas.microsoft.com/office/powerpoint/2010/main" val="29647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Zonal Analysis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Graphic 4">
            <a:extLst>
              <a:ext uri="{FF2B5EF4-FFF2-40B4-BE49-F238E27FC236}">
                <a16:creationId xmlns:a16="http://schemas.microsoft.com/office/drawing/2014/main" id="{0DE7E4CA-B2EA-4F27-8549-74753D47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14" name="Picture 5" descr="A screenshot of a cell phone&#10;&#10;Description automatically generated">
            <a:extLst>
              <a:ext uri="{FF2B5EF4-FFF2-40B4-BE49-F238E27FC236}">
                <a16:creationId xmlns:a16="http://schemas.microsoft.com/office/drawing/2014/main" id="{439D2D93-EB57-46D5-8FCF-82902C21B79F}"/>
              </a:ext>
            </a:extLst>
          </p:cNvPr>
          <p:cNvPicPr>
            <a:picLocks noChangeAspect="1"/>
          </p:cNvPicPr>
          <p:nvPr/>
        </p:nvPicPr>
        <p:blipFill>
          <a:blip r:embed="rId5"/>
          <a:stretch>
            <a:fillRect/>
          </a:stretch>
        </p:blipFill>
        <p:spPr>
          <a:xfrm>
            <a:off x="81541" y="1219714"/>
            <a:ext cx="4262693" cy="3726937"/>
          </a:xfrm>
          <a:prstGeom prst="rect">
            <a:avLst/>
          </a:prstGeom>
        </p:spPr>
      </p:pic>
      <p:sp>
        <p:nvSpPr>
          <p:cNvPr id="15" name="Title 1">
            <a:extLst>
              <a:ext uri="{FF2B5EF4-FFF2-40B4-BE49-F238E27FC236}">
                <a16:creationId xmlns:a16="http://schemas.microsoft.com/office/drawing/2014/main" id="{D3363754-5171-43CD-B61B-044E6AB4CDDD}"/>
              </a:ext>
            </a:extLst>
          </p:cNvPr>
          <p:cNvSpPr txBox="1">
            <a:spLocks/>
          </p:cNvSpPr>
          <p:nvPr/>
        </p:nvSpPr>
        <p:spPr>
          <a:xfrm>
            <a:off x="306941" y="628306"/>
            <a:ext cx="9287765" cy="805376"/>
          </a:xfrm>
          <a:prstGeom prst="rect">
            <a:avLst/>
          </a:prstGeom>
          <a:noFill/>
          <a:ln>
            <a:noFill/>
          </a:ln>
        </p:spPr>
        <p:txBody>
          <a:bodyPr spcFirstLastPara="1" vert="horz" wrap="square" lIns="68580" tIns="34290" rIns="68580" bIns="3429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4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2800" dirty="0"/>
              <a:t>Northern Eastern Zone Service Count</a:t>
            </a:r>
          </a:p>
        </p:txBody>
      </p:sp>
      <p:pic>
        <p:nvPicPr>
          <p:cNvPr id="4" name="Picture 12" descr="A screenshot of a cell phone&#10;&#10;Description automatically generated">
            <a:extLst>
              <a:ext uri="{FF2B5EF4-FFF2-40B4-BE49-F238E27FC236}">
                <a16:creationId xmlns:a16="http://schemas.microsoft.com/office/drawing/2014/main" id="{672EA4AF-1346-46FD-B127-D48B7C310464}"/>
              </a:ext>
            </a:extLst>
          </p:cNvPr>
          <p:cNvPicPr>
            <a:picLocks noChangeAspect="1"/>
          </p:cNvPicPr>
          <p:nvPr/>
        </p:nvPicPr>
        <p:blipFill rotWithShape="1">
          <a:blip r:embed="rId6"/>
          <a:srcRect l="1" t="-50" r="3356" b="936"/>
          <a:stretch/>
        </p:blipFill>
        <p:spPr>
          <a:xfrm>
            <a:off x="4344234" y="2995041"/>
            <a:ext cx="4718224" cy="1914259"/>
          </a:xfrm>
          <a:prstGeom prst="rect">
            <a:avLst/>
          </a:prstGeom>
        </p:spPr>
      </p:pic>
      <p:pic>
        <p:nvPicPr>
          <p:cNvPr id="6" name="Picture 9" descr="A screenshot of a cell phone&#10;&#10;Description automatically generated">
            <a:extLst>
              <a:ext uri="{FF2B5EF4-FFF2-40B4-BE49-F238E27FC236}">
                <a16:creationId xmlns:a16="http://schemas.microsoft.com/office/drawing/2014/main" id="{E3D6E8DA-B51B-4A14-BF8F-BC5C43071C66}"/>
              </a:ext>
            </a:extLst>
          </p:cNvPr>
          <p:cNvPicPr>
            <a:picLocks noChangeAspect="1"/>
          </p:cNvPicPr>
          <p:nvPr/>
        </p:nvPicPr>
        <p:blipFill rotWithShape="1">
          <a:blip r:embed="rId7"/>
          <a:srcRect t="18822" r="1" b="5403"/>
          <a:stretch/>
        </p:blipFill>
        <p:spPr>
          <a:xfrm>
            <a:off x="4344234" y="1144070"/>
            <a:ext cx="4655711" cy="1813620"/>
          </a:xfrm>
          <a:prstGeom prst="rect">
            <a:avLst/>
          </a:prstGeom>
        </p:spPr>
      </p:pic>
    </p:spTree>
    <p:extLst>
      <p:ext uri="{BB962C8B-B14F-4D97-AF65-F5344CB8AC3E}">
        <p14:creationId xmlns:p14="http://schemas.microsoft.com/office/powerpoint/2010/main" val="153992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Zonal Analysis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Graphic 4">
            <a:extLst>
              <a:ext uri="{FF2B5EF4-FFF2-40B4-BE49-F238E27FC236}">
                <a16:creationId xmlns:a16="http://schemas.microsoft.com/office/drawing/2014/main" id="{0DE7E4CA-B2EA-4F27-8549-74753D47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5" name="Title 1">
            <a:extLst>
              <a:ext uri="{FF2B5EF4-FFF2-40B4-BE49-F238E27FC236}">
                <a16:creationId xmlns:a16="http://schemas.microsoft.com/office/drawing/2014/main" id="{D3363754-5171-43CD-B61B-044E6AB4CDDD}"/>
              </a:ext>
            </a:extLst>
          </p:cNvPr>
          <p:cNvSpPr txBox="1">
            <a:spLocks/>
          </p:cNvSpPr>
          <p:nvPr/>
        </p:nvSpPr>
        <p:spPr>
          <a:xfrm>
            <a:off x="306941" y="628306"/>
            <a:ext cx="9287765" cy="805376"/>
          </a:xfrm>
          <a:prstGeom prst="rect">
            <a:avLst/>
          </a:prstGeom>
          <a:noFill/>
          <a:ln>
            <a:noFill/>
          </a:ln>
        </p:spPr>
        <p:txBody>
          <a:bodyPr spcFirstLastPara="1" vert="horz" wrap="square" lIns="68580" tIns="34290" rIns="68580" bIns="3429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4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2800" dirty="0"/>
              <a:t>Southern Zone Service Count</a:t>
            </a:r>
          </a:p>
        </p:txBody>
      </p:sp>
      <p:pic>
        <p:nvPicPr>
          <p:cNvPr id="8" name="Picture 7" descr="A screenshot of a computer&#10;&#10;Description automatically generated">
            <a:extLst>
              <a:ext uri="{FF2B5EF4-FFF2-40B4-BE49-F238E27FC236}">
                <a16:creationId xmlns:a16="http://schemas.microsoft.com/office/drawing/2014/main" id="{68879A4A-E93A-4A5E-BB5A-D43C39F87C48}"/>
              </a:ext>
            </a:extLst>
          </p:cNvPr>
          <p:cNvPicPr>
            <a:picLocks noGrp="1" noChangeAspect="1"/>
          </p:cNvPicPr>
          <p:nvPr/>
        </p:nvPicPr>
        <p:blipFill>
          <a:blip r:embed="rId5"/>
          <a:stretch>
            <a:fillRect/>
          </a:stretch>
        </p:blipFill>
        <p:spPr>
          <a:xfrm>
            <a:off x="52073" y="1242990"/>
            <a:ext cx="4729248" cy="3703661"/>
          </a:xfrm>
          <a:prstGeom prst="rect">
            <a:avLst/>
          </a:prstGeom>
        </p:spPr>
      </p:pic>
      <p:pic>
        <p:nvPicPr>
          <p:cNvPr id="11" name="Picture 9" descr="A screenshot of a cell phone&#10;&#10;Description automatically generated">
            <a:extLst>
              <a:ext uri="{FF2B5EF4-FFF2-40B4-BE49-F238E27FC236}">
                <a16:creationId xmlns:a16="http://schemas.microsoft.com/office/drawing/2014/main" id="{9F10BDEB-EDCF-4F74-BE80-A032DE46E789}"/>
              </a:ext>
            </a:extLst>
          </p:cNvPr>
          <p:cNvPicPr>
            <a:picLocks noChangeAspect="1"/>
          </p:cNvPicPr>
          <p:nvPr/>
        </p:nvPicPr>
        <p:blipFill>
          <a:blip r:embed="rId6"/>
          <a:stretch>
            <a:fillRect/>
          </a:stretch>
        </p:blipFill>
        <p:spPr>
          <a:xfrm>
            <a:off x="4781321" y="3073706"/>
            <a:ext cx="4306991" cy="1872945"/>
          </a:xfrm>
          <a:prstGeom prst="rect">
            <a:avLst/>
          </a:prstGeom>
        </p:spPr>
      </p:pic>
      <p:pic>
        <p:nvPicPr>
          <p:cNvPr id="13" name="Picture 11" descr="A close up of a piece of paper&#10;&#10;Description automatically generated">
            <a:extLst>
              <a:ext uri="{FF2B5EF4-FFF2-40B4-BE49-F238E27FC236}">
                <a16:creationId xmlns:a16="http://schemas.microsoft.com/office/drawing/2014/main" id="{37B4D216-76C6-4DCB-AA94-4149F30FA0B9}"/>
              </a:ext>
            </a:extLst>
          </p:cNvPr>
          <p:cNvPicPr>
            <a:picLocks noChangeAspect="1"/>
          </p:cNvPicPr>
          <p:nvPr/>
        </p:nvPicPr>
        <p:blipFill>
          <a:blip r:embed="rId7"/>
          <a:stretch>
            <a:fillRect/>
          </a:stretch>
        </p:blipFill>
        <p:spPr>
          <a:xfrm>
            <a:off x="4837008" y="1242990"/>
            <a:ext cx="4371663" cy="1742580"/>
          </a:xfrm>
          <a:prstGeom prst="rect">
            <a:avLst/>
          </a:prstGeom>
        </p:spPr>
      </p:pic>
    </p:spTree>
    <p:extLst>
      <p:ext uri="{BB962C8B-B14F-4D97-AF65-F5344CB8AC3E}">
        <p14:creationId xmlns:p14="http://schemas.microsoft.com/office/powerpoint/2010/main" val="27084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Zonal Analysis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Graphic 4">
            <a:extLst>
              <a:ext uri="{FF2B5EF4-FFF2-40B4-BE49-F238E27FC236}">
                <a16:creationId xmlns:a16="http://schemas.microsoft.com/office/drawing/2014/main" id="{0DE7E4CA-B2EA-4F27-8549-74753D47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5" name="Title 1">
            <a:extLst>
              <a:ext uri="{FF2B5EF4-FFF2-40B4-BE49-F238E27FC236}">
                <a16:creationId xmlns:a16="http://schemas.microsoft.com/office/drawing/2014/main" id="{D3363754-5171-43CD-B61B-044E6AB4CDDD}"/>
              </a:ext>
            </a:extLst>
          </p:cNvPr>
          <p:cNvSpPr txBox="1">
            <a:spLocks/>
          </p:cNvSpPr>
          <p:nvPr/>
        </p:nvSpPr>
        <p:spPr>
          <a:xfrm>
            <a:off x="306941" y="628306"/>
            <a:ext cx="9287765" cy="805376"/>
          </a:xfrm>
          <a:prstGeom prst="rect">
            <a:avLst/>
          </a:prstGeom>
          <a:noFill/>
          <a:ln>
            <a:noFill/>
          </a:ln>
        </p:spPr>
        <p:txBody>
          <a:bodyPr spcFirstLastPara="1" vert="horz" wrap="square" lIns="68580" tIns="34290" rIns="68580" bIns="3429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4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2800" dirty="0"/>
              <a:t>Central &amp; Western Zone Service Count</a:t>
            </a:r>
          </a:p>
        </p:txBody>
      </p:sp>
      <p:pic>
        <p:nvPicPr>
          <p:cNvPr id="9" name="Picture 8" descr="A screenshot of a cell phone&#10;&#10;Description automatically generated">
            <a:extLst>
              <a:ext uri="{FF2B5EF4-FFF2-40B4-BE49-F238E27FC236}">
                <a16:creationId xmlns:a16="http://schemas.microsoft.com/office/drawing/2014/main" id="{06FB5E75-9E86-43BA-A815-1FA24BC09373}"/>
              </a:ext>
            </a:extLst>
          </p:cNvPr>
          <p:cNvPicPr>
            <a:picLocks noGrp="1" noChangeAspect="1"/>
          </p:cNvPicPr>
          <p:nvPr/>
        </p:nvPicPr>
        <p:blipFill>
          <a:blip r:embed="rId5"/>
          <a:stretch>
            <a:fillRect/>
          </a:stretch>
        </p:blipFill>
        <p:spPr>
          <a:xfrm>
            <a:off x="52072" y="1225751"/>
            <a:ext cx="4960603" cy="3688917"/>
          </a:xfrm>
          <a:prstGeom prst="rect">
            <a:avLst/>
          </a:prstGeom>
        </p:spPr>
      </p:pic>
      <p:pic>
        <p:nvPicPr>
          <p:cNvPr id="13" name="Picture 10" descr="A screenshot of a cell phone&#10;&#10;Description automatically generated">
            <a:extLst>
              <a:ext uri="{FF2B5EF4-FFF2-40B4-BE49-F238E27FC236}">
                <a16:creationId xmlns:a16="http://schemas.microsoft.com/office/drawing/2014/main" id="{7C58A1F9-C1F0-4209-88BE-56CCE2DDA86A}"/>
              </a:ext>
            </a:extLst>
          </p:cNvPr>
          <p:cNvPicPr>
            <a:picLocks noChangeAspect="1"/>
          </p:cNvPicPr>
          <p:nvPr/>
        </p:nvPicPr>
        <p:blipFill>
          <a:blip r:embed="rId6"/>
          <a:stretch>
            <a:fillRect/>
          </a:stretch>
        </p:blipFill>
        <p:spPr>
          <a:xfrm>
            <a:off x="5014792" y="1285924"/>
            <a:ext cx="4077136" cy="1871414"/>
          </a:xfrm>
          <a:prstGeom prst="rect">
            <a:avLst/>
          </a:prstGeom>
        </p:spPr>
      </p:pic>
      <p:pic>
        <p:nvPicPr>
          <p:cNvPr id="14" name="Picture 11" descr="A screenshot of a cell phone&#10;&#10;Description automatically generated">
            <a:extLst>
              <a:ext uri="{FF2B5EF4-FFF2-40B4-BE49-F238E27FC236}">
                <a16:creationId xmlns:a16="http://schemas.microsoft.com/office/drawing/2014/main" id="{030DEECA-205C-476F-8CCE-FEA05B5BBBDC}"/>
              </a:ext>
            </a:extLst>
          </p:cNvPr>
          <p:cNvPicPr>
            <a:picLocks noChangeAspect="1"/>
          </p:cNvPicPr>
          <p:nvPr/>
        </p:nvPicPr>
        <p:blipFill>
          <a:blip r:embed="rId7"/>
          <a:stretch>
            <a:fillRect/>
          </a:stretch>
        </p:blipFill>
        <p:spPr>
          <a:xfrm>
            <a:off x="5012675" y="3179582"/>
            <a:ext cx="4077137" cy="1871415"/>
          </a:xfrm>
          <a:prstGeom prst="rect">
            <a:avLst/>
          </a:prstGeom>
        </p:spPr>
      </p:pic>
    </p:spTree>
    <p:extLst>
      <p:ext uri="{BB962C8B-B14F-4D97-AF65-F5344CB8AC3E}">
        <p14:creationId xmlns:p14="http://schemas.microsoft.com/office/powerpoint/2010/main" val="231812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Zonal Analysis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Graphic 4">
            <a:extLst>
              <a:ext uri="{FF2B5EF4-FFF2-40B4-BE49-F238E27FC236}">
                <a16:creationId xmlns:a16="http://schemas.microsoft.com/office/drawing/2014/main" id="{0DE7E4CA-B2EA-4F27-8549-74753D47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5" name="Title 1">
            <a:extLst>
              <a:ext uri="{FF2B5EF4-FFF2-40B4-BE49-F238E27FC236}">
                <a16:creationId xmlns:a16="http://schemas.microsoft.com/office/drawing/2014/main" id="{D3363754-5171-43CD-B61B-044E6AB4CDDD}"/>
              </a:ext>
            </a:extLst>
          </p:cNvPr>
          <p:cNvSpPr txBox="1">
            <a:spLocks/>
          </p:cNvSpPr>
          <p:nvPr/>
        </p:nvSpPr>
        <p:spPr>
          <a:xfrm>
            <a:off x="306941" y="628306"/>
            <a:ext cx="9287765" cy="805376"/>
          </a:xfrm>
          <a:prstGeom prst="rect">
            <a:avLst/>
          </a:prstGeom>
          <a:noFill/>
          <a:ln>
            <a:noFill/>
          </a:ln>
        </p:spPr>
        <p:txBody>
          <a:bodyPr spcFirstLastPara="1" vert="horz" wrap="square" lIns="68580" tIns="34290" rIns="68580" bIns="3429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4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2800" dirty="0"/>
              <a:t>Northern Zone Service Count</a:t>
            </a:r>
          </a:p>
        </p:txBody>
      </p:sp>
      <p:pic>
        <p:nvPicPr>
          <p:cNvPr id="8" name="Picture 7" descr="A screenshot of a cell phone&#10;&#10;Description automatically generated">
            <a:extLst>
              <a:ext uri="{FF2B5EF4-FFF2-40B4-BE49-F238E27FC236}">
                <a16:creationId xmlns:a16="http://schemas.microsoft.com/office/drawing/2014/main" id="{E67E3CFC-B627-40A7-A325-4925038756DA}"/>
              </a:ext>
            </a:extLst>
          </p:cNvPr>
          <p:cNvPicPr>
            <a:picLocks noGrp="1" noChangeAspect="1"/>
          </p:cNvPicPr>
          <p:nvPr/>
        </p:nvPicPr>
        <p:blipFill>
          <a:blip r:embed="rId5"/>
          <a:stretch>
            <a:fillRect/>
          </a:stretch>
        </p:blipFill>
        <p:spPr>
          <a:xfrm>
            <a:off x="52073" y="1226522"/>
            <a:ext cx="4519928" cy="3720129"/>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25538437-6732-4926-97BD-A5911C42390A}"/>
              </a:ext>
            </a:extLst>
          </p:cNvPr>
          <p:cNvPicPr>
            <a:picLocks noChangeAspect="1"/>
          </p:cNvPicPr>
          <p:nvPr/>
        </p:nvPicPr>
        <p:blipFill rotWithShape="1">
          <a:blip r:embed="rId6"/>
          <a:srcRect t="11601" r="1" b="12625"/>
          <a:stretch/>
        </p:blipFill>
        <p:spPr>
          <a:xfrm>
            <a:off x="4571999" y="2925775"/>
            <a:ext cx="4265059" cy="2025789"/>
          </a:xfrm>
          <a:prstGeom prst="rect">
            <a:avLst/>
          </a:prstGeom>
        </p:spPr>
      </p:pic>
      <p:pic>
        <p:nvPicPr>
          <p:cNvPr id="14" name="Picture 9" descr="A screenshot of a cell phone&#10;&#10;Description automatically generated">
            <a:extLst>
              <a:ext uri="{FF2B5EF4-FFF2-40B4-BE49-F238E27FC236}">
                <a16:creationId xmlns:a16="http://schemas.microsoft.com/office/drawing/2014/main" id="{3E67030E-6ACB-48C4-8811-F3364A584E43}"/>
              </a:ext>
            </a:extLst>
          </p:cNvPr>
          <p:cNvPicPr>
            <a:picLocks noChangeAspect="1"/>
          </p:cNvPicPr>
          <p:nvPr/>
        </p:nvPicPr>
        <p:blipFill rotWithShape="1">
          <a:blip r:embed="rId7"/>
          <a:srcRect t="18822" r="1" b="5403"/>
          <a:stretch/>
        </p:blipFill>
        <p:spPr>
          <a:xfrm>
            <a:off x="4591482" y="1204830"/>
            <a:ext cx="4245577" cy="1703635"/>
          </a:xfrm>
          <a:prstGeom prst="rect">
            <a:avLst/>
          </a:prstGeom>
        </p:spPr>
      </p:pic>
    </p:spTree>
    <p:extLst>
      <p:ext uri="{BB962C8B-B14F-4D97-AF65-F5344CB8AC3E}">
        <p14:creationId xmlns:p14="http://schemas.microsoft.com/office/powerpoint/2010/main" val="175648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Seasonal Analysis of order types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Graphic 4">
            <a:extLst>
              <a:ext uri="{FF2B5EF4-FFF2-40B4-BE49-F238E27FC236}">
                <a16:creationId xmlns:a16="http://schemas.microsoft.com/office/drawing/2014/main" id="{EF4C536F-D138-47A3-A5B5-90EE4EF794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8" name="Picture 7">
            <a:extLst>
              <a:ext uri="{FF2B5EF4-FFF2-40B4-BE49-F238E27FC236}">
                <a16:creationId xmlns:a16="http://schemas.microsoft.com/office/drawing/2014/main" id="{1F6844AB-0B55-4DA0-959C-02B9880703B1}"/>
              </a:ext>
            </a:extLst>
          </p:cNvPr>
          <p:cNvPicPr>
            <a:picLocks noChangeAspect="1"/>
          </p:cNvPicPr>
          <p:nvPr/>
        </p:nvPicPr>
        <p:blipFill>
          <a:blip r:embed="rId5"/>
          <a:stretch>
            <a:fillRect/>
          </a:stretch>
        </p:blipFill>
        <p:spPr>
          <a:xfrm>
            <a:off x="4329505" y="2664128"/>
            <a:ext cx="2992043" cy="1923456"/>
          </a:xfrm>
          <a:prstGeom prst="rect">
            <a:avLst/>
          </a:prstGeom>
        </p:spPr>
      </p:pic>
      <p:pic>
        <p:nvPicPr>
          <p:cNvPr id="10" name="Picture 9">
            <a:extLst>
              <a:ext uri="{FF2B5EF4-FFF2-40B4-BE49-F238E27FC236}">
                <a16:creationId xmlns:a16="http://schemas.microsoft.com/office/drawing/2014/main" id="{70FBD613-6B7C-431C-A6CB-05A4829D6072}"/>
              </a:ext>
            </a:extLst>
          </p:cNvPr>
          <p:cNvPicPr>
            <a:picLocks noChangeAspect="1"/>
          </p:cNvPicPr>
          <p:nvPr/>
        </p:nvPicPr>
        <p:blipFill>
          <a:blip r:embed="rId6"/>
          <a:stretch>
            <a:fillRect/>
          </a:stretch>
        </p:blipFill>
        <p:spPr>
          <a:xfrm>
            <a:off x="1099311" y="2621420"/>
            <a:ext cx="2882130" cy="1852798"/>
          </a:xfrm>
          <a:prstGeom prst="rect">
            <a:avLst/>
          </a:prstGeom>
        </p:spPr>
      </p:pic>
      <p:pic>
        <p:nvPicPr>
          <p:cNvPr id="12" name="Picture 11">
            <a:extLst>
              <a:ext uri="{FF2B5EF4-FFF2-40B4-BE49-F238E27FC236}">
                <a16:creationId xmlns:a16="http://schemas.microsoft.com/office/drawing/2014/main" id="{B7DB9093-1F59-4CDF-9682-D9AB9DA1238B}"/>
              </a:ext>
            </a:extLst>
          </p:cNvPr>
          <p:cNvPicPr>
            <a:picLocks noChangeAspect="1"/>
          </p:cNvPicPr>
          <p:nvPr/>
        </p:nvPicPr>
        <p:blipFill>
          <a:blip r:embed="rId7"/>
          <a:stretch>
            <a:fillRect/>
          </a:stretch>
        </p:blipFill>
        <p:spPr>
          <a:xfrm>
            <a:off x="6211570" y="827287"/>
            <a:ext cx="2790874" cy="1794133"/>
          </a:xfrm>
          <a:prstGeom prst="rect">
            <a:avLst/>
          </a:prstGeom>
        </p:spPr>
      </p:pic>
      <p:pic>
        <p:nvPicPr>
          <p:cNvPr id="14" name="Picture 13">
            <a:extLst>
              <a:ext uri="{FF2B5EF4-FFF2-40B4-BE49-F238E27FC236}">
                <a16:creationId xmlns:a16="http://schemas.microsoft.com/office/drawing/2014/main" id="{112715DE-FBCB-4461-9D1C-2A409B1E5DAB}"/>
              </a:ext>
            </a:extLst>
          </p:cNvPr>
          <p:cNvPicPr>
            <a:picLocks noChangeAspect="1"/>
          </p:cNvPicPr>
          <p:nvPr/>
        </p:nvPicPr>
        <p:blipFill>
          <a:blip r:embed="rId8"/>
          <a:stretch>
            <a:fillRect/>
          </a:stretch>
        </p:blipFill>
        <p:spPr>
          <a:xfrm>
            <a:off x="3219527" y="827287"/>
            <a:ext cx="2992043" cy="1923456"/>
          </a:xfrm>
          <a:prstGeom prst="rect">
            <a:avLst/>
          </a:prstGeom>
        </p:spPr>
      </p:pic>
      <p:pic>
        <p:nvPicPr>
          <p:cNvPr id="16" name="Picture 15">
            <a:extLst>
              <a:ext uri="{FF2B5EF4-FFF2-40B4-BE49-F238E27FC236}">
                <a16:creationId xmlns:a16="http://schemas.microsoft.com/office/drawing/2014/main" id="{48278BBC-C1C4-4170-8ADD-A9391F9FB071}"/>
              </a:ext>
            </a:extLst>
          </p:cNvPr>
          <p:cNvPicPr>
            <a:picLocks noChangeAspect="1"/>
          </p:cNvPicPr>
          <p:nvPr/>
        </p:nvPicPr>
        <p:blipFill>
          <a:blip r:embed="rId9"/>
          <a:stretch>
            <a:fillRect/>
          </a:stretch>
        </p:blipFill>
        <p:spPr>
          <a:xfrm>
            <a:off x="89599" y="759679"/>
            <a:ext cx="3129928" cy="2012096"/>
          </a:xfrm>
          <a:prstGeom prst="rect">
            <a:avLst/>
          </a:prstGeom>
        </p:spPr>
      </p:pic>
    </p:spTree>
    <p:extLst>
      <p:ext uri="{BB962C8B-B14F-4D97-AF65-F5344CB8AC3E}">
        <p14:creationId xmlns:p14="http://schemas.microsoft.com/office/powerpoint/2010/main" val="30025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49" y="0"/>
            <a:ext cx="7161978" cy="694044"/>
          </a:xfrm>
          <a:solidFill>
            <a:schemeClr val="accent1"/>
          </a:solidFill>
        </p:spPr>
        <p:txBody>
          <a:bodyPr/>
          <a:lstStyle/>
          <a:p>
            <a:r>
              <a:rPr lang="en-US" sz="2000" dirty="0">
                <a:solidFill>
                  <a:schemeClr val="tx1"/>
                </a:solidFill>
              </a:rPr>
              <a:t>Inventory management analysis for </a:t>
            </a:r>
            <a:r>
              <a:rPr lang="en-IN" sz="2000" dirty="0">
                <a:solidFill>
                  <a:schemeClr val="tx1"/>
                </a:solidFill>
                <a:latin typeface="Source Sans Pro" panose="020B0503030403020204" pitchFamily="34" charset="0"/>
                <a:ea typeface="Source Sans Pro" panose="020B0503030403020204" pitchFamily="34" charset="0"/>
              </a:rPr>
              <a:t>revenue based top 10 parts used and services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Graphic 5">
            <a:extLst>
              <a:ext uri="{FF2B5EF4-FFF2-40B4-BE49-F238E27FC236}">
                <a16:creationId xmlns:a16="http://schemas.microsoft.com/office/drawing/2014/main" id="{86C2B09F-36CC-4C46-B020-2FB49AB3A8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8487" y="363220"/>
            <a:ext cx="330824" cy="330824"/>
          </a:xfrm>
          <a:prstGeom prst="rect">
            <a:avLst/>
          </a:prstGeom>
        </p:spPr>
      </p:pic>
      <p:pic>
        <p:nvPicPr>
          <p:cNvPr id="7" name="Picture 8" descr="A close up of text on a white background&#10;&#10;Description automatically generated">
            <a:extLst>
              <a:ext uri="{FF2B5EF4-FFF2-40B4-BE49-F238E27FC236}">
                <a16:creationId xmlns:a16="http://schemas.microsoft.com/office/drawing/2014/main" id="{4699E682-7751-493A-97F9-29E937B7F61E}"/>
              </a:ext>
            </a:extLst>
          </p:cNvPr>
          <p:cNvPicPr>
            <a:picLocks noChangeAspect="1"/>
          </p:cNvPicPr>
          <p:nvPr/>
        </p:nvPicPr>
        <p:blipFill rotWithShape="1">
          <a:blip r:embed="rId4"/>
          <a:srcRect l="11079" r="11079"/>
          <a:stretch/>
        </p:blipFill>
        <p:spPr>
          <a:xfrm>
            <a:off x="0" y="761652"/>
            <a:ext cx="4191883" cy="4400312"/>
          </a:xfrm>
          <a:prstGeom prst="rect">
            <a:avLst/>
          </a:prstGeom>
        </p:spPr>
      </p:pic>
      <p:pic>
        <p:nvPicPr>
          <p:cNvPr id="8" name="Picture 5" descr="A close up of a piece of paper&#10;&#10;Description automatically generated">
            <a:extLst>
              <a:ext uri="{FF2B5EF4-FFF2-40B4-BE49-F238E27FC236}">
                <a16:creationId xmlns:a16="http://schemas.microsoft.com/office/drawing/2014/main" id="{A1D887A4-9E03-4260-92A1-ACFBFAC87D3E}"/>
              </a:ext>
            </a:extLst>
          </p:cNvPr>
          <p:cNvPicPr>
            <a:picLocks noChangeAspect="1"/>
          </p:cNvPicPr>
          <p:nvPr/>
        </p:nvPicPr>
        <p:blipFill rotWithShape="1">
          <a:blip r:embed="rId5"/>
          <a:srcRect l="11079" r="11079"/>
          <a:stretch/>
        </p:blipFill>
        <p:spPr>
          <a:xfrm>
            <a:off x="4064581" y="810796"/>
            <a:ext cx="5079419" cy="4332655"/>
          </a:xfrm>
          <a:prstGeom prst="rect">
            <a:avLst/>
          </a:prstGeom>
        </p:spPr>
      </p:pic>
    </p:spTree>
    <p:extLst>
      <p:ext uri="{BB962C8B-B14F-4D97-AF65-F5344CB8AC3E}">
        <p14:creationId xmlns:p14="http://schemas.microsoft.com/office/powerpoint/2010/main" val="100146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US" sz="1800" dirty="0">
                <a:latin typeface="Source Sans Pro" panose="020B0503030403020204" pitchFamily="34" charset="0"/>
                <a:ea typeface="Source Sans Pro" panose="020B0503030403020204" pitchFamily="34" charset="0"/>
              </a:rPr>
              <a:t>Revenue Analysis State wise Invoice count</a:t>
            </a:r>
            <a:endParaRPr lang="en-IN" sz="18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Graphic 4">
            <a:extLst>
              <a:ext uri="{FF2B5EF4-FFF2-40B4-BE49-F238E27FC236}">
                <a16:creationId xmlns:a16="http://schemas.microsoft.com/office/drawing/2014/main" id="{0C93027C-5ACF-4F40-9153-D49B257D4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4" name="Picture 3">
            <a:hlinkClick r:id="rId5" action="ppaction://hlinkfile"/>
            <a:extLst>
              <a:ext uri="{FF2B5EF4-FFF2-40B4-BE49-F238E27FC236}">
                <a16:creationId xmlns:a16="http://schemas.microsoft.com/office/drawing/2014/main" id="{04756331-5A37-488D-82F9-9A21D7162576}"/>
              </a:ext>
            </a:extLst>
          </p:cNvPr>
          <p:cNvPicPr>
            <a:picLocks noChangeAspect="1"/>
          </p:cNvPicPr>
          <p:nvPr/>
        </p:nvPicPr>
        <p:blipFill rotWithShape="1">
          <a:blip r:embed="rId6"/>
          <a:srcRect l="21870" t="39603" r="21463" b="9377"/>
          <a:stretch/>
        </p:blipFill>
        <p:spPr>
          <a:xfrm>
            <a:off x="1172739" y="1072686"/>
            <a:ext cx="6737548" cy="3412273"/>
          </a:xfrm>
          <a:prstGeom prst="rect">
            <a:avLst/>
          </a:prstGeom>
        </p:spPr>
      </p:pic>
      <p:pic>
        <p:nvPicPr>
          <p:cNvPr id="8" name="Picture 7">
            <a:hlinkClick r:id="rId5" action="ppaction://hlinkfile"/>
            <a:extLst>
              <a:ext uri="{FF2B5EF4-FFF2-40B4-BE49-F238E27FC236}">
                <a16:creationId xmlns:a16="http://schemas.microsoft.com/office/drawing/2014/main" id="{A025FF34-1960-4B26-8B4E-85598F80CCE1}"/>
              </a:ext>
            </a:extLst>
          </p:cNvPr>
          <p:cNvPicPr>
            <a:picLocks noChangeAspect="1"/>
          </p:cNvPicPr>
          <p:nvPr/>
        </p:nvPicPr>
        <p:blipFill rotWithShape="1">
          <a:blip r:embed="rId6"/>
          <a:srcRect l="21870" t="39603" r="21463" b="9377"/>
          <a:stretch/>
        </p:blipFill>
        <p:spPr>
          <a:xfrm>
            <a:off x="1099311" y="1072686"/>
            <a:ext cx="6871950" cy="3412273"/>
          </a:xfrm>
          <a:prstGeom prst="rect">
            <a:avLst/>
          </a:prstGeom>
        </p:spPr>
      </p:pic>
    </p:spTree>
    <p:extLst>
      <p:ext uri="{BB962C8B-B14F-4D97-AF65-F5344CB8AC3E}">
        <p14:creationId xmlns:p14="http://schemas.microsoft.com/office/powerpoint/2010/main" val="115014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1800" dirty="0">
                <a:latin typeface="Source Sans Pro" panose="020B0503030403020204" pitchFamily="34" charset="0"/>
                <a:ea typeface="Source Sans Pro" panose="020B0503030403020204" pitchFamily="34" charset="0"/>
              </a:rPr>
              <a:t>Revenue Analysis trends based on year and months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0" name="Text Placeholder 6">
            <a:extLst>
              <a:ext uri="{FF2B5EF4-FFF2-40B4-BE49-F238E27FC236}">
                <a16:creationId xmlns:a16="http://schemas.microsoft.com/office/drawing/2014/main" id="{3071F168-E9F9-4EBB-90BE-E21D257400FB}"/>
              </a:ext>
            </a:extLst>
          </p:cNvPr>
          <p:cNvSpPr txBox="1">
            <a:spLocks/>
          </p:cNvSpPr>
          <p:nvPr/>
        </p:nvSpPr>
        <p:spPr>
          <a:xfrm>
            <a:off x="927173" y="1440022"/>
            <a:ext cx="3074271"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Year Wise Revenue</a:t>
            </a:r>
          </a:p>
        </p:txBody>
      </p:sp>
      <p:pic>
        <p:nvPicPr>
          <p:cNvPr id="11" name="Picture 10" descr="A screenshot of a cell phone&#10;&#10;Description automatically generated">
            <a:extLst>
              <a:ext uri="{FF2B5EF4-FFF2-40B4-BE49-F238E27FC236}">
                <a16:creationId xmlns:a16="http://schemas.microsoft.com/office/drawing/2014/main" id="{787B906F-3174-44D3-8ABF-D104BD09158C}"/>
              </a:ext>
            </a:extLst>
          </p:cNvPr>
          <p:cNvPicPr>
            <a:picLocks noChangeAspect="1"/>
          </p:cNvPicPr>
          <p:nvPr/>
        </p:nvPicPr>
        <p:blipFill>
          <a:blip r:embed="rId5"/>
          <a:stretch>
            <a:fillRect/>
          </a:stretch>
        </p:blipFill>
        <p:spPr>
          <a:xfrm>
            <a:off x="0" y="1944804"/>
            <a:ext cx="4519927" cy="2698321"/>
          </a:xfrm>
          <a:prstGeom prst="rect">
            <a:avLst/>
          </a:prstGeom>
        </p:spPr>
      </p:pic>
      <p:sp>
        <p:nvSpPr>
          <p:cNvPr id="12" name="Text Placeholder 7">
            <a:extLst>
              <a:ext uri="{FF2B5EF4-FFF2-40B4-BE49-F238E27FC236}">
                <a16:creationId xmlns:a16="http://schemas.microsoft.com/office/drawing/2014/main" id="{99885F55-2DA8-4E86-BF2D-588FC3E3C810}"/>
              </a:ext>
            </a:extLst>
          </p:cNvPr>
          <p:cNvSpPr txBox="1">
            <a:spLocks/>
          </p:cNvSpPr>
          <p:nvPr/>
        </p:nvSpPr>
        <p:spPr>
          <a:xfrm>
            <a:off x="5111496" y="1453427"/>
            <a:ext cx="4754880"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Month wise Revenue</a:t>
            </a:r>
          </a:p>
        </p:txBody>
      </p:sp>
      <p:pic>
        <p:nvPicPr>
          <p:cNvPr id="13" name="Picture 17" descr="A drawing of a face&#10;&#10;Description automatically generated">
            <a:extLst>
              <a:ext uri="{FF2B5EF4-FFF2-40B4-BE49-F238E27FC236}">
                <a16:creationId xmlns:a16="http://schemas.microsoft.com/office/drawing/2014/main" id="{F4D3181C-7DB2-41B8-B8B8-D502AAB6CF84}"/>
              </a:ext>
            </a:extLst>
          </p:cNvPr>
          <p:cNvPicPr>
            <a:picLocks noChangeAspect="1"/>
          </p:cNvPicPr>
          <p:nvPr/>
        </p:nvPicPr>
        <p:blipFill>
          <a:blip r:embed="rId6"/>
          <a:stretch>
            <a:fillRect/>
          </a:stretch>
        </p:blipFill>
        <p:spPr>
          <a:xfrm>
            <a:off x="4541513" y="2020976"/>
            <a:ext cx="4392023" cy="2545976"/>
          </a:xfrm>
          <a:prstGeom prst="rect">
            <a:avLst/>
          </a:prstGeom>
        </p:spPr>
      </p:pic>
    </p:spTree>
    <p:extLst>
      <p:ext uri="{BB962C8B-B14F-4D97-AF65-F5344CB8AC3E}">
        <p14:creationId xmlns:p14="http://schemas.microsoft.com/office/powerpoint/2010/main" val="335352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1800" dirty="0">
                <a:latin typeface="Source Sans Pro" panose="020B0503030403020204" pitchFamily="34" charset="0"/>
                <a:ea typeface="Source Sans Pro" panose="020B0503030403020204" pitchFamily="34" charset="0"/>
              </a:rPr>
              <a:t>Revenue Analysis hourly and daily sales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4" name="Text Placeholder 2">
            <a:extLst>
              <a:ext uri="{FF2B5EF4-FFF2-40B4-BE49-F238E27FC236}">
                <a16:creationId xmlns:a16="http://schemas.microsoft.com/office/drawing/2014/main" id="{49C40220-59FE-4E65-954F-921BB830254E}"/>
              </a:ext>
            </a:extLst>
          </p:cNvPr>
          <p:cNvSpPr txBox="1">
            <a:spLocks/>
          </p:cNvSpPr>
          <p:nvPr/>
        </p:nvSpPr>
        <p:spPr>
          <a:xfrm>
            <a:off x="1381250" y="1056738"/>
            <a:ext cx="4628920" cy="435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Daily Sales </a:t>
            </a:r>
          </a:p>
        </p:txBody>
      </p:sp>
      <p:pic>
        <p:nvPicPr>
          <p:cNvPr id="15" name="Picture 7" descr="A picture containing object&#10;&#10;Description automatically generated">
            <a:extLst>
              <a:ext uri="{FF2B5EF4-FFF2-40B4-BE49-F238E27FC236}">
                <a16:creationId xmlns:a16="http://schemas.microsoft.com/office/drawing/2014/main" id="{6D4ADBF3-6F48-47E9-9A1B-EB6C0C94DA8A}"/>
              </a:ext>
            </a:extLst>
          </p:cNvPr>
          <p:cNvPicPr>
            <a:picLocks noChangeAspect="1"/>
          </p:cNvPicPr>
          <p:nvPr/>
        </p:nvPicPr>
        <p:blipFill>
          <a:blip r:embed="rId5"/>
          <a:stretch>
            <a:fillRect/>
          </a:stretch>
        </p:blipFill>
        <p:spPr>
          <a:xfrm>
            <a:off x="57648" y="1492338"/>
            <a:ext cx="4483865" cy="3023218"/>
          </a:xfrm>
          <a:prstGeom prst="rect">
            <a:avLst/>
          </a:prstGeom>
        </p:spPr>
      </p:pic>
      <p:sp>
        <p:nvSpPr>
          <p:cNvPr id="16" name="Text Placeholder 4">
            <a:extLst>
              <a:ext uri="{FF2B5EF4-FFF2-40B4-BE49-F238E27FC236}">
                <a16:creationId xmlns:a16="http://schemas.microsoft.com/office/drawing/2014/main" id="{67B6703F-E7EE-4E5C-AD6A-7CE448760FF7}"/>
              </a:ext>
            </a:extLst>
          </p:cNvPr>
          <p:cNvSpPr txBox="1">
            <a:spLocks/>
          </p:cNvSpPr>
          <p:nvPr/>
        </p:nvSpPr>
        <p:spPr>
          <a:xfrm>
            <a:off x="4799829" y="1056738"/>
            <a:ext cx="4754880"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Hourly Sales</a:t>
            </a:r>
          </a:p>
        </p:txBody>
      </p:sp>
      <p:pic>
        <p:nvPicPr>
          <p:cNvPr id="17" name="Picture 8" descr="A close up of a logo&#10;&#10;Description automatically generated">
            <a:extLst>
              <a:ext uri="{FF2B5EF4-FFF2-40B4-BE49-F238E27FC236}">
                <a16:creationId xmlns:a16="http://schemas.microsoft.com/office/drawing/2014/main" id="{F2F72BB7-8457-44A2-89D3-529A1041C073}"/>
              </a:ext>
            </a:extLst>
          </p:cNvPr>
          <p:cNvPicPr>
            <a:picLocks noChangeAspect="1"/>
          </p:cNvPicPr>
          <p:nvPr/>
        </p:nvPicPr>
        <p:blipFill>
          <a:blip r:embed="rId6"/>
          <a:stretch>
            <a:fillRect/>
          </a:stretch>
        </p:blipFill>
        <p:spPr>
          <a:xfrm>
            <a:off x="4541513" y="1467162"/>
            <a:ext cx="4628920" cy="3183860"/>
          </a:xfrm>
          <a:prstGeom prst="rect">
            <a:avLst/>
          </a:prstGeom>
        </p:spPr>
      </p:pic>
    </p:spTree>
    <p:extLst>
      <p:ext uri="{BB962C8B-B14F-4D97-AF65-F5344CB8AC3E}">
        <p14:creationId xmlns:p14="http://schemas.microsoft.com/office/powerpoint/2010/main" val="354623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4625540"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cs typeface="Dubai Medium" panose="020B0604020202020204" pitchFamily="34" charset="-78"/>
              </a:rPr>
              <a:t>Business Problem</a:t>
            </a:r>
            <a:endParaRPr lang="en-IN" sz="2200" dirty="0">
              <a:latin typeface="Source Sans Pro" panose="020B0503030403020204" pitchFamily="34" charset="0"/>
              <a:ea typeface="Source Sans Pro" panose="020B0503030403020204" pitchFamily="34" charset="0"/>
              <a:cs typeface="Dubai Medium" panose="020B0604020202020204" pitchFamily="34" charset="-78"/>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5" name="Google Shape;72;p12">
            <a:extLst>
              <a:ext uri="{FF2B5EF4-FFF2-40B4-BE49-F238E27FC236}">
                <a16:creationId xmlns:a16="http://schemas.microsoft.com/office/drawing/2014/main" id="{507232C5-5E49-4F23-A856-902A44FCE953}"/>
              </a:ext>
            </a:extLst>
          </p:cNvPr>
          <p:cNvGrpSpPr/>
          <p:nvPr/>
        </p:nvGrpSpPr>
        <p:grpSpPr>
          <a:xfrm>
            <a:off x="817757" y="387436"/>
            <a:ext cx="237893" cy="311371"/>
            <a:chOff x="6718575" y="2318625"/>
            <a:chExt cx="256950" cy="407375"/>
          </a:xfrm>
          <a:solidFill>
            <a:schemeClr val="accent1"/>
          </a:solidFill>
        </p:grpSpPr>
        <p:sp>
          <p:nvSpPr>
            <p:cNvPr id="6" name="Google Shape;73;p12">
              <a:extLst>
                <a:ext uri="{FF2B5EF4-FFF2-40B4-BE49-F238E27FC236}">
                  <a16:creationId xmlns:a16="http://schemas.microsoft.com/office/drawing/2014/main" id="{5E25C1D6-A9CC-4190-960D-3261C0C10A41}"/>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p12">
              <a:extLst>
                <a:ext uri="{FF2B5EF4-FFF2-40B4-BE49-F238E27FC236}">
                  <a16:creationId xmlns:a16="http://schemas.microsoft.com/office/drawing/2014/main" id="{F4CD45BE-793F-434C-B769-218BDE84E032}"/>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p12">
              <a:extLst>
                <a:ext uri="{FF2B5EF4-FFF2-40B4-BE49-F238E27FC236}">
                  <a16:creationId xmlns:a16="http://schemas.microsoft.com/office/drawing/2014/main" id="{34A64D7A-0217-4CD0-A6D5-31162E452FC0}"/>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6;p12">
              <a:extLst>
                <a:ext uri="{FF2B5EF4-FFF2-40B4-BE49-F238E27FC236}">
                  <a16:creationId xmlns:a16="http://schemas.microsoft.com/office/drawing/2014/main" id="{584129AF-FC83-4BF5-8872-AE5D9C5F44B2}"/>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p12">
              <a:extLst>
                <a:ext uri="{FF2B5EF4-FFF2-40B4-BE49-F238E27FC236}">
                  <a16:creationId xmlns:a16="http://schemas.microsoft.com/office/drawing/2014/main" id="{ED7B274F-354D-4034-BA66-11B760B58509}"/>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p12">
              <a:extLst>
                <a:ext uri="{FF2B5EF4-FFF2-40B4-BE49-F238E27FC236}">
                  <a16:creationId xmlns:a16="http://schemas.microsoft.com/office/drawing/2014/main" id="{4A054B21-C4F4-41BF-9793-1414291DD621}"/>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p12">
              <a:extLst>
                <a:ext uri="{FF2B5EF4-FFF2-40B4-BE49-F238E27FC236}">
                  <a16:creationId xmlns:a16="http://schemas.microsoft.com/office/drawing/2014/main" id="{E89ECFE9-A2D7-453B-8239-9D828D9D0145}"/>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p12">
              <a:extLst>
                <a:ext uri="{FF2B5EF4-FFF2-40B4-BE49-F238E27FC236}">
                  <a16:creationId xmlns:a16="http://schemas.microsoft.com/office/drawing/2014/main" id="{280420E9-EC2D-41AB-9043-A8552A608265}"/>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grp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547BF55E-EC10-403C-ABBD-13CCD64D5C9D}"/>
              </a:ext>
            </a:extLst>
          </p:cNvPr>
          <p:cNvSpPr txBox="1"/>
          <p:nvPr/>
        </p:nvSpPr>
        <p:spPr>
          <a:xfrm>
            <a:off x="453656" y="928577"/>
            <a:ext cx="7927514" cy="384720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Geolocation Based Analysis</a:t>
            </a:r>
            <a:r>
              <a:rPr lang="en-IN" dirty="0"/>
              <a:t>:</a:t>
            </a:r>
          </a:p>
          <a:p>
            <a:endParaRPr lang="en-IN" dirty="0"/>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Extract insights regarding the ownership pattern of cars based on location features of the customers.</a:t>
            </a: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 Find out how the different type of services and service time vary with location.</a:t>
            </a: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Analyse the revenue generated at different  locations throughout the country</a:t>
            </a:r>
          </a:p>
          <a:p>
            <a:pPr marL="285750" indent="-285750">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Market Segmentation:</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Divide the customer base into different segments based on the activeness, number of visits to garage, service type and revenue generated . </a:t>
            </a: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This will help to better understand the customer behavioural patterns and have targeted marketing campaigns and rewards based on the segments</a:t>
            </a:r>
          </a:p>
          <a:p>
            <a:pPr marL="285750" indent="-285750">
              <a:buFont typeface="Wingdings" panose="05000000000000000000" pitchFamily="2" charset="2"/>
              <a:buChar char="q"/>
            </a:pPr>
            <a:endParaRPr lang="en-IN" sz="140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Customer Lifetime Value Prediction</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Predict the value given by the customer over his lifetime based on the average spend over a year and number of visits.</a:t>
            </a:r>
          </a:p>
          <a:p>
            <a:pPr marL="285750" indent="-285750">
              <a:buFont typeface="Wingdings" panose="05000000000000000000" pitchFamily="2" charset="2"/>
              <a:buChar char="q"/>
            </a:pPr>
            <a:r>
              <a:rPr lang="en-IN" sz="1200" dirty="0">
                <a:latin typeface="Times New Roman" panose="02020603050405020304" pitchFamily="18" charset="0"/>
                <a:cs typeface="Times New Roman" panose="02020603050405020304" pitchFamily="18" charset="0"/>
              </a:rPr>
              <a:t>Analysing CLV would help Mahindra First Choice focus on the customers who are going to generate good value to the company.</a:t>
            </a:r>
          </a:p>
          <a:p>
            <a:endParaRPr lang="en-IN" dirty="0"/>
          </a:p>
        </p:txBody>
      </p:sp>
    </p:spTree>
    <p:extLst>
      <p:ext uri="{BB962C8B-B14F-4D97-AF65-F5344CB8AC3E}">
        <p14:creationId xmlns:p14="http://schemas.microsoft.com/office/powerpoint/2010/main" val="1705009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1600" dirty="0">
                <a:latin typeface="Source Sans Pro" panose="020B0503030403020204" pitchFamily="34" charset="0"/>
                <a:ea typeface="Source Sans Pro" panose="020B0503030403020204" pitchFamily="34" charset="0"/>
              </a:rPr>
              <a:t>Revenue Analysis daily and weekends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9" name="Text Placeholder 2">
            <a:extLst>
              <a:ext uri="{FF2B5EF4-FFF2-40B4-BE49-F238E27FC236}">
                <a16:creationId xmlns:a16="http://schemas.microsoft.com/office/drawing/2014/main" id="{F8B2EF6D-9675-4D6E-9AC2-E0FB56CF629C}"/>
              </a:ext>
            </a:extLst>
          </p:cNvPr>
          <p:cNvSpPr txBox="1">
            <a:spLocks/>
          </p:cNvSpPr>
          <p:nvPr/>
        </p:nvSpPr>
        <p:spPr>
          <a:xfrm>
            <a:off x="536603" y="1112845"/>
            <a:ext cx="4754880"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Daily Sales Analysis</a:t>
            </a:r>
            <a:endParaRPr lang="en-US" dirty="0"/>
          </a:p>
        </p:txBody>
      </p:sp>
      <p:pic>
        <p:nvPicPr>
          <p:cNvPr id="10" name="Picture 7" descr="A picture containing drawing, brick, parked, city&#10;&#10;Description automatically generated">
            <a:extLst>
              <a:ext uri="{FF2B5EF4-FFF2-40B4-BE49-F238E27FC236}">
                <a16:creationId xmlns:a16="http://schemas.microsoft.com/office/drawing/2014/main" id="{BCF473BB-6733-4471-98F1-67F8F7CC86C4}"/>
              </a:ext>
            </a:extLst>
          </p:cNvPr>
          <p:cNvPicPr>
            <a:picLocks noChangeAspect="1"/>
          </p:cNvPicPr>
          <p:nvPr/>
        </p:nvPicPr>
        <p:blipFill>
          <a:blip r:embed="rId5"/>
          <a:stretch>
            <a:fillRect/>
          </a:stretch>
        </p:blipFill>
        <p:spPr>
          <a:xfrm>
            <a:off x="133643" y="1884110"/>
            <a:ext cx="3997569" cy="2352339"/>
          </a:xfrm>
          <a:prstGeom prst="rect">
            <a:avLst/>
          </a:prstGeom>
        </p:spPr>
      </p:pic>
      <p:sp>
        <p:nvSpPr>
          <p:cNvPr id="11" name="Text Placeholder 4">
            <a:extLst>
              <a:ext uri="{FF2B5EF4-FFF2-40B4-BE49-F238E27FC236}">
                <a16:creationId xmlns:a16="http://schemas.microsoft.com/office/drawing/2014/main" id="{E509E636-499A-4071-82EB-6EF5CDD72BA8}"/>
              </a:ext>
            </a:extLst>
          </p:cNvPr>
          <p:cNvSpPr txBox="1">
            <a:spLocks/>
          </p:cNvSpPr>
          <p:nvPr/>
        </p:nvSpPr>
        <p:spPr>
          <a:xfrm>
            <a:off x="5834027" y="1112845"/>
            <a:ext cx="4754880"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Week day vs Weekend Sales</a:t>
            </a:r>
          </a:p>
        </p:txBody>
      </p:sp>
      <p:pic>
        <p:nvPicPr>
          <p:cNvPr id="12" name="Picture 8" descr="A picture containing brick&#10;&#10;Description automatically generated">
            <a:extLst>
              <a:ext uri="{FF2B5EF4-FFF2-40B4-BE49-F238E27FC236}">
                <a16:creationId xmlns:a16="http://schemas.microsoft.com/office/drawing/2014/main" id="{CDACF8CC-BCD7-4F54-8F1F-5E28D52F2468}"/>
              </a:ext>
            </a:extLst>
          </p:cNvPr>
          <p:cNvPicPr>
            <a:picLocks noChangeAspect="1"/>
          </p:cNvPicPr>
          <p:nvPr/>
        </p:nvPicPr>
        <p:blipFill>
          <a:blip r:embed="rId6"/>
          <a:stretch>
            <a:fillRect/>
          </a:stretch>
        </p:blipFill>
        <p:spPr>
          <a:xfrm>
            <a:off x="4131212" y="1951718"/>
            <a:ext cx="4754880" cy="2352339"/>
          </a:xfrm>
          <a:prstGeom prst="rect">
            <a:avLst/>
          </a:prstGeom>
        </p:spPr>
      </p:pic>
    </p:spTree>
    <p:extLst>
      <p:ext uri="{BB962C8B-B14F-4D97-AF65-F5344CB8AC3E}">
        <p14:creationId xmlns:p14="http://schemas.microsoft.com/office/powerpoint/2010/main" val="199216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49" y="318617"/>
            <a:ext cx="7345061" cy="435600"/>
          </a:xfrm>
          <a:solidFill>
            <a:schemeClr val="accent1"/>
          </a:solidFill>
        </p:spPr>
        <p:txBody>
          <a:bodyPr/>
          <a:lstStyle/>
          <a:p>
            <a:r>
              <a:rPr lang="en-US" sz="1500" dirty="0">
                <a:latin typeface="Source Sans Pro" panose="020B0503030403020204" pitchFamily="34" charset="0"/>
                <a:ea typeface="Source Sans Pro" panose="020B0503030403020204" pitchFamily="34" charset="0"/>
              </a:rPr>
              <a:t>Customer segmentation Analysis Sales contribution from new vs existing customer</a:t>
            </a:r>
            <a:endParaRPr lang="en-IN" sz="15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Graphic 4">
            <a:extLst>
              <a:ext uri="{FF2B5EF4-FFF2-40B4-BE49-F238E27FC236}">
                <a16:creationId xmlns:a16="http://schemas.microsoft.com/office/drawing/2014/main" id="{0C93027C-5ACF-4F40-9153-D49B257D4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9" name="Picture 7" descr="A screenshot of text&#10;&#10;Description automatically generated">
            <a:extLst>
              <a:ext uri="{FF2B5EF4-FFF2-40B4-BE49-F238E27FC236}">
                <a16:creationId xmlns:a16="http://schemas.microsoft.com/office/drawing/2014/main" id="{F2C2C41B-B568-4AD4-B7CB-430092EDF94C}"/>
              </a:ext>
            </a:extLst>
          </p:cNvPr>
          <p:cNvPicPr>
            <a:picLocks noChangeAspect="1"/>
          </p:cNvPicPr>
          <p:nvPr/>
        </p:nvPicPr>
        <p:blipFill>
          <a:blip r:embed="rId5"/>
          <a:stretch>
            <a:fillRect/>
          </a:stretch>
        </p:blipFill>
        <p:spPr>
          <a:xfrm>
            <a:off x="4338815" y="903111"/>
            <a:ext cx="4805186" cy="3921773"/>
          </a:xfrm>
          <a:prstGeom prst="rect">
            <a:avLst/>
          </a:prstGeom>
        </p:spPr>
      </p:pic>
      <p:pic>
        <p:nvPicPr>
          <p:cNvPr id="13" name="Picture 8" descr="A screenshot of a cell phone&#10;&#10;Description automatically generated">
            <a:extLst>
              <a:ext uri="{FF2B5EF4-FFF2-40B4-BE49-F238E27FC236}">
                <a16:creationId xmlns:a16="http://schemas.microsoft.com/office/drawing/2014/main" id="{058B7C71-9EDB-4A33-84CA-218935377052}"/>
              </a:ext>
            </a:extLst>
          </p:cNvPr>
          <p:cNvPicPr>
            <a:picLocks noChangeAspect="1"/>
          </p:cNvPicPr>
          <p:nvPr/>
        </p:nvPicPr>
        <p:blipFill>
          <a:blip r:embed="rId6"/>
          <a:stretch>
            <a:fillRect/>
          </a:stretch>
        </p:blipFill>
        <p:spPr>
          <a:xfrm>
            <a:off x="77802" y="903110"/>
            <a:ext cx="4208940" cy="3921773"/>
          </a:xfrm>
          <a:prstGeom prst="rect">
            <a:avLst/>
          </a:prstGeom>
        </p:spPr>
      </p:pic>
    </p:spTree>
    <p:extLst>
      <p:ext uri="{BB962C8B-B14F-4D97-AF65-F5344CB8AC3E}">
        <p14:creationId xmlns:p14="http://schemas.microsoft.com/office/powerpoint/2010/main" val="11096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1600" dirty="0">
                <a:latin typeface="Source Sans Pro" panose="020B0503030403020204" pitchFamily="34" charset="0"/>
                <a:ea typeface="Source Sans Pro" panose="020B0503030403020204" pitchFamily="34" charset="0"/>
              </a:rPr>
              <a:t>Customer segment  analysis Revenue Trends and active customers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7" name="Text Placeholder 3">
            <a:extLst>
              <a:ext uri="{FF2B5EF4-FFF2-40B4-BE49-F238E27FC236}">
                <a16:creationId xmlns:a16="http://schemas.microsoft.com/office/drawing/2014/main" id="{05FCBBFC-EAAB-48C9-873C-8FDCF5855B7B}"/>
              </a:ext>
            </a:extLst>
          </p:cNvPr>
          <p:cNvSpPr txBox="1">
            <a:spLocks/>
          </p:cNvSpPr>
          <p:nvPr/>
        </p:nvSpPr>
        <p:spPr>
          <a:xfrm>
            <a:off x="6364224" y="2048256"/>
            <a:ext cx="4754880" cy="6400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Monthly Revenue</a:t>
            </a:r>
          </a:p>
        </p:txBody>
      </p:sp>
      <p:pic>
        <p:nvPicPr>
          <p:cNvPr id="8" name="Picture 7" descr="A screenshot of a cell phone&#10;&#10;Description automatically generated">
            <a:extLst>
              <a:ext uri="{FF2B5EF4-FFF2-40B4-BE49-F238E27FC236}">
                <a16:creationId xmlns:a16="http://schemas.microsoft.com/office/drawing/2014/main" id="{AB9320B6-7F2E-4915-816E-7EFA026E5776}"/>
              </a:ext>
            </a:extLst>
          </p:cNvPr>
          <p:cNvPicPr>
            <a:picLocks noChangeAspect="1"/>
          </p:cNvPicPr>
          <p:nvPr/>
        </p:nvPicPr>
        <p:blipFill>
          <a:blip r:embed="rId5"/>
          <a:stretch>
            <a:fillRect/>
          </a:stretch>
        </p:blipFill>
        <p:spPr>
          <a:xfrm>
            <a:off x="4513493" y="1035228"/>
            <a:ext cx="4582974" cy="3356009"/>
          </a:xfrm>
          <a:prstGeom prst="rect">
            <a:avLst/>
          </a:prstGeom>
        </p:spPr>
      </p:pic>
      <p:pic>
        <p:nvPicPr>
          <p:cNvPr id="10" name="Picture 6" descr="A screenshot of a cell phone&#10;&#10;Description automatically generated">
            <a:extLst>
              <a:ext uri="{FF2B5EF4-FFF2-40B4-BE49-F238E27FC236}">
                <a16:creationId xmlns:a16="http://schemas.microsoft.com/office/drawing/2014/main" id="{BFF1F3A5-16FE-49A4-971B-52778827AF50}"/>
              </a:ext>
            </a:extLst>
          </p:cNvPr>
          <p:cNvPicPr>
            <a:picLocks noChangeAspect="1"/>
          </p:cNvPicPr>
          <p:nvPr/>
        </p:nvPicPr>
        <p:blipFill>
          <a:blip r:embed="rId6"/>
          <a:stretch>
            <a:fillRect/>
          </a:stretch>
        </p:blipFill>
        <p:spPr>
          <a:xfrm>
            <a:off x="118809" y="1043395"/>
            <a:ext cx="4394684" cy="3347842"/>
          </a:xfrm>
          <a:prstGeom prst="rect">
            <a:avLst/>
          </a:prstGeom>
        </p:spPr>
      </p:pic>
    </p:spTree>
    <p:extLst>
      <p:ext uri="{BB962C8B-B14F-4D97-AF65-F5344CB8AC3E}">
        <p14:creationId xmlns:p14="http://schemas.microsoft.com/office/powerpoint/2010/main" val="415011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rPr>
              <a:t>Custer reference sources</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5" name="Graphic 4">
            <a:extLst>
              <a:ext uri="{FF2B5EF4-FFF2-40B4-BE49-F238E27FC236}">
                <a16:creationId xmlns:a16="http://schemas.microsoft.com/office/drawing/2014/main" id="{0C93027C-5ACF-4F40-9153-D49B257D4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11" name="Picture 10">
            <a:extLst>
              <a:ext uri="{FF2B5EF4-FFF2-40B4-BE49-F238E27FC236}">
                <a16:creationId xmlns:a16="http://schemas.microsoft.com/office/drawing/2014/main" id="{5BB5FE09-D4DE-4161-B658-7897EC51727A}"/>
              </a:ext>
            </a:extLst>
          </p:cNvPr>
          <p:cNvPicPr>
            <a:picLocks noChangeAspect="1"/>
          </p:cNvPicPr>
          <p:nvPr/>
        </p:nvPicPr>
        <p:blipFill>
          <a:blip r:embed="rId5"/>
          <a:stretch>
            <a:fillRect/>
          </a:stretch>
        </p:blipFill>
        <p:spPr>
          <a:xfrm>
            <a:off x="180622" y="963592"/>
            <a:ext cx="8726311" cy="3983059"/>
          </a:xfrm>
          <a:prstGeom prst="rect">
            <a:avLst/>
          </a:prstGeom>
        </p:spPr>
      </p:pic>
    </p:spTree>
    <p:extLst>
      <p:ext uri="{BB962C8B-B14F-4D97-AF65-F5344CB8AC3E}">
        <p14:creationId xmlns:p14="http://schemas.microsoft.com/office/powerpoint/2010/main" val="3084920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ubtitle 5">
            <a:extLst>
              <a:ext uri="{FF2B5EF4-FFF2-40B4-BE49-F238E27FC236}">
                <a16:creationId xmlns:a16="http://schemas.microsoft.com/office/drawing/2014/main" id="{BAD768DE-3888-43D1-B871-0700070AEA28}"/>
              </a:ext>
            </a:extLst>
          </p:cNvPr>
          <p:cNvSpPr>
            <a:spLocks noGrp="1"/>
          </p:cNvSpPr>
          <p:nvPr>
            <p:ph type="subTitle" idx="1"/>
          </p:nvPr>
        </p:nvSpPr>
        <p:spPr/>
        <p:txBody>
          <a:bodyPr/>
          <a:lstStyle/>
          <a:p>
            <a:r>
              <a:rPr lang="en-US" sz="1800" dirty="0"/>
              <a:t>Lets Start with clustering of data</a:t>
            </a:r>
            <a:endParaRPr lang="en-IN" sz="1800" dirty="0"/>
          </a:p>
        </p:txBody>
      </p:sp>
      <p:sp>
        <p:nvSpPr>
          <p:cNvPr id="110" name="Google Shape;110;p15"/>
          <p:cNvSpPr txBox="1">
            <a:spLocks noGrp="1"/>
          </p:cNvSpPr>
          <p:nvPr>
            <p:ph type="ctrTitle"/>
          </p:nvPr>
        </p:nvSpPr>
        <p:spPr/>
        <p:txBody>
          <a:bodyPr/>
          <a:lstStyle/>
          <a:p>
            <a:pPr lvl="0"/>
            <a:r>
              <a:rPr lang="en-US" dirty="0">
                <a:sym typeface="Quattrocento Sans"/>
              </a:rPr>
              <a:t>Market Segmentation</a:t>
            </a:r>
          </a:p>
        </p:txBody>
      </p:sp>
      <p:sp>
        <p:nvSpPr>
          <p:cNvPr id="113" name="Google Shape;113;p15"/>
          <p:cNvSpPr txBox="1">
            <a:spLocks noGrp="1"/>
          </p:cNvSpPr>
          <p:nvPr>
            <p:ph type="sldNum" idx="12"/>
          </p:nvPr>
        </p:nvSpPr>
        <p:spPr/>
        <p:txBody>
          <a:bodyPr/>
          <a:lstStyle/>
          <a:p>
            <a:pPr lvl="0"/>
            <a:fld id="{00000000-1234-1234-1234-123412341234}" type="slidenum">
              <a:rPr lang="en"/>
              <a:pPr lvl="0"/>
              <a:t>24</a:t>
            </a:fld>
            <a:endParaRPr lang="en"/>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3" name="Picture 2">
            <a:extLst>
              <a:ext uri="{FF2B5EF4-FFF2-40B4-BE49-F238E27FC236}">
                <a16:creationId xmlns:a16="http://schemas.microsoft.com/office/drawing/2014/main" id="{1985A109-564D-4D26-8FFA-586D25DB2ADC}"/>
              </a:ext>
            </a:extLst>
          </p:cNvPr>
          <p:cNvPicPr>
            <a:picLocks noChangeAspect="1"/>
          </p:cNvPicPr>
          <p:nvPr/>
        </p:nvPicPr>
        <p:blipFill>
          <a:blip r:embed="rId3"/>
          <a:stretch>
            <a:fillRect/>
          </a:stretch>
        </p:blipFill>
        <p:spPr>
          <a:xfrm>
            <a:off x="1049030" y="2299800"/>
            <a:ext cx="543900" cy="543900"/>
          </a:xfrm>
          <a:prstGeom prst="rect">
            <a:avLst/>
          </a:prstGeom>
        </p:spPr>
      </p:pic>
    </p:spTree>
    <p:extLst>
      <p:ext uri="{BB962C8B-B14F-4D97-AF65-F5344CB8AC3E}">
        <p14:creationId xmlns:p14="http://schemas.microsoft.com/office/powerpoint/2010/main" val="110263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Customer clustering based on revenue </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0" name="Text Placeholder 2">
            <a:extLst>
              <a:ext uri="{FF2B5EF4-FFF2-40B4-BE49-F238E27FC236}">
                <a16:creationId xmlns:a16="http://schemas.microsoft.com/office/drawing/2014/main" id="{0C13B8E8-22E8-4EAB-B5B6-2CAC1BDE1656}"/>
              </a:ext>
            </a:extLst>
          </p:cNvPr>
          <p:cNvSpPr txBox="1">
            <a:spLocks/>
          </p:cNvSpPr>
          <p:nvPr/>
        </p:nvSpPr>
        <p:spPr>
          <a:xfrm>
            <a:off x="5127250" y="3147589"/>
            <a:ext cx="3752345" cy="124814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rgbClr val="1D1C1D"/>
                </a:solidFill>
                <a:effectLst/>
                <a:latin typeface="Slack-Lato"/>
              </a:rPr>
              <a:t>0-low revenue earning cluster of customer</a:t>
            </a:r>
            <a:br>
              <a:rPr lang="en-US" dirty="0"/>
            </a:br>
            <a:r>
              <a:rPr lang="en-US" b="0" i="0" dirty="0">
                <a:solidFill>
                  <a:srgbClr val="1D1C1D"/>
                </a:solidFill>
                <a:effectLst/>
                <a:latin typeface="Slack-Lato"/>
              </a:rPr>
              <a:t>1-high revenue earning cluster of customer</a:t>
            </a:r>
            <a:br>
              <a:rPr lang="en-US" dirty="0"/>
            </a:br>
            <a:r>
              <a:rPr lang="en-US" b="0" i="0" dirty="0">
                <a:solidFill>
                  <a:srgbClr val="1D1C1D"/>
                </a:solidFill>
                <a:effectLst/>
                <a:latin typeface="Slack-Lato"/>
              </a:rPr>
              <a:t>2-medium revenue earning cluster of customer</a:t>
            </a:r>
            <a:br>
              <a:rPr lang="en-US" dirty="0"/>
            </a:br>
            <a:r>
              <a:rPr lang="en-US" b="0" i="0" dirty="0">
                <a:solidFill>
                  <a:srgbClr val="1D1C1D"/>
                </a:solidFill>
                <a:effectLst/>
                <a:latin typeface="Slack-Lato"/>
              </a:rPr>
              <a:t>3-very high revenue earning cluster of customer</a:t>
            </a:r>
            <a:endParaRPr lang="en-US" dirty="0"/>
          </a:p>
        </p:txBody>
      </p:sp>
      <p:pic>
        <p:nvPicPr>
          <p:cNvPr id="5" name="Picture 4">
            <a:extLst>
              <a:ext uri="{FF2B5EF4-FFF2-40B4-BE49-F238E27FC236}">
                <a16:creationId xmlns:a16="http://schemas.microsoft.com/office/drawing/2014/main" id="{B3FD9099-60B7-4367-8978-17CCA4B97036}"/>
              </a:ext>
            </a:extLst>
          </p:cNvPr>
          <p:cNvPicPr>
            <a:picLocks noChangeAspect="1"/>
          </p:cNvPicPr>
          <p:nvPr/>
        </p:nvPicPr>
        <p:blipFill>
          <a:blip r:embed="rId5"/>
          <a:stretch>
            <a:fillRect/>
          </a:stretch>
        </p:blipFill>
        <p:spPr>
          <a:xfrm>
            <a:off x="-77119" y="1006883"/>
            <a:ext cx="5119266" cy="3531405"/>
          </a:xfrm>
          <a:prstGeom prst="rect">
            <a:avLst/>
          </a:prstGeom>
        </p:spPr>
      </p:pic>
      <p:pic>
        <p:nvPicPr>
          <p:cNvPr id="8" name="Picture 7">
            <a:extLst>
              <a:ext uri="{FF2B5EF4-FFF2-40B4-BE49-F238E27FC236}">
                <a16:creationId xmlns:a16="http://schemas.microsoft.com/office/drawing/2014/main" id="{FD69D00C-AAED-4546-86BF-5CF8D4ED5FB5}"/>
              </a:ext>
            </a:extLst>
          </p:cNvPr>
          <p:cNvPicPr>
            <a:picLocks noChangeAspect="1"/>
          </p:cNvPicPr>
          <p:nvPr/>
        </p:nvPicPr>
        <p:blipFill>
          <a:blip r:embed="rId6"/>
          <a:stretch>
            <a:fillRect/>
          </a:stretch>
        </p:blipFill>
        <p:spPr>
          <a:xfrm>
            <a:off x="5127250" y="1006883"/>
            <a:ext cx="3867150" cy="1895475"/>
          </a:xfrm>
          <a:prstGeom prst="rect">
            <a:avLst/>
          </a:prstGeom>
        </p:spPr>
      </p:pic>
    </p:spTree>
    <p:extLst>
      <p:ext uri="{BB962C8B-B14F-4D97-AF65-F5344CB8AC3E}">
        <p14:creationId xmlns:p14="http://schemas.microsoft.com/office/powerpoint/2010/main" val="293550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1600" dirty="0">
                <a:latin typeface="Source Sans Pro" panose="020B0503030403020204" pitchFamily="34" charset="0"/>
                <a:ea typeface="Source Sans Pro" panose="020B0503030403020204" pitchFamily="34" charset="0"/>
              </a:rPr>
              <a:t>Customer clustering based on </a:t>
            </a:r>
            <a:r>
              <a:rPr lang="en-US" sz="1600" dirty="0">
                <a:latin typeface="Source Sans Pro" panose="020B0503030403020204" pitchFamily="34" charset="0"/>
                <a:ea typeface="Source Sans Pro" panose="020B0503030403020204" pitchFamily="34" charset="0"/>
              </a:rPr>
              <a:t>Clustering for Revenue generated from different Car Models</a:t>
            </a:r>
            <a:endParaRPr lang="en-IN" sz="16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0" name="Text Placeholder 2">
            <a:extLst>
              <a:ext uri="{FF2B5EF4-FFF2-40B4-BE49-F238E27FC236}">
                <a16:creationId xmlns:a16="http://schemas.microsoft.com/office/drawing/2014/main" id="{0C13B8E8-22E8-4EAB-B5B6-2CAC1BDE1656}"/>
              </a:ext>
            </a:extLst>
          </p:cNvPr>
          <p:cNvSpPr txBox="1">
            <a:spLocks/>
          </p:cNvSpPr>
          <p:nvPr/>
        </p:nvSpPr>
        <p:spPr>
          <a:xfrm>
            <a:off x="4950999" y="3158878"/>
            <a:ext cx="4140928" cy="139069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rgbClr val="1D1C1D"/>
                </a:solidFill>
                <a:effectLst/>
                <a:latin typeface="Slack-Lato"/>
              </a:rPr>
              <a:t>0 - Medium Revenue Earning Cluster of Car Models</a:t>
            </a:r>
          </a:p>
          <a:p>
            <a:r>
              <a:rPr lang="en-US" b="0" i="0" dirty="0">
                <a:solidFill>
                  <a:srgbClr val="1D1C1D"/>
                </a:solidFill>
                <a:effectLst/>
                <a:latin typeface="Slack-Lato"/>
              </a:rPr>
              <a:t>1 - Very High Revenue Earning Cluster of Car Models</a:t>
            </a:r>
          </a:p>
          <a:p>
            <a:r>
              <a:rPr lang="en-US" b="0" i="0" dirty="0">
                <a:solidFill>
                  <a:srgbClr val="1D1C1D"/>
                </a:solidFill>
                <a:effectLst/>
                <a:latin typeface="Slack-Lato"/>
              </a:rPr>
              <a:t>2 - Low Revenue Earning Cluster of Car Models </a:t>
            </a:r>
          </a:p>
          <a:p>
            <a:r>
              <a:rPr lang="en-US" b="0" i="0" dirty="0">
                <a:solidFill>
                  <a:srgbClr val="1D1C1D"/>
                </a:solidFill>
                <a:effectLst/>
                <a:latin typeface="Slack-Lato"/>
              </a:rPr>
              <a:t>3 - High Revenue Earning Cluster of Car Models</a:t>
            </a:r>
          </a:p>
        </p:txBody>
      </p:sp>
      <p:pic>
        <p:nvPicPr>
          <p:cNvPr id="7" name="Picture 6">
            <a:extLst>
              <a:ext uri="{FF2B5EF4-FFF2-40B4-BE49-F238E27FC236}">
                <a16:creationId xmlns:a16="http://schemas.microsoft.com/office/drawing/2014/main" id="{298BAEF6-FEA6-425A-B299-6A2A2D7B5B85}"/>
              </a:ext>
            </a:extLst>
          </p:cNvPr>
          <p:cNvPicPr>
            <a:picLocks noChangeAspect="1"/>
          </p:cNvPicPr>
          <p:nvPr/>
        </p:nvPicPr>
        <p:blipFill>
          <a:blip r:embed="rId5"/>
          <a:stretch>
            <a:fillRect/>
          </a:stretch>
        </p:blipFill>
        <p:spPr>
          <a:xfrm>
            <a:off x="52073" y="959808"/>
            <a:ext cx="4624944" cy="3206321"/>
          </a:xfrm>
          <a:prstGeom prst="rect">
            <a:avLst/>
          </a:prstGeom>
        </p:spPr>
      </p:pic>
      <p:pic>
        <p:nvPicPr>
          <p:cNvPr id="13" name="Picture 12">
            <a:extLst>
              <a:ext uri="{FF2B5EF4-FFF2-40B4-BE49-F238E27FC236}">
                <a16:creationId xmlns:a16="http://schemas.microsoft.com/office/drawing/2014/main" id="{92BFB760-A193-4B7F-AC67-43EA94426685}"/>
              </a:ext>
            </a:extLst>
          </p:cNvPr>
          <p:cNvPicPr>
            <a:picLocks noChangeAspect="1"/>
          </p:cNvPicPr>
          <p:nvPr/>
        </p:nvPicPr>
        <p:blipFill>
          <a:blip r:embed="rId6"/>
          <a:stretch>
            <a:fillRect/>
          </a:stretch>
        </p:blipFill>
        <p:spPr>
          <a:xfrm>
            <a:off x="4827174" y="991805"/>
            <a:ext cx="3469343" cy="1790700"/>
          </a:xfrm>
          <a:prstGeom prst="rect">
            <a:avLst/>
          </a:prstGeom>
        </p:spPr>
      </p:pic>
    </p:spTree>
    <p:extLst>
      <p:ext uri="{BB962C8B-B14F-4D97-AF65-F5344CB8AC3E}">
        <p14:creationId xmlns:p14="http://schemas.microsoft.com/office/powerpoint/2010/main" val="117655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Customer LTV </a:t>
            </a:r>
            <a:r>
              <a:rPr lang="en-IN" sz="2200" dirty="0" err="1">
                <a:latin typeface="Source Sans Pro" panose="020B0503030403020204" pitchFamily="34" charset="0"/>
                <a:ea typeface="Source Sans Pro" panose="020B0503030403020204" pitchFamily="34" charset="0"/>
              </a:rPr>
              <a:t>custer</a:t>
            </a:r>
            <a:r>
              <a:rPr lang="en-IN" sz="2200" dirty="0">
                <a:latin typeface="Source Sans Pro" panose="020B0503030403020204" pitchFamily="34" charset="0"/>
                <a:ea typeface="Source Sans Pro" panose="020B0503030403020204" pitchFamily="34" charset="0"/>
              </a:rPr>
              <a:t>  </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Graphic 5">
            <a:extLst>
              <a:ext uri="{FF2B5EF4-FFF2-40B4-BE49-F238E27FC236}">
                <a16:creationId xmlns:a16="http://schemas.microsoft.com/office/drawing/2014/main" id="{82863C51-6859-4F0D-A7B0-19DFE5CBF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0" name="Text Placeholder 2">
            <a:extLst>
              <a:ext uri="{FF2B5EF4-FFF2-40B4-BE49-F238E27FC236}">
                <a16:creationId xmlns:a16="http://schemas.microsoft.com/office/drawing/2014/main" id="{0C13B8E8-22E8-4EAB-B5B6-2CAC1BDE1656}"/>
              </a:ext>
            </a:extLst>
          </p:cNvPr>
          <p:cNvSpPr txBox="1">
            <a:spLocks/>
          </p:cNvSpPr>
          <p:nvPr/>
        </p:nvSpPr>
        <p:spPr>
          <a:xfrm>
            <a:off x="5127250" y="3147589"/>
            <a:ext cx="3752345" cy="124814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0" i="0" dirty="0">
                <a:solidFill>
                  <a:srgbClr val="1D1C1D"/>
                </a:solidFill>
                <a:effectLst/>
                <a:latin typeface="Slack-Lato"/>
              </a:rPr>
              <a:t>0-low lifetime value of a customer</a:t>
            </a:r>
            <a:br>
              <a:rPr lang="en-US" dirty="0"/>
            </a:br>
            <a:r>
              <a:rPr lang="en-US" b="0" i="0" dirty="0">
                <a:solidFill>
                  <a:srgbClr val="1D1C1D"/>
                </a:solidFill>
                <a:effectLst/>
                <a:latin typeface="Slack-Lato"/>
              </a:rPr>
              <a:t>1-medium lifetime value customer</a:t>
            </a:r>
            <a:br>
              <a:rPr lang="en-US" dirty="0"/>
            </a:br>
            <a:r>
              <a:rPr lang="en-US" b="0" i="0" dirty="0">
                <a:solidFill>
                  <a:srgbClr val="1D1C1D"/>
                </a:solidFill>
                <a:effectLst/>
                <a:latin typeface="Slack-Lato"/>
              </a:rPr>
              <a:t>2-high lifetime value of a customer</a:t>
            </a:r>
            <a:endParaRPr lang="en-US" dirty="0"/>
          </a:p>
        </p:txBody>
      </p:sp>
      <p:pic>
        <p:nvPicPr>
          <p:cNvPr id="7" name="Picture 6">
            <a:extLst>
              <a:ext uri="{FF2B5EF4-FFF2-40B4-BE49-F238E27FC236}">
                <a16:creationId xmlns:a16="http://schemas.microsoft.com/office/drawing/2014/main" id="{793CF737-2413-4C77-ADD3-43DA423ED62F}"/>
              </a:ext>
            </a:extLst>
          </p:cNvPr>
          <p:cNvPicPr>
            <a:picLocks noChangeAspect="1"/>
          </p:cNvPicPr>
          <p:nvPr/>
        </p:nvPicPr>
        <p:blipFill>
          <a:blip r:embed="rId5"/>
          <a:stretch>
            <a:fillRect/>
          </a:stretch>
        </p:blipFill>
        <p:spPr>
          <a:xfrm>
            <a:off x="5205727" y="1290325"/>
            <a:ext cx="2947673" cy="1762307"/>
          </a:xfrm>
          <a:prstGeom prst="rect">
            <a:avLst/>
          </a:prstGeom>
        </p:spPr>
      </p:pic>
      <p:pic>
        <p:nvPicPr>
          <p:cNvPr id="11" name="Picture 10">
            <a:extLst>
              <a:ext uri="{FF2B5EF4-FFF2-40B4-BE49-F238E27FC236}">
                <a16:creationId xmlns:a16="http://schemas.microsoft.com/office/drawing/2014/main" id="{15CD72D8-CD25-4AAA-ADC4-50F60E01841D}"/>
              </a:ext>
            </a:extLst>
          </p:cNvPr>
          <p:cNvPicPr>
            <a:picLocks noChangeAspect="1"/>
          </p:cNvPicPr>
          <p:nvPr/>
        </p:nvPicPr>
        <p:blipFill>
          <a:blip r:embed="rId6"/>
          <a:stretch>
            <a:fillRect/>
          </a:stretch>
        </p:blipFill>
        <p:spPr>
          <a:xfrm>
            <a:off x="33390" y="1027765"/>
            <a:ext cx="5093860" cy="3531405"/>
          </a:xfrm>
          <a:prstGeom prst="rect">
            <a:avLst/>
          </a:prstGeom>
        </p:spPr>
      </p:pic>
    </p:spTree>
    <p:extLst>
      <p:ext uri="{BB962C8B-B14F-4D97-AF65-F5344CB8AC3E}">
        <p14:creationId xmlns:p14="http://schemas.microsoft.com/office/powerpoint/2010/main" val="100814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ubtitle 5">
            <a:extLst>
              <a:ext uri="{FF2B5EF4-FFF2-40B4-BE49-F238E27FC236}">
                <a16:creationId xmlns:a16="http://schemas.microsoft.com/office/drawing/2014/main" id="{BAD768DE-3888-43D1-B871-0700070AEA28}"/>
              </a:ext>
            </a:extLst>
          </p:cNvPr>
          <p:cNvSpPr>
            <a:spLocks noGrp="1"/>
          </p:cNvSpPr>
          <p:nvPr>
            <p:ph type="subTitle" idx="1"/>
          </p:nvPr>
        </p:nvSpPr>
        <p:spPr/>
        <p:txBody>
          <a:bodyPr/>
          <a:lstStyle/>
          <a:p>
            <a:r>
              <a:rPr lang="en-US" sz="1800" dirty="0"/>
              <a:t>Lets Start with preprocessing of data</a:t>
            </a:r>
            <a:endParaRPr lang="en-IN" sz="1800" dirty="0"/>
          </a:p>
        </p:txBody>
      </p:sp>
      <p:sp>
        <p:nvSpPr>
          <p:cNvPr id="110" name="Google Shape;110;p15"/>
          <p:cNvSpPr txBox="1">
            <a:spLocks noGrp="1"/>
          </p:cNvSpPr>
          <p:nvPr>
            <p:ph type="ctrTitle"/>
          </p:nvPr>
        </p:nvSpPr>
        <p:spPr/>
        <p:txBody>
          <a:bodyPr/>
          <a:lstStyle/>
          <a:p>
            <a:pPr lvl="0"/>
            <a:r>
              <a:rPr lang="en-US" dirty="0">
                <a:sym typeface="Quattrocento Sans"/>
              </a:rPr>
              <a:t>Data Preprocessing</a:t>
            </a:r>
          </a:p>
        </p:txBody>
      </p:sp>
      <p:sp>
        <p:nvSpPr>
          <p:cNvPr id="113" name="Google Shape;113;p15"/>
          <p:cNvSpPr txBox="1">
            <a:spLocks noGrp="1"/>
          </p:cNvSpPr>
          <p:nvPr>
            <p:ph type="sldNum" idx="12"/>
          </p:nvPr>
        </p:nvSpPr>
        <p:spPr/>
        <p:txBody>
          <a:bodyPr/>
          <a:lstStyle/>
          <a:p>
            <a:pPr lvl="0"/>
            <a:fld id="{00000000-1234-1234-1234-123412341234}" type="slidenum">
              <a:rPr lang="en"/>
              <a:pPr lvl="0"/>
              <a:t>28</a:t>
            </a:fld>
            <a:endParaRPr lang="en"/>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2052" name="Picture 4" descr="Data cleaning - Free computer icons">
            <a:extLst>
              <a:ext uri="{FF2B5EF4-FFF2-40B4-BE49-F238E27FC236}">
                <a16:creationId xmlns:a16="http://schemas.microsoft.com/office/drawing/2014/main" id="{51BCDA97-930A-4CDF-97EE-6C22C6FC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29" y="2310401"/>
            <a:ext cx="505522" cy="50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20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solidFill>
            <a:schemeClr val="accent1"/>
          </a:solidFill>
        </p:spPr>
        <p:txBody>
          <a:bodyPr/>
          <a:lstStyle/>
          <a:p>
            <a:r>
              <a:rPr lang="en-US" sz="2200" dirty="0">
                <a:latin typeface="Source Sans Pro" panose="020B0503030403020204" pitchFamily="34" charset="0"/>
                <a:ea typeface="Source Sans Pro" panose="020B0503030403020204" pitchFamily="34" charset="0"/>
                <a:sym typeface="Quattrocento Sans"/>
              </a:rPr>
              <a:t>Data Preprocessing</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7" name="Picture 4" descr="Data cleaning - Free computer icons">
            <a:extLst>
              <a:ext uri="{FF2B5EF4-FFF2-40B4-BE49-F238E27FC236}">
                <a16:creationId xmlns:a16="http://schemas.microsoft.com/office/drawing/2014/main" id="{19A2E922-511D-4F33-862C-31B9D3193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26" y="388584"/>
            <a:ext cx="328431" cy="31348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1FDB0E6-8521-466A-B2CC-459ECE781E71}"/>
              </a:ext>
            </a:extLst>
          </p:cNvPr>
          <p:cNvSpPr txBox="1"/>
          <p:nvPr/>
        </p:nvSpPr>
        <p:spPr>
          <a:xfrm>
            <a:off x="1124856" y="1196788"/>
            <a:ext cx="7017337" cy="7201972"/>
          </a:xfrm>
          <a:prstGeom prst="rect">
            <a:avLst/>
          </a:prstGeom>
          <a:noFill/>
        </p:spPr>
        <p:txBody>
          <a:bodyPr wrap="square" rtlCol="0">
            <a:spAutoFit/>
          </a:bodyPr>
          <a:lstStyle/>
          <a:p>
            <a:pPr marL="228600" indent="-228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Dropped columns</a:t>
            </a:r>
          </a:p>
          <a:p>
            <a:pPr marL="228600" indent="-22860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28600" indent="-228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Clean state and city names </a:t>
            </a:r>
          </a:p>
          <a:p>
            <a:pPr marL="228600" indent="-22860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28600" indent="-2286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Treated null values in model, data origin  and Partner type column</a:t>
            </a: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Bucketed states in zones </a:t>
            </a: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Created year, month and season features </a:t>
            </a: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Calculated total service hours</a:t>
            </a:r>
          </a:p>
          <a:p>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Calculated age of the cars</a:t>
            </a: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Scraped car prices for bucketing models into Categories</a:t>
            </a: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38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ubtitle 5">
            <a:extLst>
              <a:ext uri="{FF2B5EF4-FFF2-40B4-BE49-F238E27FC236}">
                <a16:creationId xmlns:a16="http://schemas.microsoft.com/office/drawing/2014/main" id="{BAD768DE-3888-43D1-B871-0700070AEA28}"/>
              </a:ext>
            </a:extLst>
          </p:cNvPr>
          <p:cNvSpPr>
            <a:spLocks noGrp="1"/>
          </p:cNvSpPr>
          <p:nvPr>
            <p:ph type="subTitle" idx="1"/>
          </p:nvPr>
        </p:nvSpPr>
        <p:spPr/>
        <p:txBody>
          <a:bodyPr/>
          <a:lstStyle/>
          <a:p>
            <a:r>
              <a:rPr lang="en-US" sz="1800" dirty="0"/>
              <a:t>Lets Start with the first steps of Visualizations</a:t>
            </a:r>
            <a:endParaRPr lang="en-IN" sz="1800" dirty="0"/>
          </a:p>
        </p:txBody>
      </p:sp>
      <p:sp>
        <p:nvSpPr>
          <p:cNvPr id="110" name="Google Shape;110;p15"/>
          <p:cNvSpPr txBox="1">
            <a:spLocks noGrp="1"/>
          </p:cNvSpPr>
          <p:nvPr>
            <p:ph type="ctrTitle"/>
          </p:nvPr>
        </p:nvSpPr>
        <p:spPr/>
        <p:txBody>
          <a:bodyPr/>
          <a:lstStyle/>
          <a:p>
            <a:pPr lvl="0"/>
            <a:r>
              <a:rPr lang="en-US" dirty="0">
                <a:sym typeface="Quattrocento Sans"/>
              </a:rPr>
              <a:t>Exploratory Data Analysis</a:t>
            </a:r>
          </a:p>
        </p:txBody>
      </p:sp>
      <p:sp>
        <p:nvSpPr>
          <p:cNvPr id="113" name="Google Shape;113;p15"/>
          <p:cNvSpPr txBox="1">
            <a:spLocks noGrp="1"/>
          </p:cNvSpPr>
          <p:nvPr>
            <p:ph type="sldNum" idx="12"/>
          </p:nvPr>
        </p:nvSpPr>
        <p:spPr/>
        <p:txBody>
          <a:bodyPr/>
          <a:lstStyle/>
          <a:p>
            <a:pPr lvl="0"/>
            <a:fld id="{00000000-1234-1234-1234-123412341234}" type="slidenum">
              <a:rPr lang="en"/>
              <a:pPr lvl="0"/>
              <a:t>3</a:t>
            </a:fld>
            <a:endParaRPr lang="en"/>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8" name="Graphic 7">
            <a:extLst>
              <a:ext uri="{FF2B5EF4-FFF2-40B4-BE49-F238E27FC236}">
                <a16:creationId xmlns:a16="http://schemas.microsoft.com/office/drawing/2014/main" id="{3DBAFE39-0704-4E7E-AECF-53475859E4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0721" y="2298584"/>
            <a:ext cx="471895" cy="4718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solidFill>
            <a:schemeClr val="accent1"/>
          </a:solidFill>
        </p:spPr>
        <p:txBody>
          <a:bodyPr/>
          <a:lstStyle/>
          <a:p>
            <a:pPr lvl="0"/>
            <a:r>
              <a:rPr lang="en-US" sz="2200" dirty="0">
                <a:latin typeface="Source Sans Pro" panose="020B0503030403020204" pitchFamily="34" charset="0"/>
                <a:ea typeface="Source Sans Pro" panose="020B0503030403020204" pitchFamily="34" charset="0"/>
                <a:sym typeface="Quattrocento Sans"/>
              </a:rPr>
              <a:t>Customer Lifetime Value</a:t>
            </a:r>
          </a:p>
        </p:txBody>
      </p:sp>
      <p:sp>
        <p:nvSpPr>
          <p:cNvPr id="113" name="Google Shape;113;p15"/>
          <p:cNvSpPr txBox="1">
            <a:spLocks noGrp="1"/>
          </p:cNvSpPr>
          <p:nvPr>
            <p:ph type="sldNum" idx="12"/>
          </p:nvPr>
        </p:nvSpPr>
        <p:spPr/>
        <p:txBody>
          <a:bodyPr/>
          <a:lstStyle/>
          <a:p>
            <a:pPr lvl="0"/>
            <a:fld id="{00000000-1234-1234-1234-123412341234}" type="slidenum">
              <a:rPr lang="en"/>
              <a:pPr lvl="0"/>
              <a:t>30</a:t>
            </a:fld>
            <a:endParaRPr lang="en"/>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AB171BCB-B084-4EF5-A8EE-4FDE92B93620}"/>
                  </a:ext>
                </a:extLst>
              </p:cNvPr>
              <p:cNvSpPr>
                <a:spLocks noGrp="1"/>
              </p:cNvSpPr>
              <p:nvPr>
                <p:ph type="body" idx="4294967295"/>
              </p:nvPr>
            </p:nvSpPr>
            <p:spPr>
              <a:xfrm>
                <a:off x="810322" y="1177460"/>
                <a:ext cx="6808788" cy="3113088"/>
              </a:xfrm>
            </p:spPr>
            <p:txBody>
              <a:bodyPr/>
              <a:lstStyle/>
              <a:p>
                <a:pPr>
                  <a:buClrTx/>
                  <a:buSzPct val="10000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Lifetime value of the customer is a metric that represents the total amount of a money a customer is expected to spend over the lifetime of the car.</a:t>
                </a:r>
              </a:p>
              <a:p>
                <a:pPr>
                  <a:buClrTx/>
                  <a:buSzPct val="100000"/>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a:buClrTx/>
                  <a:buSzPct val="100000"/>
                  <a:buFont typeface="Wingdings" panose="05000000000000000000" pitchFamily="2" charset="2"/>
                  <a:buChar char="ü"/>
                </a:pPr>
                <a14:m>
                  <m:oMath xmlns:m="http://schemas.openxmlformats.org/officeDocument/2006/math">
                    <m:r>
                      <a:rPr lang="en-IN" sz="1400" b="0" i="1" smtClean="0">
                        <a:latin typeface="Cambria Math" panose="02040503050406030204" pitchFamily="18" charset="0"/>
                        <a:cs typeface="Times New Roman" panose="02020603050405020304" pitchFamily="18" charset="0"/>
                      </a:rPr>
                      <m:t>𝐶𝐿𝑇𝑉</m:t>
                    </m:r>
                    <m:r>
                      <a:rPr lang="en-IN" sz="1400" b="0" i="1" smtClean="0">
                        <a:latin typeface="Cambria Math" panose="02040503050406030204" pitchFamily="18" charset="0"/>
                        <a:cs typeface="Times New Roman" panose="02020603050405020304" pitchFamily="18" charset="0"/>
                      </a:rPr>
                      <m:t>=</m:t>
                    </m:r>
                    <m:r>
                      <a:rPr lang="en-IN" sz="1400" b="0" i="1" smtClean="0">
                        <a:latin typeface="Cambria Math" panose="02040503050406030204" pitchFamily="18" charset="0"/>
                        <a:cs typeface="Times New Roman" panose="02020603050405020304" pitchFamily="18" charset="0"/>
                      </a:rPr>
                      <m:t>𝐶𝑢𝑠𝑡𝑜𝑚𝑒𝑟</m:t>
                    </m:r>
                    <m:r>
                      <a:rPr lang="en-IN" sz="1400" b="0" i="1" smtClean="0">
                        <a:latin typeface="Cambria Math" panose="02040503050406030204" pitchFamily="18" charset="0"/>
                        <a:cs typeface="Times New Roman" panose="02020603050405020304" pitchFamily="18" charset="0"/>
                      </a:rPr>
                      <m:t> </m:t>
                    </m:r>
                    <m:r>
                      <a:rPr lang="en-IN" sz="1400" b="0" i="1" smtClean="0">
                        <a:latin typeface="Cambria Math" panose="02040503050406030204" pitchFamily="18" charset="0"/>
                        <a:cs typeface="Times New Roman" panose="02020603050405020304" pitchFamily="18" charset="0"/>
                      </a:rPr>
                      <m:t>𝐹𝑟𝑒𝑞𝑢𝑒𝑛𝑦</m:t>
                    </m:r>
                    <m:r>
                      <a:rPr lang="en-IN" sz="1400" b="0" i="1" smtClean="0">
                        <a:latin typeface="Cambria Math" panose="02040503050406030204" pitchFamily="18" charset="0"/>
                        <a:cs typeface="Times New Roman" panose="02020603050405020304" pitchFamily="18" charset="0"/>
                      </a:rPr>
                      <m:t> ∗</m:t>
                    </m:r>
                    <m:r>
                      <a:rPr lang="en-IN" sz="1400" b="0" i="1" smtClean="0">
                        <a:latin typeface="Cambria Math" panose="02040503050406030204" pitchFamily="18" charset="0"/>
                        <a:cs typeface="Times New Roman" panose="02020603050405020304" pitchFamily="18" charset="0"/>
                      </a:rPr>
                      <m:t>𝑇𝑜𝑡𝑎𝑙</m:t>
                    </m:r>
                    <m:r>
                      <a:rPr lang="en-IN" sz="1400" b="0" i="1" smtClean="0">
                        <a:latin typeface="Cambria Math" panose="02040503050406030204" pitchFamily="18" charset="0"/>
                        <a:cs typeface="Times New Roman" panose="02020603050405020304" pitchFamily="18" charset="0"/>
                      </a:rPr>
                      <m:t> </m:t>
                    </m:r>
                    <m:r>
                      <a:rPr lang="en-IN" sz="1400" b="0" i="1" smtClean="0">
                        <a:latin typeface="Cambria Math" panose="02040503050406030204" pitchFamily="18" charset="0"/>
                        <a:cs typeface="Times New Roman" panose="02020603050405020304" pitchFamily="18" charset="0"/>
                      </a:rPr>
                      <m:t>𝑎𝑚𝑜𝑢𝑛𝑡</m:t>
                    </m:r>
                    <m:r>
                      <a:rPr lang="en-IN" sz="1400" b="0" i="1" smtClean="0">
                        <a:latin typeface="Cambria Math" panose="02040503050406030204" pitchFamily="18" charset="0"/>
                        <a:cs typeface="Times New Roman" panose="02020603050405020304" pitchFamily="18" charset="0"/>
                      </a:rPr>
                      <m:t> </m:t>
                    </m:r>
                    <m:r>
                      <a:rPr lang="en-IN" sz="1400" b="0" i="1" smtClean="0">
                        <a:latin typeface="Cambria Math" panose="02040503050406030204" pitchFamily="18" charset="0"/>
                        <a:cs typeface="Times New Roman" panose="02020603050405020304" pitchFamily="18" charset="0"/>
                      </a:rPr>
                      <m:t>𝑆𝑝𝑒𝑛𝑡</m:t>
                    </m:r>
                  </m:oMath>
                </a14:m>
                <a:r>
                  <a:rPr lang="en-IN" sz="1400" b="0" dirty="0">
                    <a:latin typeface="Times New Roman" panose="02020603050405020304" pitchFamily="18" charset="0"/>
                    <a:cs typeface="Times New Roman" panose="02020603050405020304" pitchFamily="18" charset="0"/>
                  </a:rPr>
                  <a:t> / </a:t>
                </a:r>
                <a:r>
                  <a:rPr lang="en-IN" sz="1400" i="1" dirty="0">
                    <a:latin typeface="Cambria Math" panose="02040503050406030204" pitchFamily="18" charset="0"/>
                    <a:cs typeface="Times New Roman" panose="02020603050405020304" pitchFamily="18" charset="0"/>
                  </a:rPr>
                  <a:t>Number of years</a:t>
                </a:r>
              </a:p>
              <a:p>
                <a:pPr>
                  <a:buClrTx/>
                  <a:buSzPct val="100000"/>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a:buClrTx/>
                  <a:buSzPct val="100000"/>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We have calculated Customer LTV for the year 2016.</a:t>
                </a:r>
              </a:p>
              <a:p>
                <a:pPr>
                  <a:buClrTx/>
                  <a:buSzPct val="100000"/>
                  <a:buFont typeface="Wingdings" panose="05000000000000000000" pitchFamily="2" charset="2"/>
                  <a:buChar char="ü"/>
                </a:pPr>
                <a:endParaRPr lang="en-IN" sz="1600" i="1" dirty="0">
                  <a:latin typeface="Cambria Math" panose="02040503050406030204" pitchFamily="18" charset="0"/>
                  <a:cs typeface="Times New Roman" panose="02020603050405020304" pitchFamily="18" charset="0"/>
                </a:endParaRPr>
              </a:p>
              <a:p>
                <a:pPr>
                  <a:buClrTx/>
                  <a:buSzPct val="100000"/>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a:buClrTx/>
                  <a:buSzPct val="100000"/>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p:txBody>
          </p:sp>
        </mc:Choice>
        <mc:Fallback>
          <p:sp>
            <p:nvSpPr>
              <p:cNvPr id="5" name="Text Placeholder 4">
                <a:extLst>
                  <a:ext uri="{FF2B5EF4-FFF2-40B4-BE49-F238E27FC236}">
                    <a16:creationId xmlns:a16="http://schemas.microsoft.com/office/drawing/2014/main" id="{AB171BCB-B084-4EF5-A8EE-4FDE92B93620}"/>
                  </a:ext>
                </a:extLst>
              </p:cNvPr>
              <p:cNvSpPr>
                <a:spLocks noGrp="1" noRot="1" noChangeAspect="1" noMove="1" noResize="1" noEditPoints="1" noAdjustHandles="1" noChangeArrowheads="1" noChangeShapeType="1" noTextEdit="1"/>
              </p:cNvSpPr>
              <p:nvPr>
                <p:ph type="body" idx="4294967295"/>
              </p:nvPr>
            </p:nvSpPr>
            <p:spPr>
              <a:xfrm>
                <a:off x="810322" y="1177460"/>
                <a:ext cx="6808788" cy="3113088"/>
              </a:xfrm>
              <a:blipFill>
                <a:blip r:embed="rId3"/>
                <a:stretch>
                  <a:fillRect/>
                </a:stretch>
              </a:blipFill>
            </p:spPr>
            <p:txBody>
              <a:bodyPr/>
              <a:lstStyle/>
              <a:p>
                <a:r>
                  <a:rPr lang="en-IN">
                    <a:noFill/>
                  </a:rPr>
                  <a:t> </a:t>
                </a:r>
              </a:p>
            </p:txBody>
          </p:sp>
        </mc:Fallback>
      </mc:AlternateContent>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6" name="Picture 5">
            <a:extLst>
              <a:ext uri="{FF2B5EF4-FFF2-40B4-BE49-F238E27FC236}">
                <a16:creationId xmlns:a16="http://schemas.microsoft.com/office/drawing/2014/main" id="{89C490FC-8CC2-4A68-A161-0163BF9603F3}"/>
              </a:ext>
            </a:extLst>
          </p:cNvPr>
          <p:cNvPicPr>
            <a:picLocks noChangeAspect="1"/>
          </p:cNvPicPr>
          <p:nvPr/>
        </p:nvPicPr>
        <p:blipFill>
          <a:blip r:embed="rId4"/>
          <a:stretch>
            <a:fillRect/>
          </a:stretch>
        </p:blipFill>
        <p:spPr>
          <a:xfrm>
            <a:off x="698810" y="287343"/>
            <a:ext cx="483220" cy="483220"/>
          </a:xfrm>
          <a:prstGeom prst="rect">
            <a:avLst/>
          </a:prstGeom>
        </p:spPr>
      </p:pic>
    </p:spTree>
    <p:extLst>
      <p:ext uri="{BB962C8B-B14F-4D97-AF65-F5344CB8AC3E}">
        <p14:creationId xmlns:p14="http://schemas.microsoft.com/office/powerpoint/2010/main" val="2464542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6" name="Subtitle 5">
            <a:extLst>
              <a:ext uri="{FF2B5EF4-FFF2-40B4-BE49-F238E27FC236}">
                <a16:creationId xmlns:a16="http://schemas.microsoft.com/office/drawing/2014/main" id="{BAD768DE-3888-43D1-B871-0700070AEA28}"/>
              </a:ext>
            </a:extLst>
          </p:cNvPr>
          <p:cNvSpPr>
            <a:spLocks noGrp="1"/>
          </p:cNvSpPr>
          <p:nvPr>
            <p:ph type="subTitle" idx="1"/>
          </p:nvPr>
        </p:nvSpPr>
        <p:spPr/>
        <p:txBody>
          <a:bodyPr/>
          <a:lstStyle/>
          <a:p>
            <a:r>
              <a:rPr lang="en-US" sz="1800" dirty="0"/>
              <a:t>Lets Start with Model Building</a:t>
            </a:r>
            <a:endParaRPr lang="en-IN" sz="1800" dirty="0"/>
          </a:p>
        </p:txBody>
      </p:sp>
      <p:sp>
        <p:nvSpPr>
          <p:cNvPr id="110" name="Google Shape;110;p15"/>
          <p:cNvSpPr txBox="1">
            <a:spLocks noGrp="1"/>
          </p:cNvSpPr>
          <p:nvPr>
            <p:ph type="ctrTitle"/>
          </p:nvPr>
        </p:nvSpPr>
        <p:spPr/>
        <p:txBody>
          <a:bodyPr/>
          <a:lstStyle/>
          <a:p>
            <a:pPr lvl="0"/>
            <a:r>
              <a:rPr lang="en-US" dirty="0">
                <a:sym typeface="Quattrocento Sans"/>
              </a:rPr>
              <a:t>Modelling</a:t>
            </a:r>
          </a:p>
        </p:txBody>
      </p:sp>
      <p:sp>
        <p:nvSpPr>
          <p:cNvPr id="113" name="Google Shape;113;p15"/>
          <p:cNvSpPr txBox="1">
            <a:spLocks noGrp="1"/>
          </p:cNvSpPr>
          <p:nvPr>
            <p:ph type="sldNum" idx="12"/>
          </p:nvPr>
        </p:nvSpPr>
        <p:spPr/>
        <p:txBody>
          <a:bodyPr/>
          <a:lstStyle/>
          <a:p>
            <a:pPr lvl="0"/>
            <a:fld id="{00000000-1234-1234-1234-123412341234}" type="slidenum">
              <a:rPr lang="en"/>
              <a:pPr lvl="0"/>
              <a:t>31</a:t>
            </a:fld>
            <a:endParaRPr lang="en"/>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3" name="Graphic 2">
            <a:extLst>
              <a:ext uri="{FF2B5EF4-FFF2-40B4-BE49-F238E27FC236}">
                <a16:creationId xmlns:a16="http://schemas.microsoft.com/office/drawing/2014/main" id="{FD691C73-2425-4F56-BDF6-8C0B63115D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720" y="2291150"/>
            <a:ext cx="524773" cy="524773"/>
          </a:xfrm>
          <a:prstGeom prst="rect">
            <a:avLst/>
          </a:prstGeom>
        </p:spPr>
      </p:pic>
    </p:spTree>
    <p:extLst>
      <p:ext uri="{BB962C8B-B14F-4D97-AF65-F5344CB8AC3E}">
        <p14:creationId xmlns:p14="http://schemas.microsoft.com/office/powerpoint/2010/main" val="3124455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solidFill>
            <a:schemeClr val="accent1"/>
          </a:solidFill>
        </p:spPr>
        <p:txBody>
          <a:bodyPr/>
          <a:lstStyle/>
          <a:p>
            <a:pPr lvl="0"/>
            <a:r>
              <a:rPr lang="en-US" sz="2400" dirty="0">
                <a:latin typeface="Source Sans Pro" panose="020B0503030403020204" pitchFamily="34" charset="0"/>
                <a:ea typeface="Source Sans Pro" panose="020B0503030403020204" pitchFamily="34" charset="0"/>
                <a:sym typeface="Quattrocento Sans"/>
              </a:rPr>
              <a:t>Modelling</a:t>
            </a:r>
          </a:p>
        </p:txBody>
      </p:sp>
      <p:sp>
        <p:nvSpPr>
          <p:cNvPr id="113" name="Google Shape;113;p15"/>
          <p:cNvSpPr txBox="1">
            <a:spLocks noGrp="1"/>
          </p:cNvSpPr>
          <p:nvPr>
            <p:ph type="sldNum" idx="12"/>
          </p:nvPr>
        </p:nvSpPr>
        <p:spPr/>
        <p:txBody>
          <a:bodyPr/>
          <a:lstStyle/>
          <a:p>
            <a:pPr lvl="0"/>
            <a:fld id="{00000000-1234-1234-1234-123412341234}" type="slidenum">
              <a:rPr lang="en"/>
              <a:pPr lvl="0"/>
              <a:t>32</a:t>
            </a:fld>
            <a:endParaRPr lang="en"/>
          </a:p>
        </p:txBody>
      </p:sp>
      <p:sp>
        <p:nvSpPr>
          <p:cNvPr id="6" name="Subtitle 5">
            <a:extLst>
              <a:ext uri="{FF2B5EF4-FFF2-40B4-BE49-F238E27FC236}">
                <a16:creationId xmlns:a16="http://schemas.microsoft.com/office/drawing/2014/main" id="{BAD768DE-3888-43D1-B871-0700070AEA28}"/>
              </a:ext>
            </a:extLst>
          </p:cNvPr>
          <p:cNvSpPr>
            <a:spLocks noGrp="1"/>
          </p:cNvSpPr>
          <p:nvPr>
            <p:ph type="body" idx="4294967295"/>
          </p:nvPr>
        </p:nvSpPr>
        <p:spPr>
          <a:xfrm>
            <a:off x="5430838" y="1616075"/>
            <a:ext cx="3713162" cy="2928938"/>
          </a:xfrm>
        </p:spPr>
        <p:txBody>
          <a:bodyPr/>
          <a:lstStyle/>
          <a:p>
            <a:pPr marL="76200" indent="0">
              <a:buNone/>
            </a:pPr>
            <a:r>
              <a:rPr lang="en-IN" sz="1400" dirty="0">
                <a:latin typeface="Times New Roman" panose="02020603050405020304" pitchFamily="18" charset="0"/>
                <a:cs typeface="Times New Roman" panose="02020603050405020304" pitchFamily="18" charset="0"/>
              </a:rPr>
              <a:t>Classification</a:t>
            </a:r>
            <a:r>
              <a:rPr lang="en-IN" sz="1400" dirty="0"/>
              <a:t> </a:t>
            </a:r>
            <a:r>
              <a:rPr lang="en-IN" sz="1400" dirty="0">
                <a:latin typeface="Times New Roman" panose="02020603050405020304" pitchFamily="18" charset="0"/>
                <a:cs typeface="Times New Roman" panose="02020603050405020304" pitchFamily="18" charset="0"/>
              </a:rPr>
              <a:t>Output:</a:t>
            </a:r>
          </a:p>
          <a:p>
            <a:pPr marL="76200" indent="0">
              <a:buNone/>
            </a:pPr>
            <a:r>
              <a:rPr lang="en-IN" sz="1400" dirty="0">
                <a:latin typeface="Times New Roman" panose="02020603050405020304" pitchFamily="18" charset="0"/>
                <a:cs typeface="Times New Roman" panose="02020603050405020304" pitchFamily="18" charset="0"/>
              </a:rPr>
              <a:t>Low LTV group (&lt;1700)</a:t>
            </a:r>
          </a:p>
          <a:p>
            <a:pPr marL="76200" indent="0">
              <a:buNone/>
            </a:pPr>
            <a:r>
              <a:rPr lang="en-IN" sz="1400" dirty="0">
                <a:latin typeface="Times New Roman" panose="02020603050405020304" pitchFamily="18" charset="0"/>
                <a:cs typeface="Times New Roman" panose="02020603050405020304" pitchFamily="18" charset="0"/>
              </a:rPr>
              <a:t>Mid LTV group (1700 to 2000)</a:t>
            </a:r>
          </a:p>
          <a:p>
            <a:pPr marL="76200" indent="0">
              <a:buNone/>
            </a:pPr>
            <a:r>
              <a:rPr lang="en-IN" sz="1400" dirty="0">
                <a:latin typeface="Times New Roman" panose="02020603050405020304" pitchFamily="18" charset="0"/>
                <a:cs typeface="Times New Roman" panose="02020603050405020304" pitchFamily="18" charset="0"/>
              </a:rPr>
              <a:t>High LTV group  (&gt;2000)</a:t>
            </a:r>
          </a:p>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400" dirty="0">
              <a:latin typeface="Times New Roman" panose="02020603050405020304" pitchFamily="18" charset="0"/>
              <a:cs typeface="Times New Roman" panose="02020603050405020304" pitchFamily="18" charset="0"/>
            </a:endParaRP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3" name="Graphic 2">
            <a:extLst>
              <a:ext uri="{FF2B5EF4-FFF2-40B4-BE49-F238E27FC236}">
                <a16:creationId xmlns:a16="http://schemas.microsoft.com/office/drawing/2014/main" id="{FD691C73-2425-4F56-BDF6-8C0B63115D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636" y="366279"/>
            <a:ext cx="362037" cy="362037"/>
          </a:xfrm>
          <a:prstGeom prst="rect">
            <a:avLst/>
          </a:prstGeom>
        </p:spPr>
      </p:pic>
      <p:graphicFrame>
        <p:nvGraphicFramePr>
          <p:cNvPr id="7" name="Google Shape;249;p25">
            <a:extLst>
              <a:ext uri="{FF2B5EF4-FFF2-40B4-BE49-F238E27FC236}">
                <a16:creationId xmlns:a16="http://schemas.microsoft.com/office/drawing/2014/main" id="{9DAEAD4C-6F31-498B-B886-A8993BA29E5E}"/>
              </a:ext>
            </a:extLst>
          </p:cNvPr>
          <p:cNvGraphicFramePr/>
          <p:nvPr>
            <p:extLst>
              <p:ext uri="{D42A27DB-BD31-4B8C-83A1-F6EECF244321}">
                <p14:modId xmlns:p14="http://schemas.microsoft.com/office/powerpoint/2010/main" val="721650492"/>
              </p:ext>
            </p:extLst>
          </p:nvPr>
        </p:nvGraphicFramePr>
        <p:xfrm>
          <a:off x="930654" y="1178320"/>
          <a:ext cx="4154488" cy="2393557"/>
        </p:xfrm>
        <a:graphic>
          <a:graphicData uri="http://schemas.openxmlformats.org/drawingml/2006/table">
            <a:tbl>
              <a:tblPr>
                <a:noFill/>
                <a:tableStyleId>{5A77099C-F5DB-4830-9FE0-01EF983D99E9}</a:tableStyleId>
              </a:tblPr>
              <a:tblGrid>
                <a:gridCol w="1507866">
                  <a:extLst>
                    <a:ext uri="{9D8B030D-6E8A-4147-A177-3AD203B41FA5}">
                      <a16:colId xmlns:a16="http://schemas.microsoft.com/office/drawing/2014/main" val="20000"/>
                    </a:ext>
                  </a:extLst>
                </a:gridCol>
                <a:gridCol w="1323311">
                  <a:extLst>
                    <a:ext uri="{9D8B030D-6E8A-4147-A177-3AD203B41FA5}">
                      <a16:colId xmlns:a16="http://schemas.microsoft.com/office/drawing/2014/main" val="190356348"/>
                    </a:ext>
                  </a:extLst>
                </a:gridCol>
                <a:gridCol w="1323311">
                  <a:extLst>
                    <a:ext uri="{9D8B030D-6E8A-4147-A177-3AD203B41FA5}">
                      <a16:colId xmlns:a16="http://schemas.microsoft.com/office/drawing/2014/main" val="20001"/>
                    </a:ext>
                  </a:extLst>
                </a:gridCol>
              </a:tblGrid>
              <a:tr h="470476">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Models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a:solidFill>
                            <a:srgbClr val="000000"/>
                          </a:solidFill>
                          <a:effectLst/>
                          <a:latin typeface="Calibri" panose="020F0502020204030204" pitchFamily="34" charset="0"/>
                          <a:cs typeface="Calibri" panose="020F0502020204030204" pitchFamily="34" charset="0"/>
                        </a:rPr>
                        <a:t>Accuracy on 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a:solidFill>
                            <a:srgbClr val="000000"/>
                          </a:solidFill>
                          <a:effectLst/>
                          <a:latin typeface="Calibri" panose="020F0502020204030204" pitchFamily="34" charset="0"/>
                          <a:cs typeface="Calibri" panose="020F0502020204030204" pitchFamily="34" charset="0"/>
                        </a:rPr>
                        <a:t>Accuracy on test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70476">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Decision Tree Classifier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a:solidFill>
                            <a:srgbClr val="000000"/>
                          </a:solidFill>
                          <a:effectLst/>
                          <a:latin typeface="Calibri" panose="020F0502020204030204" pitchFamily="34" charset="0"/>
                          <a:cs typeface="Calibri" panose="020F0502020204030204" pitchFamily="34" charset="0"/>
                        </a:rPr>
                        <a:t>0.857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70476">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Random Forest Classifier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a:solidFill>
                            <a:srgbClr val="000000"/>
                          </a:solidFill>
                          <a:effectLst/>
                          <a:latin typeface="Calibri" panose="020F0502020204030204" pitchFamily="34" charset="0"/>
                          <a:cs typeface="Calibri" panose="020F0502020204030204" pitchFamily="34" charset="0"/>
                        </a:rPr>
                        <a:t>0.9187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70476">
                <a:tc>
                  <a:txBody>
                    <a:bodyPr/>
                    <a:lstStyle/>
                    <a:p>
                      <a:pPr algn="ctr" fontAlgn="b"/>
                      <a:r>
                        <a:rPr lang="en-IN" sz="1100" b="0" i="0" u="none" strike="noStrike">
                          <a:solidFill>
                            <a:srgbClr val="000000"/>
                          </a:solidFill>
                          <a:effectLst/>
                          <a:latin typeface="Calibri" panose="020F0502020204030204" pitchFamily="34" charset="0"/>
                          <a:cs typeface="Calibri" panose="020F0502020204030204" pitchFamily="34" charset="0"/>
                        </a:rPr>
                        <a:t>Logistic Regression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057579"/>
                  </a:ext>
                </a:extLst>
              </a:tr>
              <a:tr h="511653">
                <a:tc>
                  <a:txBody>
                    <a:bodyPr/>
                    <a:lstStyle/>
                    <a:p>
                      <a:pPr algn="ctr" fontAlgn="b"/>
                      <a:r>
                        <a:rPr lang="en-US" sz="1100" b="0" i="0" u="none" strike="noStrike">
                          <a:solidFill>
                            <a:srgbClr val="000000"/>
                          </a:solidFill>
                          <a:effectLst/>
                          <a:latin typeface="Calibri" panose="020F0502020204030204" pitchFamily="34" charset="0"/>
                          <a:cs typeface="Calibri" panose="020F0502020204030204" pitchFamily="34" charset="0"/>
                        </a:rPr>
                        <a:t>Decision Tree Classifier with Grid search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0.895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0.857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1753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381250" y="292716"/>
            <a:ext cx="3878400" cy="435600"/>
          </a:xfrm>
          <a:solidFill>
            <a:schemeClr val="accent1"/>
          </a:solidFill>
        </p:spPr>
        <p:txBody>
          <a:bodyPr/>
          <a:lstStyle/>
          <a:p>
            <a:pPr lvl="0"/>
            <a:r>
              <a:rPr lang="en-US" sz="2400" dirty="0">
                <a:latin typeface="Source Sans Pro" panose="020B0503030403020204" pitchFamily="34" charset="0"/>
                <a:ea typeface="Source Sans Pro" panose="020B0503030403020204" pitchFamily="34" charset="0"/>
                <a:sym typeface="Quattrocento Sans"/>
              </a:rPr>
              <a:t>Cross </a:t>
            </a:r>
            <a:r>
              <a:rPr lang="en-US" sz="2400" dirty="0" err="1">
                <a:latin typeface="Source Sans Pro" panose="020B0503030403020204" pitchFamily="34" charset="0"/>
                <a:ea typeface="Source Sans Pro" panose="020B0503030403020204" pitchFamily="34" charset="0"/>
                <a:sym typeface="Quattrocento Sans"/>
              </a:rPr>
              <a:t>Valdiation</a:t>
            </a:r>
            <a:endParaRPr lang="en-US" sz="2400" dirty="0">
              <a:latin typeface="Source Sans Pro" panose="020B0503030403020204" pitchFamily="34" charset="0"/>
              <a:ea typeface="Source Sans Pro" panose="020B0503030403020204" pitchFamily="34" charset="0"/>
              <a:sym typeface="Quattrocento Sans"/>
            </a:endParaRPr>
          </a:p>
        </p:txBody>
      </p:sp>
      <p:sp>
        <p:nvSpPr>
          <p:cNvPr id="113" name="Google Shape;113;p15"/>
          <p:cNvSpPr txBox="1">
            <a:spLocks noGrp="1"/>
          </p:cNvSpPr>
          <p:nvPr>
            <p:ph type="sldNum" idx="12"/>
          </p:nvPr>
        </p:nvSpPr>
        <p:spPr/>
        <p:txBody>
          <a:bodyPr/>
          <a:lstStyle/>
          <a:p>
            <a:pPr lvl="0"/>
            <a:fld id="{00000000-1234-1234-1234-123412341234}" type="slidenum">
              <a:rPr lang="en"/>
              <a:pPr lvl="0"/>
              <a:t>33</a:t>
            </a:fld>
            <a:endParaRPr lang="en"/>
          </a:p>
        </p:txBody>
      </p:sp>
      <p:sp>
        <p:nvSpPr>
          <p:cNvPr id="6" name="Subtitle 5">
            <a:extLst>
              <a:ext uri="{FF2B5EF4-FFF2-40B4-BE49-F238E27FC236}">
                <a16:creationId xmlns:a16="http://schemas.microsoft.com/office/drawing/2014/main" id="{BAD768DE-3888-43D1-B871-0700070AEA28}"/>
              </a:ext>
            </a:extLst>
          </p:cNvPr>
          <p:cNvSpPr>
            <a:spLocks noGrp="1"/>
          </p:cNvSpPr>
          <p:nvPr>
            <p:ph type="body" idx="4294967295"/>
          </p:nvPr>
        </p:nvSpPr>
        <p:spPr>
          <a:xfrm>
            <a:off x="974504" y="903355"/>
            <a:ext cx="5797771" cy="496598"/>
          </a:xfrm>
        </p:spPr>
        <p:txBody>
          <a:bodyPr/>
          <a:lstStyle/>
          <a:p>
            <a:pPr marL="76200" indent="0">
              <a:buNone/>
            </a:pPr>
            <a:r>
              <a:rPr lang="en-IN" sz="1400" dirty="0">
                <a:latin typeface="Times New Roman" panose="02020603050405020304" pitchFamily="18" charset="0"/>
                <a:cs typeface="Times New Roman" panose="02020603050405020304" pitchFamily="18" charset="0"/>
              </a:rPr>
              <a:t>We perform cross validation based  using voting classifier</a:t>
            </a:r>
          </a:p>
          <a:p>
            <a:pPr marL="76200" indent="0">
              <a:buNone/>
            </a:pPr>
            <a:endParaRPr lang="en-IN" sz="1400" dirty="0">
              <a:latin typeface="Times New Roman" panose="02020603050405020304" pitchFamily="18" charset="0"/>
              <a:cs typeface="Times New Roman" panose="02020603050405020304" pitchFamily="18" charset="0"/>
            </a:endParaRP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Lora"/>
              <a:ea typeface="Lora"/>
              <a:cs typeface="Lora"/>
              <a:sym typeface="Lora"/>
            </a:endParaRPr>
          </a:p>
        </p:txBody>
      </p:sp>
      <p:pic>
        <p:nvPicPr>
          <p:cNvPr id="3" name="Graphic 2">
            <a:extLst>
              <a:ext uri="{FF2B5EF4-FFF2-40B4-BE49-F238E27FC236}">
                <a16:creationId xmlns:a16="http://schemas.microsoft.com/office/drawing/2014/main" id="{FD691C73-2425-4F56-BDF6-8C0B63115D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636" y="366279"/>
            <a:ext cx="362037" cy="362037"/>
          </a:xfrm>
          <a:prstGeom prst="rect">
            <a:avLst/>
          </a:prstGeom>
        </p:spPr>
      </p:pic>
      <p:graphicFrame>
        <p:nvGraphicFramePr>
          <p:cNvPr id="7" name="Google Shape;249;p25">
            <a:extLst>
              <a:ext uri="{FF2B5EF4-FFF2-40B4-BE49-F238E27FC236}">
                <a16:creationId xmlns:a16="http://schemas.microsoft.com/office/drawing/2014/main" id="{9DAEAD4C-6F31-498B-B886-A8993BA29E5E}"/>
              </a:ext>
            </a:extLst>
          </p:cNvPr>
          <p:cNvGraphicFramePr/>
          <p:nvPr>
            <p:extLst>
              <p:ext uri="{D42A27DB-BD31-4B8C-83A1-F6EECF244321}">
                <p14:modId xmlns:p14="http://schemas.microsoft.com/office/powerpoint/2010/main" val="1276533900"/>
              </p:ext>
            </p:extLst>
          </p:nvPr>
        </p:nvGraphicFramePr>
        <p:xfrm>
          <a:off x="749635" y="1399952"/>
          <a:ext cx="6641765" cy="2343594"/>
        </p:xfrm>
        <a:graphic>
          <a:graphicData uri="http://schemas.openxmlformats.org/drawingml/2006/table">
            <a:tbl>
              <a:tblPr>
                <a:noFill/>
                <a:tableStyleId>{5A77099C-F5DB-4830-9FE0-01EF983D99E9}</a:tableStyleId>
              </a:tblPr>
              <a:tblGrid>
                <a:gridCol w="2365040">
                  <a:extLst>
                    <a:ext uri="{9D8B030D-6E8A-4147-A177-3AD203B41FA5}">
                      <a16:colId xmlns:a16="http://schemas.microsoft.com/office/drawing/2014/main" val="20000"/>
                    </a:ext>
                  </a:extLst>
                </a:gridCol>
                <a:gridCol w="2419350">
                  <a:extLst>
                    <a:ext uri="{9D8B030D-6E8A-4147-A177-3AD203B41FA5}">
                      <a16:colId xmlns:a16="http://schemas.microsoft.com/office/drawing/2014/main" val="190356348"/>
                    </a:ext>
                  </a:extLst>
                </a:gridCol>
                <a:gridCol w="1857375">
                  <a:extLst>
                    <a:ext uri="{9D8B030D-6E8A-4147-A177-3AD203B41FA5}">
                      <a16:colId xmlns:a16="http://schemas.microsoft.com/office/drawing/2014/main" val="20001"/>
                    </a:ext>
                  </a:extLst>
                </a:gridCol>
              </a:tblGrid>
              <a:tr h="781198">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Models used for estimators</a:t>
                      </a: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IN" sz="1100" b="0" i="0" u="none" strike="noStrike" dirty="0">
                          <a:solidFill>
                            <a:srgbClr val="000000"/>
                          </a:solidFill>
                          <a:effectLst/>
                          <a:latin typeface="Calibri" panose="020F0502020204030204" pitchFamily="34" charset="0"/>
                          <a:cs typeface="Calibri" panose="020F0502020204030204" pitchFamily="34" charset="0"/>
                        </a:rPr>
                        <a:t>Decision Tree Classifier + Logistic Regression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Accuracy of Voting(Hard)</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cs typeface="Calibri" panose="020F0502020204030204" pitchFamily="34" charset="0"/>
                        </a:rPr>
                        <a:t>Accuracy of Voting(Soft)</a:t>
                      </a:r>
                      <a:endParaRPr lang="en-IN" sz="11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81198">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Train 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81198">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Test Set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0.918819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cs typeface="Calibri" panose="020F0502020204030204" pitchFamily="34" charset="0"/>
                        </a:rPr>
                        <a:t>0.859333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4852"/>
                  </a:ext>
                </a:extLst>
              </a:tr>
            </a:tbl>
          </a:graphicData>
        </a:graphic>
      </p:graphicFrame>
    </p:spTree>
    <p:extLst>
      <p:ext uri="{BB962C8B-B14F-4D97-AF65-F5344CB8AC3E}">
        <p14:creationId xmlns:p14="http://schemas.microsoft.com/office/powerpoint/2010/main" val="85708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3DFB-6743-4F34-9DFF-CD78D04E4D34}"/>
              </a:ext>
            </a:extLst>
          </p:cNvPr>
          <p:cNvSpPr>
            <a:spLocks noGrp="1"/>
          </p:cNvSpPr>
          <p:nvPr>
            <p:ph type="title"/>
          </p:nvPr>
        </p:nvSpPr>
        <p:spPr>
          <a:solidFill>
            <a:schemeClr val="accent1"/>
          </a:solidFill>
        </p:spPr>
        <p:txBody>
          <a:bodyPr/>
          <a:lstStyle/>
          <a:p>
            <a:r>
              <a:rPr lang="en-IN" sz="2200" dirty="0">
                <a:latin typeface="Source Sans Pro" panose="020B0503030403020204" pitchFamily="34" charset="0"/>
                <a:ea typeface="Source Sans Pro" panose="020B0503030403020204" pitchFamily="34" charset="0"/>
              </a:rPr>
              <a:t>Actionable Insights</a:t>
            </a:r>
          </a:p>
        </p:txBody>
      </p:sp>
      <p:sp>
        <p:nvSpPr>
          <p:cNvPr id="4" name="Slide Number Placeholder 3">
            <a:extLst>
              <a:ext uri="{FF2B5EF4-FFF2-40B4-BE49-F238E27FC236}">
                <a16:creationId xmlns:a16="http://schemas.microsoft.com/office/drawing/2014/main" id="{FF2412F8-FAC6-43C0-A3E1-BB9CD4C64E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 Placeholder 2">
            <a:extLst>
              <a:ext uri="{FF2B5EF4-FFF2-40B4-BE49-F238E27FC236}">
                <a16:creationId xmlns:a16="http://schemas.microsoft.com/office/drawing/2014/main" id="{278F3377-DAD0-42A9-831D-C77B1F5100A3}"/>
              </a:ext>
            </a:extLst>
          </p:cNvPr>
          <p:cNvSpPr>
            <a:spLocks noGrp="1"/>
          </p:cNvSpPr>
          <p:nvPr>
            <p:ph type="body" idx="4294967295"/>
          </p:nvPr>
        </p:nvSpPr>
        <p:spPr>
          <a:xfrm>
            <a:off x="721112" y="1074281"/>
            <a:ext cx="6808788" cy="3379788"/>
          </a:xfrm>
        </p:spPr>
        <p:txBody>
          <a:bodyPr/>
          <a:lstStyle/>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States like Karnataka ,Tamil Nadu and Madhya Pradesh had  huge spike in customer base every year. Implement their marketing strategies in states with low customer count</a:t>
            </a:r>
          </a:p>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Investigate the reasons for dip in revenue of Uttar Pradesh and Telangana</a:t>
            </a:r>
          </a:p>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Eastern states have a significantly lower share of the revenue. This is due to low customer count from these states. More plants could be opened up in this states and marketing strategies similar to top states could help increase the customer base in eastern states.</a:t>
            </a:r>
          </a:p>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Majority of cars visiting the workshop are of these 4 brands – Maruti Suzuki, Hyundai, M&amp;M and Tata Motors. Inventory should be stocked up accordingly.</a:t>
            </a:r>
          </a:p>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Though invoice of Accidental cases are less, they contribute the largest share to the revenue. Average service time is also the highest. To reduce the same, spare parts of top brands stated above could be stocked up in advance.</a:t>
            </a:r>
          </a:p>
          <a:p>
            <a:pPr>
              <a:buClrTx/>
              <a:buSzPct val="80000"/>
              <a:buFont typeface="Wingdings" panose="05000000000000000000" pitchFamily="2" charset="2"/>
              <a:buChar char="ü"/>
            </a:pPr>
            <a:r>
              <a:rPr lang="en-IN" sz="1300" dirty="0">
                <a:latin typeface="Times New Roman" panose="02020603050405020304" pitchFamily="18" charset="0"/>
                <a:cs typeface="Times New Roman" panose="02020603050405020304" pitchFamily="18" charset="0"/>
              </a:rPr>
              <a:t>The top marketing source has been Customer Reference. We could arrange rewards programs for customers sharing positive testimonials to increase the customer base.</a:t>
            </a:r>
          </a:p>
          <a:p>
            <a:pPr>
              <a:buClrTx/>
              <a:buSzPct val="80000"/>
              <a:buFont typeface="Wingdings" panose="05000000000000000000" pitchFamily="2" charset="2"/>
              <a:buChar char="ü"/>
            </a:pPr>
            <a:endParaRPr lang="en-IN" sz="1300" dirty="0">
              <a:latin typeface="Times New Roman" panose="02020603050405020304" pitchFamily="18" charset="0"/>
              <a:cs typeface="Times New Roman" panose="02020603050405020304" pitchFamily="18" charset="0"/>
            </a:endParaRPr>
          </a:p>
        </p:txBody>
      </p:sp>
      <p:grpSp>
        <p:nvGrpSpPr>
          <p:cNvPr id="5" name="Google Shape;799;p39">
            <a:extLst>
              <a:ext uri="{FF2B5EF4-FFF2-40B4-BE49-F238E27FC236}">
                <a16:creationId xmlns:a16="http://schemas.microsoft.com/office/drawing/2014/main" id="{317F8D4B-53F2-45BF-82AD-EABAEDCCECA8}"/>
              </a:ext>
            </a:extLst>
          </p:cNvPr>
          <p:cNvGrpSpPr/>
          <p:nvPr/>
        </p:nvGrpSpPr>
        <p:grpSpPr>
          <a:xfrm>
            <a:off x="832381" y="395676"/>
            <a:ext cx="215966" cy="317002"/>
            <a:chOff x="6718575" y="2318625"/>
            <a:chExt cx="256950" cy="407375"/>
          </a:xfrm>
          <a:solidFill>
            <a:schemeClr val="tx1"/>
          </a:solidFill>
        </p:grpSpPr>
        <p:sp>
          <p:nvSpPr>
            <p:cNvPr id="6" name="Google Shape;800;p39">
              <a:extLst>
                <a:ext uri="{FF2B5EF4-FFF2-40B4-BE49-F238E27FC236}">
                  <a16:creationId xmlns:a16="http://schemas.microsoft.com/office/drawing/2014/main" id="{DFD0C2BE-1961-49F5-AFC7-3319EF1021DF}"/>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1;p39">
              <a:extLst>
                <a:ext uri="{FF2B5EF4-FFF2-40B4-BE49-F238E27FC236}">
                  <a16:creationId xmlns:a16="http://schemas.microsoft.com/office/drawing/2014/main" id="{630D027C-514F-45D3-9CB1-D74E998BDC99}"/>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2;p39">
              <a:extLst>
                <a:ext uri="{FF2B5EF4-FFF2-40B4-BE49-F238E27FC236}">
                  <a16:creationId xmlns:a16="http://schemas.microsoft.com/office/drawing/2014/main" id="{9DA6E7D9-4303-49B9-BB83-7AE260D06039}"/>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3;p39">
              <a:extLst>
                <a:ext uri="{FF2B5EF4-FFF2-40B4-BE49-F238E27FC236}">
                  <a16:creationId xmlns:a16="http://schemas.microsoft.com/office/drawing/2014/main" id="{C2AC33F5-AB14-423E-AF3D-FB57B5AA2AC3}"/>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04;p39">
              <a:extLst>
                <a:ext uri="{FF2B5EF4-FFF2-40B4-BE49-F238E27FC236}">
                  <a16:creationId xmlns:a16="http://schemas.microsoft.com/office/drawing/2014/main" id="{060B6CF3-398B-41F1-905C-F2AA16FFEEBD}"/>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05;p39">
              <a:extLst>
                <a:ext uri="{FF2B5EF4-FFF2-40B4-BE49-F238E27FC236}">
                  <a16:creationId xmlns:a16="http://schemas.microsoft.com/office/drawing/2014/main" id="{B971ED66-E375-44BB-BB29-076D266527A2}"/>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6;p39">
              <a:extLst>
                <a:ext uri="{FF2B5EF4-FFF2-40B4-BE49-F238E27FC236}">
                  <a16:creationId xmlns:a16="http://schemas.microsoft.com/office/drawing/2014/main" id="{C480D73D-87F5-4732-818D-9ED32576758A}"/>
                </a:ext>
              </a:extLst>
            </p:cNvPr>
            <p:cNvSpPr/>
            <p:nvPr/>
          </p:nvSpPr>
          <p:spPr>
            <a:xfrm>
              <a:off x="6801976" y="2453199"/>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07;p39">
              <a:extLst>
                <a:ext uri="{FF2B5EF4-FFF2-40B4-BE49-F238E27FC236}">
                  <a16:creationId xmlns:a16="http://schemas.microsoft.com/office/drawing/2014/main" id="{629C55F5-70BD-48F2-95DF-36C39B76E8E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8482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01BC8D-9CA5-4D5E-A098-4B7DA2803F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Oval 2">
            <a:extLst>
              <a:ext uri="{FF2B5EF4-FFF2-40B4-BE49-F238E27FC236}">
                <a16:creationId xmlns:a16="http://schemas.microsoft.com/office/drawing/2014/main" id="{F4C061D0-C96D-4216-A4FE-77D8314FB9C0}"/>
              </a:ext>
            </a:extLst>
          </p:cNvPr>
          <p:cNvSpPr/>
          <p:nvPr/>
        </p:nvSpPr>
        <p:spPr>
          <a:xfrm>
            <a:off x="1070518" y="1605774"/>
            <a:ext cx="1070518" cy="107051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792429C4-AD65-4AD0-ACE1-8AE7C527E372}"/>
              </a:ext>
            </a:extLst>
          </p:cNvPr>
          <p:cNvCxnSpPr>
            <a:cxnSpLocks/>
          </p:cNvCxnSpPr>
          <p:nvPr/>
        </p:nvCxnSpPr>
        <p:spPr>
          <a:xfrm flipH="1">
            <a:off x="0" y="2141033"/>
            <a:ext cx="1070518"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BB95B8BC-0F68-44BA-9CBD-9B7F33169D9A}"/>
              </a:ext>
            </a:extLst>
          </p:cNvPr>
          <p:cNvCxnSpPr>
            <a:cxnSpLocks/>
          </p:cNvCxnSpPr>
          <p:nvPr/>
        </p:nvCxnSpPr>
        <p:spPr>
          <a:xfrm>
            <a:off x="5575610" y="2141031"/>
            <a:ext cx="3627863"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A9B89EDE-06F5-4BBE-8393-5E79C6D59D04}"/>
              </a:ext>
            </a:extLst>
          </p:cNvPr>
          <p:cNvSpPr txBox="1"/>
          <p:nvPr/>
        </p:nvSpPr>
        <p:spPr>
          <a:xfrm>
            <a:off x="2141037" y="1633200"/>
            <a:ext cx="3954963" cy="1015663"/>
          </a:xfrm>
          <a:prstGeom prst="rect">
            <a:avLst/>
          </a:prstGeom>
          <a:noFill/>
        </p:spPr>
        <p:txBody>
          <a:bodyPr wrap="square" rtlCol="0">
            <a:spAutoFit/>
          </a:bodyPr>
          <a:lstStyle/>
          <a:p>
            <a:r>
              <a:rPr lang="en" sz="6000" b="1" dirty="0">
                <a:highlight>
                  <a:srgbClr val="FFCD00"/>
                </a:highlight>
                <a:latin typeface="Lora"/>
                <a:sym typeface="Lora"/>
              </a:rPr>
              <a:t>Thank you</a:t>
            </a:r>
            <a:endParaRPr lang="en-IN" sz="6000" b="1" dirty="0">
              <a:latin typeface="Lora"/>
            </a:endParaRPr>
          </a:p>
        </p:txBody>
      </p:sp>
      <p:cxnSp>
        <p:nvCxnSpPr>
          <p:cNvPr id="12" name="Straight Connector 11">
            <a:extLst>
              <a:ext uri="{FF2B5EF4-FFF2-40B4-BE49-F238E27FC236}">
                <a16:creationId xmlns:a16="http://schemas.microsoft.com/office/drawing/2014/main" id="{0F0CC4A9-CFF4-41B9-9F44-CCF03C3A0996}"/>
              </a:ext>
            </a:extLst>
          </p:cNvPr>
          <p:cNvCxnSpPr>
            <a:stCxn id="3" idx="6"/>
          </p:cNvCxnSpPr>
          <p:nvPr/>
        </p:nvCxnSpPr>
        <p:spPr>
          <a:xfrm flipV="1">
            <a:off x="2141036" y="2141031"/>
            <a:ext cx="468349" cy="2"/>
          </a:xfrm>
          <a:prstGeom prst="line">
            <a:avLst/>
          </a:prstGeom>
        </p:spPr>
        <p:style>
          <a:lnRef idx="1">
            <a:schemeClr val="accent4"/>
          </a:lnRef>
          <a:fillRef idx="0">
            <a:schemeClr val="accent4"/>
          </a:fillRef>
          <a:effectRef idx="0">
            <a:schemeClr val="accent4"/>
          </a:effectRef>
          <a:fontRef idx="minor">
            <a:schemeClr val="tx1"/>
          </a:fontRef>
        </p:style>
      </p:cxnSp>
      <p:pic>
        <p:nvPicPr>
          <p:cNvPr id="16" name="Graphic 15">
            <a:extLst>
              <a:ext uri="{FF2B5EF4-FFF2-40B4-BE49-F238E27FC236}">
                <a16:creationId xmlns:a16="http://schemas.microsoft.com/office/drawing/2014/main" id="{CC3E45A8-E4B0-4030-A856-3FB11ED971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8958" y="1736337"/>
            <a:ext cx="738768" cy="738768"/>
          </a:xfrm>
          <a:prstGeom prst="rect">
            <a:avLst/>
          </a:prstGeom>
        </p:spPr>
      </p:pic>
    </p:spTree>
    <p:extLst>
      <p:ext uri="{BB962C8B-B14F-4D97-AF65-F5344CB8AC3E}">
        <p14:creationId xmlns:p14="http://schemas.microsoft.com/office/powerpoint/2010/main" val="234663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18617"/>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Geolocation Analysis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Graphic 4">
            <a:extLst>
              <a:ext uri="{FF2B5EF4-FFF2-40B4-BE49-F238E27FC236}">
                <a16:creationId xmlns:a16="http://schemas.microsoft.com/office/drawing/2014/main" id="{0DE7E4CA-B2EA-4F27-8549-74753D47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9" name="Picture 5" descr="A screenshot of a cell phone&#10;&#10;Description automatically generated">
            <a:extLst>
              <a:ext uri="{FF2B5EF4-FFF2-40B4-BE49-F238E27FC236}">
                <a16:creationId xmlns:a16="http://schemas.microsoft.com/office/drawing/2014/main" id="{BB13EC11-E3C4-4E56-B02E-43FD2F71DD77}"/>
              </a:ext>
            </a:extLst>
          </p:cNvPr>
          <p:cNvPicPr>
            <a:picLocks noChangeAspect="1"/>
          </p:cNvPicPr>
          <p:nvPr/>
        </p:nvPicPr>
        <p:blipFill rotWithShape="1">
          <a:blip r:embed="rId5"/>
          <a:srcRect l="10739" r="3392" b="-3"/>
          <a:stretch/>
        </p:blipFill>
        <p:spPr>
          <a:xfrm>
            <a:off x="0" y="2787782"/>
            <a:ext cx="3587878" cy="1581122"/>
          </a:xfrm>
          <a:prstGeom prst="rect">
            <a:avLst/>
          </a:prstGeom>
        </p:spPr>
      </p:pic>
      <p:sp>
        <p:nvSpPr>
          <p:cNvPr id="10" name="Title 1">
            <a:extLst>
              <a:ext uri="{FF2B5EF4-FFF2-40B4-BE49-F238E27FC236}">
                <a16:creationId xmlns:a16="http://schemas.microsoft.com/office/drawing/2014/main" id="{C50D65F9-C3F5-4A7E-A919-26CCDD4099A6}"/>
              </a:ext>
            </a:extLst>
          </p:cNvPr>
          <p:cNvSpPr txBox="1">
            <a:spLocks/>
          </p:cNvSpPr>
          <p:nvPr/>
        </p:nvSpPr>
        <p:spPr>
          <a:xfrm>
            <a:off x="3587878" y="754217"/>
            <a:ext cx="5067024" cy="973670"/>
          </a:xfrm>
          <a:prstGeom prst="rect">
            <a:avLst/>
          </a:prstGeom>
          <a:noFill/>
          <a:ln>
            <a:noFill/>
          </a:ln>
        </p:spPr>
        <p:txBody>
          <a:bodyPr spcFirstLastPara="1" vert="horz" wrap="square" lIns="91440" tIns="45720" rIns="91440" bIns="45720" rtlCol="0" anchor="ctr"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4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dirty="0"/>
              <a:t>Plant count vs car count </a:t>
            </a:r>
          </a:p>
        </p:txBody>
      </p:sp>
      <p:pic>
        <p:nvPicPr>
          <p:cNvPr id="11" name="Picture 6" descr="A screenshot of a cell phone&#10;&#10;Description automatically generated">
            <a:extLst>
              <a:ext uri="{FF2B5EF4-FFF2-40B4-BE49-F238E27FC236}">
                <a16:creationId xmlns:a16="http://schemas.microsoft.com/office/drawing/2014/main" id="{A984C561-4D17-4F29-BAF7-D8638AB821D1}"/>
              </a:ext>
            </a:extLst>
          </p:cNvPr>
          <p:cNvPicPr>
            <a:picLocks noChangeAspect="1"/>
          </p:cNvPicPr>
          <p:nvPr/>
        </p:nvPicPr>
        <p:blipFill rotWithShape="1">
          <a:blip r:embed="rId6"/>
          <a:srcRect r="14131" b="-3"/>
          <a:stretch/>
        </p:blipFill>
        <p:spPr>
          <a:xfrm>
            <a:off x="0" y="754217"/>
            <a:ext cx="3587878" cy="1982941"/>
          </a:xfrm>
          <a:prstGeom prst="rect">
            <a:avLst/>
          </a:prstGeom>
        </p:spPr>
      </p:pic>
      <p:sp>
        <p:nvSpPr>
          <p:cNvPr id="12" name="Content Placeholder 9">
            <a:extLst>
              <a:ext uri="{FF2B5EF4-FFF2-40B4-BE49-F238E27FC236}">
                <a16:creationId xmlns:a16="http://schemas.microsoft.com/office/drawing/2014/main" id="{B799423B-CD07-4F49-9DC1-62D216D0FAF7}"/>
              </a:ext>
            </a:extLst>
          </p:cNvPr>
          <p:cNvSpPr txBox="1">
            <a:spLocks/>
          </p:cNvSpPr>
          <p:nvPr/>
        </p:nvSpPr>
        <p:spPr>
          <a:xfrm>
            <a:off x="3587878" y="1658679"/>
            <a:ext cx="5556123" cy="3091172"/>
          </a:xfrm>
          <a:prstGeom prst="rect">
            <a:avLst/>
          </a:prstGeom>
        </p:spPr>
        <p:txBody>
          <a:bodyPr vert="horz" lIns="91440" tIns="45720" rIns="91440" bIns="4572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ct val="150000"/>
              </a:lnSpc>
              <a:buFont typeface="Wingdings" panose="05000000000000000000" pitchFamily="2" charset="2"/>
              <a:buChar char="q"/>
            </a:pPr>
            <a:r>
              <a:rPr lang="en-US" sz="1100" b="1" dirty="0"/>
              <a:t>Maharashtra, Rajasthan, Tamil Nadu, UP,MP tops in number of plants </a:t>
            </a:r>
          </a:p>
          <a:p>
            <a:pPr marL="171450" indent="-171450">
              <a:lnSpc>
                <a:spcPct val="150000"/>
              </a:lnSpc>
              <a:buFont typeface="Wingdings" panose="05000000000000000000" pitchFamily="2" charset="2"/>
              <a:buChar char="q"/>
            </a:pPr>
            <a:r>
              <a:rPr lang="en-US" sz="1100" b="1" dirty="0" err="1"/>
              <a:t>Maha,TN</a:t>
            </a:r>
            <a:r>
              <a:rPr lang="en-US" sz="1100" b="1" dirty="0"/>
              <a:t>, Karnataka, UP, Telangana tops in car count </a:t>
            </a:r>
          </a:p>
          <a:p>
            <a:pPr marL="171450" indent="-171450">
              <a:lnSpc>
                <a:spcPct val="150000"/>
              </a:lnSpc>
              <a:buFont typeface="Wingdings" panose="05000000000000000000" pitchFamily="2" charset="2"/>
              <a:buChar char="q"/>
            </a:pPr>
            <a:r>
              <a:rPr lang="en-US" sz="1100" b="1" dirty="0"/>
              <a:t>Plants vs car count is very less in states like Karnataka, Telangana</a:t>
            </a:r>
          </a:p>
          <a:p>
            <a:pPr marL="171450" indent="-171450">
              <a:lnSpc>
                <a:spcPct val="150000"/>
              </a:lnSpc>
              <a:buFont typeface="Wingdings" panose="05000000000000000000" pitchFamily="2" charset="2"/>
              <a:buChar char="q"/>
            </a:pPr>
            <a:r>
              <a:rPr lang="en-US" sz="1100" b="1" dirty="0"/>
              <a:t>Possible reasons could be car owners in Karnataka ,Telangana are more as compared to other states</a:t>
            </a:r>
          </a:p>
          <a:p>
            <a:pPr marL="171450" indent="-171450">
              <a:lnSpc>
                <a:spcPct val="150000"/>
              </a:lnSpc>
              <a:buFont typeface="Wingdings" panose="05000000000000000000" pitchFamily="2" charset="2"/>
              <a:buChar char="q"/>
            </a:pPr>
            <a:r>
              <a:rPr lang="en-US" sz="1100" b="1" dirty="0"/>
              <a:t>On the other hand Rajasthan is 2nd in terms of count but the car count is very less.</a:t>
            </a:r>
          </a:p>
          <a:p>
            <a:pPr marL="171450" indent="-171450">
              <a:lnSpc>
                <a:spcPct val="150000"/>
              </a:lnSpc>
              <a:buFont typeface="Wingdings" panose="05000000000000000000" pitchFamily="2" charset="2"/>
              <a:buChar char="q"/>
            </a:pPr>
            <a:r>
              <a:rPr lang="en-US" sz="1100" b="1" dirty="0"/>
              <a:t>Possible reasons could be customers shift to other service provider  or car owners are less in this state as compared to other states</a:t>
            </a:r>
          </a:p>
        </p:txBody>
      </p:sp>
    </p:spTree>
    <p:extLst>
      <p:ext uri="{BB962C8B-B14F-4D97-AF65-F5344CB8AC3E}">
        <p14:creationId xmlns:p14="http://schemas.microsoft.com/office/powerpoint/2010/main" val="119086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rPr>
              <a:t>Which state has most revenue?</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5" name="Graphic 4">
            <a:extLst>
              <a:ext uri="{FF2B5EF4-FFF2-40B4-BE49-F238E27FC236}">
                <a16:creationId xmlns:a16="http://schemas.microsoft.com/office/drawing/2014/main" id="{B6A315E8-BB05-48B0-B5C5-04C9B75A97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8487" y="363220"/>
            <a:ext cx="330824" cy="330824"/>
          </a:xfrm>
          <a:prstGeom prst="rect">
            <a:avLst/>
          </a:prstGeom>
        </p:spPr>
      </p:pic>
      <p:pic>
        <p:nvPicPr>
          <p:cNvPr id="7" name="Picture 6">
            <a:extLst>
              <a:ext uri="{FF2B5EF4-FFF2-40B4-BE49-F238E27FC236}">
                <a16:creationId xmlns:a16="http://schemas.microsoft.com/office/drawing/2014/main" id="{FB84CE98-D0E5-4365-A521-1B5B1FE24C12}"/>
              </a:ext>
            </a:extLst>
          </p:cNvPr>
          <p:cNvPicPr>
            <a:picLocks noChangeAspect="1"/>
          </p:cNvPicPr>
          <p:nvPr/>
        </p:nvPicPr>
        <p:blipFill>
          <a:blip r:embed="rId4"/>
          <a:stretch>
            <a:fillRect/>
          </a:stretch>
        </p:blipFill>
        <p:spPr>
          <a:xfrm>
            <a:off x="60974" y="651430"/>
            <a:ext cx="4511026" cy="3920655"/>
          </a:xfrm>
          <a:prstGeom prst="rect">
            <a:avLst/>
          </a:prstGeom>
        </p:spPr>
      </p:pic>
      <p:pic>
        <p:nvPicPr>
          <p:cNvPr id="9" name="Picture 8">
            <a:extLst>
              <a:ext uri="{FF2B5EF4-FFF2-40B4-BE49-F238E27FC236}">
                <a16:creationId xmlns:a16="http://schemas.microsoft.com/office/drawing/2014/main" id="{17FAEA82-44DE-4FF4-87EA-B320B4E31AFA}"/>
              </a:ext>
            </a:extLst>
          </p:cNvPr>
          <p:cNvPicPr>
            <a:picLocks noChangeAspect="1"/>
          </p:cNvPicPr>
          <p:nvPr/>
        </p:nvPicPr>
        <p:blipFill>
          <a:blip r:embed="rId5"/>
          <a:stretch>
            <a:fillRect/>
          </a:stretch>
        </p:blipFill>
        <p:spPr>
          <a:xfrm>
            <a:off x="4572000" y="761652"/>
            <a:ext cx="4511026" cy="3906041"/>
          </a:xfrm>
          <a:prstGeom prst="rect">
            <a:avLst/>
          </a:prstGeom>
        </p:spPr>
      </p:pic>
      <p:sp>
        <p:nvSpPr>
          <p:cNvPr id="11" name="TextBox 10">
            <a:extLst>
              <a:ext uri="{FF2B5EF4-FFF2-40B4-BE49-F238E27FC236}">
                <a16:creationId xmlns:a16="http://schemas.microsoft.com/office/drawing/2014/main" id="{68F3DE0B-9128-463E-AE54-ABEC796BAAFF}"/>
              </a:ext>
            </a:extLst>
          </p:cNvPr>
          <p:cNvSpPr txBox="1"/>
          <p:nvPr/>
        </p:nvSpPr>
        <p:spPr>
          <a:xfrm>
            <a:off x="0" y="4529470"/>
            <a:ext cx="9083026" cy="523220"/>
          </a:xfrm>
          <a:prstGeom prst="rect">
            <a:avLst/>
          </a:prstGeom>
          <a:noFill/>
        </p:spPr>
        <p:txBody>
          <a:bodyPr wrap="square">
            <a:spAutoFit/>
          </a:bodyPr>
          <a:lstStyle/>
          <a:p>
            <a:pPr marL="342900" indent="-342900" fontAlgn="auto">
              <a:spcAft>
                <a:spcPts val="0"/>
              </a:spcAft>
              <a:buFont typeface="Arial" panose="020B0604020202020204" pitchFamily="34" charset="0"/>
              <a:buChar char="•"/>
              <a:defRPr/>
            </a:pPr>
            <a:r>
              <a:rPr lang="en-IN" dirty="0">
                <a:latin typeface="+mn-lt"/>
              </a:rPr>
              <a:t>Maharashtra</a:t>
            </a:r>
            <a:r>
              <a:rPr lang="en-IN" sz="1400" dirty="0">
                <a:latin typeface="+mn-lt"/>
              </a:rPr>
              <a:t> has highest customer base followed by </a:t>
            </a:r>
            <a:r>
              <a:rPr lang="en-IN" dirty="0">
                <a:latin typeface="+mn-lt"/>
              </a:rPr>
              <a:t>Tamil Nadu</a:t>
            </a:r>
            <a:r>
              <a:rPr lang="en-IN" sz="1400" dirty="0">
                <a:latin typeface="+mn-lt"/>
              </a:rPr>
              <a:t>.</a:t>
            </a:r>
          </a:p>
          <a:p>
            <a:pPr marL="342900" indent="-342900" fontAlgn="auto">
              <a:spcAft>
                <a:spcPts val="0"/>
              </a:spcAft>
              <a:buFont typeface="Arial" panose="020B0604020202020204" pitchFamily="34" charset="0"/>
              <a:buChar char="•"/>
              <a:defRPr/>
            </a:pPr>
            <a:r>
              <a:rPr lang="en-IN" sz="1400" dirty="0">
                <a:latin typeface="+mn-lt"/>
              </a:rPr>
              <a:t>Top 3 revenue generating states are </a:t>
            </a:r>
            <a:r>
              <a:rPr lang="en-IN" sz="1200" dirty="0">
                <a:latin typeface="+mn-lt"/>
              </a:rPr>
              <a:t>MH TN AP</a:t>
            </a:r>
          </a:p>
        </p:txBody>
      </p:sp>
    </p:spTree>
    <p:extLst>
      <p:ext uri="{BB962C8B-B14F-4D97-AF65-F5344CB8AC3E}">
        <p14:creationId xmlns:p14="http://schemas.microsoft.com/office/powerpoint/2010/main" val="414878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A screenshot of a cell phone&#10;&#10;Description automatically generated">
            <a:extLst>
              <a:ext uri="{FF2B5EF4-FFF2-40B4-BE49-F238E27FC236}">
                <a16:creationId xmlns:a16="http://schemas.microsoft.com/office/drawing/2014/main" id="{B5ECEF5F-83A5-4928-8221-CADF172BEAD8}"/>
              </a:ext>
            </a:extLst>
          </p:cNvPr>
          <p:cNvPicPr>
            <a:picLocks noChangeAspect="1"/>
          </p:cNvPicPr>
          <p:nvPr/>
        </p:nvPicPr>
        <p:blipFill rotWithShape="1">
          <a:blip r:embed="rId2"/>
          <a:srcRect l="18969" r="10308" b="1"/>
          <a:stretch/>
        </p:blipFill>
        <p:spPr>
          <a:xfrm>
            <a:off x="226628" y="885334"/>
            <a:ext cx="4328270" cy="3932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Which city has most revenue</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Graphic 5">
            <a:extLst>
              <a:ext uri="{FF2B5EF4-FFF2-40B4-BE49-F238E27FC236}">
                <a16:creationId xmlns:a16="http://schemas.microsoft.com/office/drawing/2014/main" id="{AF96F32B-3642-4A8F-BB61-0DAE88CEA3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4" name="TextBox 3">
            <a:extLst>
              <a:ext uri="{FF2B5EF4-FFF2-40B4-BE49-F238E27FC236}">
                <a16:creationId xmlns:a16="http://schemas.microsoft.com/office/drawing/2014/main" id="{0F872BDF-0381-4D64-A271-A8D28AABAD1E}"/>
              </a:ext>
            </a:extLst>
          </p:cNvPr>
          <p:cNvSpPr txBox="1"/>
          <p:nvPr/>
        </p:nvSpPr>
        <p:spPr>
          <a:xfrm>
            <a:off x="4589103" y="957570"/>
            <a:ext cx="4118961" cy="2083341"/>
          </a:xfrm>
          <a:prstGeom prst="rect">
            <a:avLst/>
          </a:prstGeom>
          <a:noFill/>
        </p:spPr>
        <p:txBody>
          <a:bodyPr wrap="square" rtlCol="0">
            <a:spAutoFit/>
          </a:bodyPr>
          <a:lstStyle/>
          <a:p>
            <a:pPr marL="102870">
              <a:lnSpc>
                <a:spcPct val="90000"/>
              </a:lnSpc>
            </a:pPr>
            <a:r>
              <a:rPr lang="en-US" sz="1400" b="1" dirty="0">
                <a:solidFill>
                  <a:schemeClr val="tx1"/>
                </a:solidFill>
              </a:rPr>
              <a:t>Top 5 cities given above top the list, this is obvious as they are top major metropolitan cities in India </a:t>
            </a:r>
          </a:p>
          <a:p>
            <a:pPr marL="102870">
              <a:lnSpc>
                <a:spcPct val="90000"/>
              </a:lnSpc>
            </a:pPr>
            <a:endParaRPr lang="en-US" sz="1400" b="1" dirty="0">
              <a:solidFill>
                <a:schemeClr val="tx1"/>
              </a:solidFill>
            </a:endParaRPr>
          </a:p>
          <a:p>
            <a:pPr marL="285750" indent="-182880">
              <a:lnSpc>
                <a:spcPct val="90000"/>
              </a:lnSpc>
              <a:buFont typeface="Wingdings" pitchFamily="2" charset="2"/>
              <a:buChar char="§"/>
            </a:pPr>
            <a:r>
              <a:rPr lang="en-US" sz="1400" b="1" dirty="0">
                <a:solidFill>
                  <a:schemeClr val="tx1"/>
                </a:solidFill>
              </a:rPr>
              <a:t>Nashik(31,401)</a:t>
            </a:r>
          </a:p>
          <a:p>
            <a:pPr marL="285750" indent="-182880">
              <a:lnSpc>
                <a:spcPct val="90000"/>
              </a:lnSpc>
              <a:buFont typeface="Wingdings" pitchFamily="2" charset="2"/>
              <a:buChar char="§"/>
            </a:pPr>
            <a:r>
              <a:rPr lang="en-US" sz="1400" b="1" dirty="0">
                <a:solidFill>
                  <a:schemeClr val="tx1"/>
                </a:solidFill>
              </a:rPr>
              <a:t>Thane(21,871)</a:t>
            </a:r>
          </a:p>
          <a:p>
            <a:pPr marL="285750" indent="-182880">
              <a:lnSpc>
                <a:spcPct val="90000"/>
              </a:lnSpc>
              <a:buFont typeface="Wingdings" pitchFamily="2" charset="2"/>
              <a:buChar char="§"/>
            </a:pPr>
            <a:r>
              <a:rPr lang="en-US" sz="1400" b="1" dirty="0">
                <a:solidFill>
                  <a:schemeClr val="tx1"/>
                </a:solidFill>
              </a:rPr>
              <a:t>Chennai(21,675)</a:t>
            </a:r>
          </a:p>
          <a:p>
            <a:pPr marL="285750" indent="-182880">
              <a:lnSpc>
                <a:spcPct val="90000"/>
              </a:lnSpc>
              <a:buFont typeface="Wingdings" pitchFamily="2" charset="2"/>
              <a:buChar char="§"/>
            </a:pPr>
            <a:r>
              <a:rPr lang="en-US" sz="1400" b="1" dirty="0">
                <a:solidFill>
                  <a:schemeClr val="tx1"/>
                </a:solidFill>
              </a:rPr>
              <a:t>Nagpur(15,778)</a:t>
            </a:r>
          </a:p>
          <a:p>
            <a:pPr marL="285750" indent="-182880">
              <a:lnSpc>
                <a:spcPct val="90000"/>
              </a:lnSpc>
              <a:buFont typeface="Wingdings" pitchFamily="2" charset="2"/>
              <a:buChar char="§"/>
            </a:pPr>
            <a:r>
              <a:rPr lang="en-US" sz="1400" b="1" dirty="0">
                <a:solidFill>
                  <a:schemeClr val="tx1"/>
                </a:solidFill>
              </a:rPr>
              <a:t>Pune(14,301)</a:t>
            </a:r>
          </a:p>
          <a:p>
            <a:endParaRPr lang="en-IN" dirty="0"/>
          </a:p>
        </p:txBody>
      </p:sp>
    </p:spTree>
    <p:extLst>
      <p:ext uri="{BB962C8B-B14F-4D97-AF65-F5344CB8AC3E}">
        <p14:creationId xmlns:p14="http://schemas.microsoft.com/office/powerpoint/2010/main" val="379904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rPr>
              <a:t>Which make/car is more popular?</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Graphic 5">
            <a:extLst>
              <a:ext uri="{FF2B5EF4-FFF2-40B4-BE49-F238E27FC236}">
                <a16:creationId xmlns:a16="http://schemas.microsoft.com/office/drawing/2014/main" id="{E5091F8D-CE8F-4850-A4A1-BFFB02E9D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A8C39AA-AB7D-4A38-AEE6-278400288641}"/>
              </a:ext>
            </a:extLst>
          </p:cNvPr>
          <p:cNvPicPr>
            <a:picLocks noChangeAspect="1"/>
          </p:cNvPicPr>
          <p:nvPr/>
        </p:nvPicPr>
        <p:blipFill rotWithShape="1">
          <a:blip r:embed="rId5"/>
          <a:srcRect r="14131" b="-3"/>
          <a:stretch/>
        </p:blipFill>
        <p:spPr>
          <a:xfrm>
            <a:off x="66363" y="897475"/>
            <a:ext cx="4475150" cy="3348558"/>
          </a:xfrm>
          <a:prstGeom prst="rect">
            <a:avLst/>
          </a:prstGeom>
        </p:spPr>
      </p:pic>
      <p:sp>
        <p:nvSpPr>
          <p:cNvPr id="12" name="Text Placeholder 8">
            <a:extLst>
              <a:ext uri="{FF2B5EF4-FFF2-40B4-BE49-F238E27FC236}">
                <a16:creationId xmlns:a16="http://schemas.microsoft.com/office/drawing/2014/main" id="{81418CF0-F6FC-4CB8-9DE2-FE2462944231}"/>
              </a:ext>
            </a:extLst>
          </p:cNvPr>
          <p:cNvSpPr txBox="1">
            <a:spLocks/>
          </p:cNvSpPr>
          <p:nvPr/>
        </p:nvSpPr>
        <p:spPr>
          <a:xfrm>
            <a:off x="4970109" y="2121408"/>
            <a:ext cx="6730276" cy="4050792"/>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182880">
              <a:lnSpc>
                <a:spcPct val="90000"/>
              </a:lnSpc>
              <a:buFont typeface="Wingdings" pitchFamily="2" charset="2"/>
              <a:buChar char="§"/>
            </a:pPr>
            <a:endParaRPr lang="en-US" sz="1800" dirty="0">
              <a:solidFill>
                <a:schemeClr val="tx1"/>
              </a:solidFill>
            </a:endParaRPr>
          </a:p>
        </p:txBody>
      </p:sp>
      <p:sp>
        <p:nvSpPr>
          <p:cNvPr id="4" name="TextBox 3">
            <a:extLst>
              <a:ext uri="{FF2B5EF4-FFF2-40B4-BE49-F238E27FC236}">
                <a16:creationId xmlns:a16="http://schemas.microsoft.com/office/drawing/2014/main" id="{5617E165-C9CA-4A16-A043-1F29E4467878}"/>
              </a:ext>
            </a:extLst>
          </p:cNvPr>
          <p:cNvSpPr txBox="1"/>
          <p:nvPr/>
        </p:nvSpPr>
        <p:spPr>
          <a:xfrm>
            <a:off x="96849" y="4381848"/>
            <a:ext cx="8887493" cy="1298817"/>
          </a:xfrm>
          <a:prstGeom prst="rect">
            <a:avLst/>
          </a:prstGeom>
          <a:noFill/>
        </p:spPr>
        <p:txBody>
          <a:bodyPr wrap="square" rtlCol="0">
            <a:spAutoFit/>
          </a:bodyPr>
          <a:lstStyle/>
          <a:p>
            <a:pPr indent="-182880">
              <a:lnSpc>
                <a:spcPct val="90000"/>
              </a:lnSpc>
              <a:buFont typeface="Wingdings" pitchFamily="2" charset="2"/>
              <a:buChar char="§"/>
            </a:pPr>
            <a:r>
              <a:rPr lang="en-US" sz="1400" dirty="0">
                <a:solidFill>
                  <a:schemeClr val="tx1"/>
                </a:solidFill>
              </a:rPr>
              <a:t>M&amp;M contributed the most towards revenue ,followed by Maruti Suzuki, Hyundai, Tata Motors</a:t>
            </a:r>
          </a:p>
          <a:p>
            <a:pPr indent="-182880">
              <a:lnSpc>
                <a:spcPct val="90000"/>
              </a:lnSpc>
              <a:buFont typeface="Wingdings" pitchFamily="2" charset="2"/>
              <a:buChar char="§"/>
            </a:pPr>
            <a:r>
              <a:rPr lang="en-US" sz="1400" dirty="0">
                <a:solidFill>
                  <a:schemeClr val="tx1"/>
                </a:solidFill>
              </a:rPr>
              <a:t>Meanwhile, Maruti Suzuki tops on the basis of count but the revenue produced is less as compared to Mahindra and Mahindra</a:t>
            </a:r>
          </a:p>
          <a:p>
            <a:pPr indent="-182880">
              <a:lnSpc>
                <a:spcPct val="90000"/>
              </a:lnSpc>
              <a:buFont typeface="Wingdings" pitchFamily="2" charset="2"/>
              <a:buChar char="§"/>
            </a:pPr>
            <a:r>
              <a:rPr lang="en-US" sz="1400" dirty="0">
                <a:solidFill>
                  <a:schemeClr val="tx1"/>
                </a:solidFill>
              </a:rPr>
              <a:t>Make of Cars based Revenue Analysis</a:t>
            </a:r>
          </a:p>
          <a:p>
            <a:endParaRPr lang="en-IN" dirty="0"/>
          </a:p>
          <a:p>
            <a:endParaRPr lang="en-IN" dirty="0"/>
          </a:p>
        </p:txBody>
      </p:sp>
      <p:pic>
        <p:nvPicPr>
          <p:cNvPr id="16" name="Picture 15">
            <a:extLst>
              <a:ext uri="{FF2B5EF4-FFF2-40B4-BE49-F238E27FC236}">
                <a16:creationId xmlns:a16="http://schemas.microsoft.com/office/drawing/2014/main" id="{052BDECD-AA33-4617-AD3E-9DBFAA398241}"/>
              </a:ext>
            </a:extLst>
          </p:cNvPr>
          <p:cNvPicPr>
            <a:picLocks noChangeAspect="1"/>
          </p:cNvPicPr>
          <p:nvPr/>
        </p:nvPicPr>
        <p:blipFill>
          <a:blip r:embed="rId6"/>
          <a:stretch>
            <a:fillRect/>
          </a:stretch>
        </p:blipFill>
        <p:spPr>
          <a:xfrm>
            <a:off x="4540594" y="787907"/>
            <a:ext cx="4566289" cy="3593941"/>
          </a:xfrm>
          <a:prstGeom prst="rect">
            <a:avLst/>
          </a:prstGeom>
        </p:spPr>
      </p:pic>
    </p:spTree>
    <p:extLst>
      <p:ext uri="{BB962C8B-B14F-4D97-AF65-F5344CB8AC3E}">
        <p14:creationId xmlns:p14="http://schemas.microsoft.com/office/powerpoint/2010/main" val="84853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US" sz="2200" dirty="0">
                <a:latin typeface="Source Sans Pro" panose="020B0503030403020204" pitchFamily="34" charset="0"/>
                <a:ea typeface="Source Sans Pro" panose="020B0503030403020204" pitchFamily="34" charset="0"/>
              </a:rPr>
              <a:t>Which make/car is more popular?</a:t>
            </a:r>
            <a:endParaRPr lang="en-IN" sz="2200" dirty="0">
              <a:latin typeface="Source Sans Pro" panose="020B0503030403020204" pitchFamily="34" charset="0"/>
              <a:ea typeface="Source Sans Pro" panose="020B0503030403020204" pitchFamily="34" charset="0"/>
            </a:endParaRP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Graphic 5">
            <a:extLst>
              <a:ext uri="{FF2B5EF4-FFF2-40B4-BE49-F238E27FC236}">
                <a16:creationId xmlns:a16="http://schemas.microsoft.com/office/drawing/2014/main" id="{E5091F8D-CE8F-4850-A4A1-BFFB02E9D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
        <p:nvSpPr>
          <p:cNvPr id="12" name="Text Placeholder 8">
            <a:extLst>
              <a:ext uri="{FF2B5EF4-FFF2-40B4-BE49-F238E27FC236}">
                <a16:creationId xmlns:a16="http://schemas.microsoft.com/office/drawing/2014/main" id="{81418CF0-F6FC-4CB8-9DE2-FE2462944231}"/>
              </a:ext>
            </a:extLst>
          </p:cNvPr>
          <p:cNvSpPr txBox="1">
            <a:spLocks/>
          </p:cNvSpPr>
          <p:nvPr/>
        </p:nvSpPr>
        <p:spPr>
          <a:xfrm>
            <a:off x="4970109" y="2121408"/>
            <a:ext cx="6730276" cy="4050792"/>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182880">
              <a:lnSpc>
                <a:spcPct val="90000"/>
              </a:lnSpc>
              <a:buFont typeface="Wingdings" pitchFamily="2" charset="2"/>
              <a:buChar char="§"/>
            </a:pPr>
            <a:endParaRPr lang="en-US" sz="1800" dirty="0">
              <a:solidFill>
                <a:schemeClr val="tx1"/>
              </a:solidFill>
            </a:endParaRPr>
          </a:p>
        </p:txBody>
      </p:sp>
      <p:pic>
        <p:nvPicPr>
          <p:cNvPr id="10" name="Picture 11" descr="A close up of a logo&#10;&#10;Description automatically generated">
            <a:extLst>
              <a:ext uri="{FF2B5EF4-FFF2-40B4-BE49-F238E27FC236}">
                <a16:creationId xmlns:a16="http://schemas.microsoft.com/office/drawing/2014/main" id="{E1F00619-825A-4E5C-8746-9F5542A63B1F}"/>
              </a:ext>
            </a:extLst>
          </p:cNvPr>
          <p:cNvPicPr>
            <a:picLocks noChangeAspect="1"/>
          </p:cNvPicPr>
          <p:nvPr/>
        </p:nvPicPr>
        <p:blipFill rotWithShape="1">
          <a:blip r:embed="rId5"/>
          <a:srcRect t="11040" r="1" b="13186"/>
          <a:stretch/>
        </p:blipFill>
        <p:spPr>
          <a:xfrm>
            <a:off x="96850" y="1387828"/>
            <a:ext cx="4475150" cy="2178745"/>
          </a:xfrm>
          <a:prstGeom prst="rect">
            <a:avLst/>
          </a:prstGeom>
        </p:spPr>
      </p:pic>
      <p:pic>
        <p:nvPicPr>
          <p:cNvPr id="13" name="Picture 2" descr="A screenshot of a cell phone&#10;&#10;Description automatically generated">
            <a:extLst>
              <a:ext uri="{FF2B5EF4-FFF2-40B4-BE49-F238E27FC236}">
                <a16:creationId xmlns:a16="http://schemas.microsoft.com/office/drawing/2014/main" id="{47590A2B-822B-49A7-972E-C3E9F1A9E3BF}"/>
              </a:ext>
            </a:extLst>
          </p:cNvPr>
          <p:cNvPicPr>
            <a:picLocks noChangeAspect="1"/>
          </p:cNvPicPr>
          <p:nvPr/>
        </p:nvPicPr>
        <p:blipFill rotWithShape="1">
          <a:blip r:embed="rId6"/>
          <a:srcRect r="1" b="24226"/>
          <a:stretch/>
        </p:blipFill>
        <p:spPr>
          <a:xfrm>
            <a:off x="4572000" y="1387819"/>
            <a:ext cx="4475150" cy="2178754"/>
          </a:xfrm>
          <a:prstGeom prst="rect">
            <a:avLst/>
          </a:prstGeom>
        </p:spPr>
      </p:pic>
    </p:spTree>
    <p:extLst>
      <p:ext uri="{BB962C8B-B14F-4D97-AF65-F5344CB8AC3E}">
        <p14:creationId xmlns:p14="http://schemas.microsoft.com/office/powerpoint/2010/main" val="126137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852D-CC37-40A1-A282-F60C264B851E}"/>
              </a:ext>
            </a:extLst>
          </p:cNvPr>
          <p:cNvSpPr>
            <a:spLocks noGrp="1"/>
          </p:cNvSpPr>
          <p:nvPr>
            <p:ph type="title"/>
          </p:nvPr>
        </p:nvSpPr>
        <p:spPr>
          <a:xfrm>
            <a:off x="1381250" y="326052"/>
            <a:ext cx="6320526" cy="435600"/>
          </a:xfrm>
          <a:solidFill>
            <a:schemeClr val="accent1"/>
          </a:solidFill>
        </p:spPr>
        <p:txBody>
          <a:bodyPr/>
          <a:lstStyle/>
          <a:p>
            <a:r>
              <a:rPr lang="en-IN" sz="2200" dirty="0">
                <a:latin typeface="Source Sans Pro" panose="020B0503030403020204" pitchFamily="34" charset="0"/>
                <a:ea typeface="Source Sans Pro" panose="020B0503030403020204" pitchFamily="34" charset="0"/>
              </a:rPr>
              <a:t>Popular Budget Friendly Car Models</a:t>
            </a:r>
          </a:p>
        </p:txBody>
      </p:sp>
      <p:sp>
        <p:nvSpPr>
          <p:cNvPr id="3" name="Slide Number Placeholder 2">
            <a:extLst>
              <a:ext uri="{FF2B5EF4-FFF2-40B4-BE49-F238E27FC236}">
                <a16:creationId xmlns:a16="http://schemas.microsoft.com/office/drawing/2014/main" id="{B4031989-A2AC-4F56-9B40-C1F512B0D9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B593F927-41B0-436C-BA9A-FC9F778B0EB5}"/>
              </a:ext>
            </a:extLst>
          </p:cNvPr>
          <p:cNvPicPr>
            <a:picLocks noChangeAspect="1"/>
          </p:cNvPicPr>
          <p:nvPr/>
        </p:nvPicPr>
        <p:blipFill>
          <a:blip r:embed="rId2"/>
          <a:stretch>
            <a:fillRect/>
          </a:stretch>
        </p:blipFill>
        <p:spPr>
          <a:xfrm>
            <a:off x="265814" y="972257"/>
            <a:ext cx="8569842" cy="3919531"/>
          </a:xfrm>
          <a:prstGeom prst="rect">
            <a:avLst/>
          </a:prstGeom>
        </p:spPr>
      </p:pic>
      <p:pic>
        <p:nvPicPr>
          <p:cNvPr id="5" name="Graphic 4">
            <a:extLst>
              <a:ext uri="{FF2B5EF4-FFF2-40B4-BE49-F238E27FC236}">
                <a16:creationId xmlns:a16="http://schemas.microsoft.com/office/drawing/2014/main" id="{2CC0BE63-7AE1-4561-B6BF-83E2661EF4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487" y="363220"/>
            <a:ext cx="330824" cy="330824"/>
          </a:xfrm>
          <a:prstGeom prst="rect">
            <a:avLst/>
          </a:prstGeom>
        </p:spPr>
      </p:pic>
    </p:spTree>
    <p:extLst>
      <p:ext uri="{BB962C8B-B14F-4D97-AF65-F5344CB8AC3E}">
        <p14:creationId xmlns:p14="http://schemas.microsoft.com/office/powerpoint/2010/main" val="3599765676"/>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91425" tIns="91425" rIns="91425" bIns="91425" anchor="ctr" anchorCtr="0">
        <a:noAutofit/>
      </a:bodyPr>
      <a:lstStyle>
        <a:defPPr algn="l">
          <a:defRPr dirty="0"/>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1840</TotalTime>
  <Words>1196</Words>
  <Application>Microsoft Office PowerPoint</Application>
  <PresentationFormat>On-screen Show (16:9)</PresentationFormat>
  <Paragraphs>207</Paragraphs>
  <Slides>35</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Cambria Math</vt:lpstr>
      <vt:lpstr>Courier New</vt:lpstr>
      <vt:lpstr>Lora</vt:lpstr>
      <vt:lpstr>Quattrocento Sans</vt:lpstr>
      <vt:lpstr>Slack-Lato</vt:lpstr>
      <vt:lpstr>Source Sans Pro</vt:lpstr>
      <vt:lpstr>Times New Roman</vt:lpstr>
      <vt:lpstr>Wingdings</vt:lpstr>
      <vt:lpstr>Viola template</vt:lpstr>
      <vt:lpstr>Mahindra First Choice Services</vt:lpstr>
      <vt:lpstr>Business Problem</vt:lpstr>
      <vt:lpstr>Exploratory Data Analysis</vt:lpstr>
      <vt:lpstr>Geolocation Analysis</vt:lpstr>
      <vt:lpstr>Which state has most revenue?</vt:lpstr>
      <vt:lpstr>Which city has most revenue</vt:lpstr>
      <vt:lpstr>Which make/car is more popular?</vt:lpstr>
      <vt:lpstr>Which make/car is more popular?</vt:lpstr>
      <vt:lpstr>Popular Budget Friendly Car Models</vt:lpstr>
      <vt:lpstr>What are the most popular services?</vt:lpstr>
      <vt:lpstr>Zonal Analysis</vt:lpstr>
      <vt:lpstr>Zonal Analysis</vt:lpstr>
      <vt:lpstr>Zonal Analysis</vt:lpstr>
      <vt:lpstr>Zonal Analysis</vt:lpstr>
      <vt:lpstr>Seasonal Analysis of order types</vt:lpstr>
      <vt:lpstr>Inventory management analysis for revenue based top 10 parts used and services</vt:lpstr>
      <vt:lpstr>Revenue Analysis State wise Invoice count</vt:lpstr>
      <vt:lpstr>Revenue Analysis trends based on year and months</vt:lpstr>
      <vt:lpstr>Revenue Analysis hourly and daily sales</vt:lpstr>
      <vt:lpstr>Revenue Analysis daily and weekends</vt:lpstr>
      <vt:lpstr>Customer segmentation Analysis Sales contribution from new vs existing customer</vt:lpstr>
      <vt:lpstr>Customer segment  analysis Revenue Trends and active customers</vt:lpstr>
      <vt:lpstr>Custer reference sources</vt:lpstr>
      <vt:lpstr>Market Segmentation</vt:lpstr>
      <vt:lpstr>Customer clustering based on revenue </vt:lpstr>
      <vt:lpstr>Customer clustering based on Clustering for Revenue generated from different Car Models</vt:lpstr>
      <vt:lpstr>Customer LTV custer  </vt:lpstr>
      <vt:lpstr>Data Preprocessing</vt:lpstr>
      <vt:lpstr>Data Preprocessing</vt:lpstr>
      <vt:lpstr>Customer Lifetime Value</vt:lpstr>
      <vt:lpstr>Modelling</vt:lpstr>
      <vt:lpstr>Modelling</vt:lpstr>
      <vt:lpstr>Cross Valdiation</vt:lpstr>
      <vt:lpstr>Actionable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Mahindra First Choice  Services</dc:title>
  <cp:lastModifiedBy>ADMIN</cp:lastModifiedBy>
  <cp:revision>126</cp:revision>
  <dcterms:modified xsi:type="dcterms:W3CDTF">2020-08-29T20:38:38Z</dcterms:modified>
</cp:coreProperties>
</file>