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8" r:id="rId4"/>
    <p:sldId id="257" r:id="rId5"/>
    <p:sldId id="259" r:id="rId6"/>
    <p:sldId id="268" r:id="rId7"/>
    <p:sldId id="260" r:id="rId8"/>
    <p:sldId id="261" r:id="rId9"/>
    <p:sldId id="271" r:id="rId10"/>
    <p:sldId id="264" r:id="rId11"/>
    <p:sldId id="269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D71E2-5D13-3975-52CA-30092F0E8BE7}" v="18" dt="2024-12-03T12:07:38.916"/>
    <p1510:client id="{2D9B1D5D-5750-B536-1043-5D51AB2E5F8A}" v="265" dt="2024-12-03T03:32:29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4A9A0-C0FF-4FF1-AC77-733140F2E84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CF2A6-DE46-4DBD-96A2-82401830D1F6}">
      <dgm:prSet/>
      <dgm:spPr/>
      <dgm:t>
        <a:bodyPr/>
        <a:lstStyle/>
        <a:p>
          <a:r>
            <a:rPr lang="en-US" b="1" dirty="0"/>
            <a:t>It fails to explain the stability of stable nuclei as H, Li, N</a:t>
          </a:r>
        </a:p>
      </dgm:t>
    </dgm:pt>
    <dgm:pt modelId="{CF47DDFA-8F04-48EE-B523-FBA5EF1A5917}" type="parTrans" cxnId="{DFEAC965-7AD4-4356-A2B8-B290E0ADB45C}">
      <dgm:prSet/>
      <dgm:spPr/>
      <dgm:t>
        <a:bodyPr/>
        <a:lstStyle/>
        <a:p>
          <a:endParaRPr lang="en-US"/>
        </a:p>
      </dgm:t>
    </dgm:pt>
    <dgm:pt modelId="{AF5E686A-2C58-4E18-BF3C-5D9CE12A64B8}" type="sibTrans" cxnId="{DFEAC965-7AD4-4356-A2B8-B290E0ADB45C}">
      <dgm:prSet/>
      <dgm:spPr/>
      <dgm:t>
        <a:bodyPr/>
        <a:lstStyle/>
        <a:p>
          <a:endParaRPr lang="en-US"/>
        </a:p>
      </dgm:t>
    </dgm:pt>
    <dgm:pt modelId="{CE21CBC4-3554-4EA2-BCF4-494F450B7E2F}">
      <dgm:prSet/>
      <dgm:spPr/>
      <dgm:t>
        <a:bodyPr/>
        <a:lstStyle/>
        <a:p>
          <a:r>
            <a:rPr lang="en-US" b="1" dirty="0"/>
            <a:t>It does not predict the correct values of nuclear spin for certain nuclei.</a:t>
          </a:r>
        </a:p>
      </dgm:t>
    </dgm:pt>
    <dgm:pt modelId="{347D274E-269F-4C05-AE09-73288E7C1E90}" type="parTrans" cxnId="{0048C4DD-3BD8-4EDE-A969-A502E702AEC5}">
      <dgm:prSet/>
      <dgm:spPr/>
      <dgm:t>
        <a:bodyPr/>
        <a:lstStyle/>
        <a:p>
          <a:endParaRPr lang="en-US"/>
        </a:p>
      </dgm:t>
    </dgm:pt>
    <dgm:pt modelId="{7B484F08-DA3C-4136-AC4E-E74F732C5182}" type="sibTrans" cxnId="{0048C4DD-3BD8-4EDE-A969-A502E702AEC5}">
      <dgm:prSet/>
      <dgm:spPr/>
      <dgm:t>
        <a:bodyPr/>
        <a:lstStyle/>
        <a:p>
          <a:endParaRPr lang="en-US"/>
        </a:p>
      </dgm:t>
    </dgm:pt>
    <dgm:pt modelId="{B30B6FDC-6B84-45CD-AE3D-7EE3930A1E0A}" type="pres">
      <dgm:prSet presAssocID="{ECF4A9A0-C0FF-4FF1-AC77-733140F2E843}" presName="linear" presStyleCnt="0">
        <dgm:presLayoutVars>
          <dgm:animLvl val="lvl"/>
          <dgm:resizeHandles val="exact"/>
        </dgm:presLayoutVars>
      </dgm:prSet>
      <dgm:spPr/>
    </dgm:pt>
    <dgm:pt modelId="{DFEBD596-231A-4FA9-96C4-79E9CB3CF584}" type="pres">
      <dgm:prSet presAssocID="{D39CF2A6-DE46-4DBD-96A2-82401830D1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4605D8-965D-4662-961E-B96D0BB81E57}" type="pres">
      <dgm:prSet presAssocID="{AF5E686A-2C58-4E18-BF3C-5D9CE12A64B8}" presName="spacer" presStyleCnt="0"/>
      <dgm:spPr/>
    </dgm:pt>
    <dgm:pt modelId="{0399C669-C7EA-4543-937C-1748280B061D}" type="pres">
      <dgm:prSet presAssocID="{CE21CBC4-3554-4EA2-BCF4-494F450B7E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CE595C-4E48-4138-8E0A-0BC64AD75D89}" type="presOf" srcId="{D39CF2A6-DE46-4DBD-96A2-82401830D1F6}" destId="{DFEBD596-231A-4FA9-96C4-79E9CB3CF584}" srcOrd="0" destOrd="0" presId="urn:microsoft.com/office/officeart/2005/8/layout/vList2"/>
    <dgm:cxn modelId="{DFEAC965-7AD4-4356-A2B8-B290E0ADB45C}" srcId="{ECF4A9A0-C0FF-4FF1-AC77-733140F2E843}" destId="{D39CF2A6-DE46-4DBD-96A2-82401830D1F6}" srcOrd="0" destOrd="0" parTransId="{CF47DDFA-8F04-48EE-B523-FBA5EF1A5917}" sibTransId="{AF5E686A-2C58-4E18-BF3C-5D9CE12A64B8}"/>
    <dgm:cxn modelId="{AD9F8D7F-D170-4D76-9587-6A1728274DEE}" type="presOf" srcId="{ECF4A9A0-C0FF-4FF1-AC77-733140F2E843}" destId="{B30B6FDC-6B84-45CD-AE3D-7EE3930A1E0A}" srcOrd="0" destOrd="0" presId="urn:microsoft.com/office/officeart/2005/8/layout/vList2"/>
    <dgm:cxn modelId="{344ECE92-AB76-4699-8691-B37E60F49752}" type="presOf" srcId="{CE21CBC4-3554-4EA2-BCF4-494F450B7E2F}" destId="{0399C669-C7EA-4543-937C-1748280B061D}" srcOrd="0" destOrd="0" presId="urn:microsoft.com/office/officeart/2005/8/layout/vList2"/>
    <dgm:cxn modelId="{0048C4DD-3BD8-4EDE-A969-A502E702AEC5}" srcId="{ECF4A9A0-C0FF-4FF1-AC77-733140F2E843}" destId="{CE21CBC4-3554-4EA2-BCF4-494F450B7E2F}" srcOrd="1" destOrd="0" parTransId="{347D274E-269F-4C05-AE09-73288E7C1E90}" sibTransId="{7B484F08-DA3C-4136-AC4E-E74F732C5182}"/>
    <dgm:cxn modelId="{C52AE591-A15A-4F85-85A9-8E1E7A984D4C}" type="presParOf" srcId="{B30B6FDC-6B84-45CD-AE3D-7EE3930A1E0A}" destId="{DFEBD596-231A-4FA9-96C4-79E9CB3CF584}" srcOrd="0" destOrd="0" presId="urn:microsoft.com/office/officeart/2005/8/layout/vList2"/>
    <dgm:cxn modelId="{E9374A2F-AF24-4204-9026-A170A9780E10}" type="presParOf" srcId="{B30B6FDC-6B84-45CD-AE3D-7EE3930A1E0A}" destId="{714605D8-965D-4662-961E-B96D0BB81E57}" srcOrd="1" destOrd="0" presId="urn:microsoft.com/office/officeart/2005/8/layout/vList2"/>
    <dgm:cxn modelId="{74C7A8FA-3978-46D2-9EA3-F1CAAE104946}" type="presParOf" srcId="{B30B6FDC-6B84-45CD-AE3D-7EE3930A1E0A}" destId="{0399C669-C7EA-4543-937C-1748280B06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BD596-231A-4FA9-96C4-79E9CB3CF584}">
      <dsp:nvSpPr>
        <dsp:cNvPr id="0" name=""/>
        <dsp:cNvSpPr/>
      </dsp:nvSpPr>
      <dsp:spPr>
        <a:xfrm>
          <a:off x="0" y="26342"/>
          <a:ext cx="5990135" cy="25514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It fails to explain the stability of stable nuclei as H, Li, N</a:t>
          </a:r>
        </a:p>
      </dsp:txBody>
      <dsp:txXfrm>
        <a:off x="124549" y="150891"/>
        <a:ext cx="5741037" cy="2302306"/>
      </dsp:txXfrm>
    </dsp:sp>
    <dsp:sp modelId="{0399C669-C7EA-4543-937C-1748280B061D}">
      <dsp:nvSpPr>
        <dsp:cNvPr id="0" name=""/>
        <dsp:cNvSpPr/>
      </dsp:nvSpPr>
      <dsp:spPr>
        <a:xfrm>
          <a:off x="0" y="2684307"/>
          <a:ext cx="5990135" cy="2551404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It does not predict the correct values of nuclear spin for certain nuclei.</a:t>
          </a:r>
        </a:p>
      </dsp:txBody>
      <dsp:txXfrm>
        <a:off x="124549" y="2808856"/>
        <a:ext cx="5741037" cy="230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85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2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1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01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8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6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F7BD-34A1-2087-28C7-1EF50386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054" y="1143888"/>
            <a:ext cx="9999944" cy="3412093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tx2"/>
                </a:solidFill>
                <a:latin typeface="Batang"/>
              </a:rPr>
            </a:b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Batang"/>
                <a:ea typeface="Batang"/>
              </a:rPr>
              <a:t>Topic : SHELL MODEL  of  NUCLEUS</a:t>
            </a:r>
            <a:br>
              <a:rPr lang="en-US" sz="4400" dirty="0">
                <a:solidFill>
                  <a:schemeClr val="tx1">
                    <a:lumMod val="95000"/>
                  </a:schemeClr>
                </a:solidFill>
                <a:latin typeface="Batang"/>
                <a:ea typeface="Batang"/>
              </a:rPr>
            </a:br>
            <a:br>
              <a:rPr lang="en-US" sz="4400" dirty="0">
                <a:solidFill>
                  <a:schemeClr val="tx1">
                    <a:lumMod val="95000"/>
                  </a:schemeClr>
                </a:solidFill>
                <a:latin typeface="Batang"/>
                <a:ea typeface="Batang"/>
              </a:rPr>
            </a:br>
            <a:br>
              <a:rPr lang="en-US" dirty="0">
                <a:solidFill>
                  <a:schemeClr val="accent3"/>
                </a:solidFill>
                <a:latin typeface="Batang"/>
              </a:rPr>
            </a:br>
            <a:r>
              <a:rPr lang="en-US" sz="3200" dirty="0">
                <a:solidFill>
                  <a:schemeClr val="accent3"/>
                </a:solidFill>
                <a:latin typeface="Batang"/>
                <a:ea typeface="Batang"/>
              </a:rPr>
              <a:t>Subject : NUCLEAR AND PARTICLE PHYSICS</a:t>
            </a:r>
            <a:endParaRPr lang="en-IN" sz="3200" dirty="0">
              <a:solidFill>
                <a:schemeClr val="accent3"/>
              </a:solidFill>
              <a:latin typeface="Batang"/>
              <a:ea typeface="Batang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79F469A-FEE6-F014-5C29-9EB82C91DA36}"/>
              </a:ext>
            </a:extLst>
          </p:cNvPr>
          <p:cNvSpPr txBox="1">
            <a:spLocks/>
          </p:cNvSpPr>
          <p:nvPr/>
        </p:nvSpPr>
        <p:spPr>
          <a:xfrm>
            <a:off x="6497026" y="4288042"/>
            <a:ext cx="5490576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99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7F563-EF3C-4C86-7097-C6B6F2600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r="5398"/>
          <a:stretch/>
        </p:blipFill>
        <p:spPr>
          <a:xfrm>
            <a:off x="1327355" y="0"/>
            <a:ext cx="8691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5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6FB5B-0AA3-702E-54E1-562624752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CEC1913-342D-1FBF-3F47-4A9830215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09250-DDC9-30C0-E312-F9539EF8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17" y="73152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 OF MAGIC NUMBERS :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6D76-675D-C1E9-4BDA-1E021999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90" y="2528468"/>
            <a:ext cx="9692639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pitchFamily="34" charset="0"/>
              <a:buChar char="-"/>
            </a:pPr>
            <a:r>
              <a:rPr lang="en-US" sz="2400" b="1" dirty="0"/>
              <a:t>Nuclei containing magic number of protons or neutrons shows very high stability. These magic numbers were not explained in previous models.</a:t>
            </a:r>
          </a:p>
          <a:p>
            <a:pPr>
              <a:buFont typeface="Calibri" pitchFamily="34" charset="0"/>
              <a:buChar char="-"/>
            </a:pPr>
            <a:endParaRPr lang="en-US" sz="2400" b="1" dirty="0"/>
          </a:p>
          <a:p>
            <a:pPr>
              <a:buFont typeface="Calibri" pitchFamily="34" charset="0"/>
              <a:buChar char="-"/>
            </a:pPr>
            <a:r>
              <a:rPr lang="en-US" sz="2400" b="1" dirty="0"/>
              <a:t>If neutron (or proton) corresponds to magic number then we need greater energy to remove last neutron (or proton) that high energy is called as separation energy.</a:t>
            </a:r>
            <a:endParaRPr lang="en-IN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C40D71-D90D-E7C6-90FF-053CD8DCB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90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D9DB1D-ACC4-17CA-A9E2-CDDCB2D4B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71FF3A4-4AAB-37B6-4F6E-8AAD7981E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8B1A-3041-BCC0-0DBA-36905455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27" y="786581"/>
            <a:ext cx="8595360" cy="498060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panose="05000000000000000000" pitchFamily="2" charset="2"/>
              <a:buChar char="-"/>
            </a:pPr>
            <a:r>
              <a:rPr lang="en-IN" sz="2400" b="1" dirty="0"/>
              <a:t>If both proton and neutron corresponds to magic number than they are most stable nuclei.</a:t>
            </a:r>
          </a:p>
          <a:p>
            <a:pPr>
              <a:buFont typeface="Calibri" panose="05000000000000000000" pitchFamily="2" charset="2"/>
              <a:buChar char="-"/>
            </a:pPr>
            <a:endParaRPr lang="en-IN" sz="2400" b="1" dirty="0"/>
          </a:p>
          <a:p>
            <a:pPr>
              <a:buFont typeface="Calibri" panose="05000000000000000000" pitchFamily="2" charset="2"/>
              <a:buChar char="-"/>
            </a:pPr>
            <a:r>
              <a:rPr lang="en-IN" sz="2400" b="1" dirty="0"/>
              <a:t>The number of stable isotopes of an element containing a magic number of proton is usually large as compared to those for others elements. </a:t>
            </a:r>
          </a:p>
          <a:p>
            <a:pPr>
              <a:buFont typeface="Calibri" panose="05000000000000000000" pitchFamily="2" charset="2"/>
              <a:buChar char="-"/>
            </a:pPr>
            <a:endParaRPr lang="en-IN" sz="2400" b="1" dirty="0"/>
          </a:p>
          <a:p>
            <a:pPr>
              <a:buFont typeface="Calibri" panose="05000000000000000000" pitchFamily="2" charset="2"/>
              <a:buChar char="-"/>
            </a:pPr>
            <a:r>
              <a:rPr lang="en-IN" sz="2400" b="1" dirty="0"/>
              <a:t>The number of Naturally occurring isotones with magic number of neutrons is usually large compared to those in the immediate neighbourhood.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E70E2-C464-B15D-8815-0827D69DE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919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3C71A-41A8-DD36-BBE2-4113C895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 Main Achievements of Shell Model :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013F-4CD0-9AEE-3DD6-E0B0731A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It explain magic number.</a:t>
            </a:r>
          </a:p>
          <a:p>
            <a:r>
              <a:rPr lang="en-US" sz="2400" b="1" dirty="0"/>
              <a:t>It explain the magnetic moment of some nuclei.</a:t>
            </a:r>
          </a:p>
          <a:p>
            <a:r>
              <a:rPr lang="en-US" sz="2400" b="1" dirty="0"/>
              <a:t>It explain successfully ground state spin.</a:t>
            </a:r>
          </a:p>
          <a:p>
            <a:r>
              <a:rPr lang="en-US" sz="2400" b="1" dirty="0"/>
              <a:t>It explain greater stability and high binding energy. 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8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A1D31-8C2A-72D5-1152-903B3A7B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Main Limitations of Shell Model :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88F9FF-D3E7-F9F4-352E-5125E5756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827719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38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2E1877-3902-4B70-8515-0964EDC30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2A5863-EFF7-462C-8FF5-B710B33E2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033322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text&#10;&#10;Description automatically generated">
            <a:extLst>
              <a:ext uri="{FF2B5EF4-FFF2-40B4-BE49-F238E27FC236}">
                <a16:creationId xmlns:a16="http://schemas.microsoft.com/office/drawing/2014/main" id="{40FE34EC-6E51-11ED-90A1-0A4BE123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2686"/>
            <a:ext cx="10005906" cy="4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23836-ADF1-4F81-9899-CA140478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175" y="611928"/>
            <a:ext cx="4419074" cy="5560272"/>
          </a:xfrm>
        </p:spPr>
        <p:txBody>
          <a:bodyPr anchor="ctr">
            <a:normAutofit/>
          </a:bodyPr>
          <a:lstStyle/>
          <a:p>
            <a:r>
              <a:rPr lang="en-US" b="1" dirty="0"/>
              <a:t>Table of contents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B4F0-A99F-271F-F025-0DD5B431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490" y="761452"/>
            <a:ext cx="4397504" cy="552873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Nuclear shell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Assumptions of nuclear shell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Magic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Features of magic numbers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19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FEAE-98E6-FB81-1021-2DAADD4E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Nuclear Shell Model?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4D6A-58F1-47C8-4056-5ACF623C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57" y="2326990"/>
            <a:ext cx="10171551" cy="38531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- The Liquid drop model could not explain various nuclear properties  such as magic number, spin, parity electronic quadrupole momentum etc.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- These properties would be require us to consider the motion of individual nucleons in a potential well which would give rise to the existence of a nuclear shell structure, similar to electronic shells in the atom.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- As in the Atomic physics, there are inert gases or noble gas as He (Z=2), Ne (Z=10) </a:t>
            </a:r>
            <a:r>
              <a:rPr lang="en-US" sz="2400" b="1" dirty="0" err="1">
                <a:solidFill>
                  <a:srgbClr val="FFFF00"/>
                </a:solidFill>
              </a:rPr>
              <a:t>etc</a:t>
            </a:r>
            <a:r>
              <a:rPr lang="en-US" sz="2400" b="1" dirty="0">
                <a:solidFill>
                  <a:srgbClr val="FFFF00"/>
                </a:solidFill>
              </a:rPr>
              <a:t>, the outermost subshells are complete and electrons are tightly bound we say that these gases are stable</a:t>
            </a:r>
          </a:p>
        </p:txBody>
      </p:sp>
    </p:spTree>
    <p:extLst>
      <p:ext uri="{BB962C8B-B14F-4D97-AF65-F5344CB8AC3E}">
        <p14:creationId xmlns:p14="http://schemas.microsoft.com/office/powerpoint/2010/main" val="271366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8EA74-C099-CDE0-1F3F-A64E36D9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WHAT IS NUCLEAR SHELL MODEL?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F0C0-6460-72CA-68B3-6EDB645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In 1948 American Physicist </a:t>
            </a:r>
            <a:r>
              <a:rPr lang="en-US" sz="2000" b="1" dirty="0">
                <a:latin typeface="Bahnschrift" panose="020B0502040204020203" pitchFamily="34" charset="0"/>
              </a:rPr>
              <a:t>M.G. Mayor </a:t>
            </a:r>
            <a:r>
              <a:rPr lang="en-US" sz="2000" dirty="0">
                <a:latin typeface="Bahnschrift" panose="020B0502040204020203" pitchFamily="34" charset="0"/>
              </a:rPr>
              <a:t>and</a:t>
            </a:r>
            <a:r>
              <a:rPr lang="en-US" sz="2000" b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German Physicist</a:t>
            </a:r>
            <a:r>
              <a:rPr lang="en-US" sz="2000" b="1" dirty="0">
                <a:latin typeface="Bahnschrift" panose="020B0502040204020203" pitchFamily="34" charset="0"/>
              </a:rPr>
              <a:t> J. Hans Jenson </a:t>
            </a:r>
            <a:r>
              <a:rPr lang="en-US" sz="2000" dirty="0">
                <a:latin typeface="Bahnschrift" panose="020B0502040204020203" pitchFamily="34" charset="0"/>
              </a:rPr>
              <a:t> showed that nuclei containing some numbers of protons and neutrons showed stability.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	The nuclear shell model is partly analogous to the atomic shell model, which describes the arrangement of electrons in an atom.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	In this model number of protons  or number of neutrons (separately) are these 2,8,20,28,50,82,126 then that nuclei will show high stability.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19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897E2-2A40-5715-FBCE-3A6954F2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 dirty="0"/>
              <a:t>Assumptions of shell model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7100-3337-33F3-7DD4-53F03F4A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The nucleons of the nucleus are arranged in some type of closed shell structure with a suitable number of protons and neutrons.</a:t>
            </a:r>
          </a:p>
          <a:p>
            <a:r>
              <a:rPr lang="en-IN" sz="2400" b="1" dirty="0"/>
              <a:t>Each nucleon assumed to possess spin angular momentum and orbital angular momentum.</a:t>
            </a:r>
          </a:p>
          <a:p>
            <a:r>
              <a:rPr lang="en-US" sz="2400" b="1" dirty="0"/>
              <a:t>The existence of spherically symmetric central field of force governing the motion of individual nucleons inside the nucleus.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096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5CD6-0C58-1563-9B88-35D130912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936" y="1715447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b="1" dirty="0"/>
              <a:t>The central field or force in this case is assumed to be an average field due to all the nucleus so force on a nucleons will be same as on other nucleons.</a:t>
            </a:r>
          </a:p>
          <a:p>
            <a:r>
              <a:rPr lang="en-US" sz="2400" b="1" dirty="0"/>
              <a:t>Here we will discuss the motion of a single nucleon to desirable structure of nucleus, so this model is also known as single particle shell model.</a:t>
            </a:r>
            <a:endParaRPr lang="en-IN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233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BA530-930A-463D-9C38-8F6DCAFB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MAGIC NUMBERS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C4DB-0526-1C6E-DA4A-4ECA48F1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45" y="328835"/>
            <a:ext cx="4817766" cy="55785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300" b="1" dirty="0"/>
          </a:p>
          <a:p>
            <a:r>
              <a:rPr lang="en-US" sz="2300" b="1" dirty="0"/>
              <a:t>The most widely use Magic Numbers are 2,8,20,28,50,82,126</a:t>
            </a:r>
          </a:p>
          <a:p>
            <a:r>
              <a:rPr lang="en-US" sz="2300" b="1" dirty="0"/>
              <a:t>The above numbers are popularly known as magic number and are analogous to the atomic number of inert gases.</a:t>
            </a:r>
          </a:p>
          <a:p>
            <a:r>
              <a:rPr lang="en-US" sz="2300" b="1" dirty="0"/>
              <a:t>In nuclear physics the magic number are the “ Number of  neutrons or Number of protons such that the shell is complete within the atomic nucleus.</a:t>
            </a:r>
          </a:p>
          <a:p>
            <a:r>
              <a:rPr lang="en-US" sz="2300" b="1" dirty="0"/>
              <a:t>The nuclei with magic number are very  stable.</a:t>
            </a:r>
            <a:endParaRPr lang="en-IN" sz="23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736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23AC7-45B1-4E93-622C-6D0A2654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993" y="643465"/>
            <a:ext cx="4419074" cy="5560272"/>
          </a:xfrm>
        </p:spPr>
        <p:txBody>
          <a:bodyPr anchor="ctr">
            <a:normAutofit/>
          </a:bodyPr>
          <a:lstStyle/>
          <a:p>
            <a:r>
              <a:rPr lang="en-US" b="1" dirty="0"/>
              <a:t>Doubly Magic Number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923E-E827-EBF5-2F2F-A2667DBC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anchor="ctr">
            <a:normAutofit lnSpcReduction="10000"/>
          </a:bodyPr>
          <a:lstStyle/>
          <a:p>
            <a:r>
              <a:rPr lang="en-US" sz="2800" b="1" dirty="0"/>
              <a:t>Some Nuclei which have Magic Number of protons  or neutron both and are  equal to one of the magic number are called Doubly Magic Number. </a:t>
            </a:r>
          </a:p>
          <a:p>
            <a:r>
              <a:rPr lang="en-US" sz="2800" b="1" dirty="0"/>
              <a:t>For Example : </a:t>
            </a:r>
          </a:p>
          <a:p>
            <a:r>
              <a:rPr lang="en-US" sz="2800" b="1" dirty="0"/>
              <a:t>He</a:t>
            </a:r>
            <a:r>
              <a:rPr lang="en-US" sz="2400" b="1" dirty="0"/>
              <a:t>2 (Z=2 , N = 2)</a:t>
            </a:r>
          </a:p>
          <a:p>
            <a:r>
              <a:rPr lang="en-US" sz="2400" b="1" dirty="0"/>
              <a:t>O</a:t>
            </a:r>
            <a:r>
              <a:rPr lang="en-US" sz="2000" b="1" dirty="0"/>
              <a:t>8 </a:t>
            </a:r>
            <a:r>
              <a:rPr lang="en-US" sz="2400" b="1" dirty="0"/>
              <a:t>(Z = 8 , N = 8 )</a:t>
            </a:r>
          </a:p>
          <a:p>
            <a:r>
              <a:rPr lang="en-US" sz="2400" b="1" dirty="0"/>
              <a:t>Ca</a:t>
            </a:r>
            <a:r>
              <a:rPr lang="en-US" sz="2000" b="1" dirty="0"/>
              <a:t>20</a:t>
            </a:r>
            <a:r>
              <a:rPr lang="en-US" sz="2400" b="1" dirty="0"/>
              <a:t> (Z= 20, N = 20)</a:t>
            </a:r>
            <a:endParaRPr lang="en-IN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42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94C2E-E8D1-A2F6-C9AF-EF741C36D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FDB12D-DB24-9737-16DB-32009C156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D7C096-7FEC-745F-3156-3F5183FB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6AC96-AC64-8827-83F3-092822DBF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97" y="642938"/>
            <a:ext cx="3105357" cy="5529262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D50BF8-4C6F-C1EB-AA76-38B3F85F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B8806-1D80-6AA7-B4AE-D503D0889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 t="-1085" r="54250" b="1085"/>
          <a:stretch/>
        </p:blipFill>
        <p:spPr>
          <a:xfrm>
            <a:off x="7195677" y="713613"/>
            <a:ext cx="2812026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156</TotalTime>
  <Words>680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Batang</vt:lpstr>
      <vt:lpstr>Arial</vt:lpstr>
      <vt:lpstr>Bahnschrift</vt:lpstr>
      <vt:lpstr>Calibri</vt:lpstr>
      <vt:lpstr>Century Schoolbook</vt:lpstr>
      <vt:lpstr>Wingdings</vt:lpstr>
      <vt:lpstr>Wingdings 2</vt:lpstr>
      <vt:lpstr>View</vt:lpstr>
      <vt:lpstr> Topic : SHELL MODEL  of  NUCLEUS   Subject : NUCLEAR AND PARTICLE PHYSICS</vt:lpstr>
      <vt:lpstr>Table of contents :</vt:lpstr>
      <vt:lpstr>Why Nuclear Shell Model?</vt:lpstr>
      <vt:lpstr>WHAT IS NUCLEAR SHELL MODEL?</vt:lpstr>
      <vt:lpstr>Assumptions of shell model :</vt:lpstr>
      <vt:lpstr>PowerPoint Presentation</vt:lpstr>
      <vt:lpstr>MAGIC NUMBERS</vt:lpstr>
      <vt:lpstr>Doubly Magic Number</vt:lpstr>
      <vt:lpstr>PowerPoint Presentation</vt:lpstr>
      <vt:lpstr>PowerPoint Presentation</vt:lpstr>
      <vt:lpstr>FEATURES OF MAGIC NUMBERS : </vt:lpstr>
      <vt:lpstr>PowerPoint Presentation</vt:lpstr>
      <vt:lpstr> Main Achievements of Shell Model :</vt:lpstr>
      <vt:lpstr>Main Limitations of Shell Model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Utkarsha Bedekar</dc:creator>
  <cp:lastModifiedBy>Vikal Singh</cp:lastModifiedBy>
  <cp:revision>136</cp:revision>
  <dcterms:created xsi:type="dcterms:W3CDTF">2024-11-12T18:26:05Z</dcterms:created>
  <dcterms:modified xsi:type="dcterms:W3CDTF">2024-12-22T16:13:14Z</dcterms:modified>
</cp:coreProperties>
</file>