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68" r:id="rId3"/>
    <p:sldId id="258" r:id="rId4"/>
    <p:sldId id="259" r:id="rId5"/>
    <p:sldId id="260" r:id="rId6"/>
    <p:sldId id="261" r:id="rId7"/>
    <p:sldId id="262" r:id="rId8"/>
    <p:sldId id="263" r:id="rId9"/>
    <p:sldId id="267" r:id="rId10"/>
    <p:sldId id="265" r:id="rId11"/>
    <p:sldId id="266" r:id="rId12"/>
    <p:sldId id="269" r:id="rId13"/>
  </p:sldIdLst>
  <p:sldSz cx="18288000" cy="10287000"/>
  <p:notesSz cx="6858000" cy="9144000"/>
  <p:embeddedFontLs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79" autoAdjust="0"/>
    <p:restoredTop sz="73146" autoAdjust="0"/>
  </p:normalViewPr>
  <p:slideViewPr>
    <p:cSldViewPr>
      <p:cViewPr varScale="1">
        <p:scale>
          <a:sx n="54" d="100"/>
          <a:sy n="54" d="100"/>
        </p:scale>
        <p:origin x="82"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239284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2316086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7/9/2024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45385" y="965510"/>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964316" y="3620121"/>
            <a:ext cx="6258314" cy="2215991"/>
          </a:xfrm>
          <a:prstGeom prst="rect">
            <a:avLst/>
          </a:prstGeom>
        </p:spPr>
        <p:txBody>
          <a:bodyPr wrap="square" lIns="0" tIns="0" rIns="0" bIns="0" rtlCol="0" anchor="ctr">
            <a:spAutoFit/>
          </a:bodyPr>
          <a:lstStyle/>
          <a:p>
            <a:pPr algn="ctr"/>
            <a:r>
              <a:rPr lang="en-US" sz="7200" b="1" dirty="0">
                <a:solidFill>
                  <a:srgbClr val="002060"/>
                </a:solidFill>
              </a:rPr>
              <a:t>Social Buzz Big Data Analysis</a:t>
            </a:r>
            <a:endParaRPr lang="en-US" sz="7200" b="1" spc="-105" dirty="0">
              <a:solidFill>
                <a:srgbClr val="002060"/>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9068A75B-9896-D897-9BD7-51D02B6B8AA1}"/>
              </a:ext>
            </a:extLst>
          </p:cNvPr>
          <p:cNvSpPr txBox="1"/>
          <p:nvPr/>
        </p:nvSpPr>
        <p:spPr>
          <a:xfrm>
            <a:off x="10896600" y="1333500"/>
            <a:ext cx="3048000" cy="584775"/>
          </a:xfrm>
          <a:prstGeom prst="rect">
            <a:avLst/>
          </a:prstGeom>
          <a:noFill/>
          <a:ln w="57150">
            <a:solidFill>
              <a:srgbClr val="883C84"/>
            </a:solidFill>
          </a:ln>
        </p:spPr>
        <p:txBody>
          <a:bodyPr wrap="square" rtlCol="0">
            <a:spAutoFit/>
          </a:bodyPr>
          <a:lstStyle/>
          <a:p>
            <a:r>
              <a:rPr lang="en-US" sz="3200" b="1" dirty="0"/>
              <a:t>Analysis</a:t>
            </a:r>
            <a:endParaRPr lang="en-IN" sz="3200" b="1" dirty="0"/>
          </a:p>
        </p:txBody>
      </p:sp>
      <p:sp>
        <p:nvSpPr>
          <p:cNvPr id="18" name="TextBox 17">
            <a:extLst>
              <a:ext uri="{FF2B5EF4-FFF2-40B4-BE49-F238E27FC236}">
                <a16:creationId xmlns:a16="http://schemas.microsoft.com/office/drawing/2014/main" id="{FFB4925F-A1A7-BC95-3E6E-BCCB11418D3B}"/>
              </a:ext>
            </a:extLst>
          </p:cNvPr>
          <p:cNvSpPr txBox="1"/>
          <p:nvPr/>
        </p:nvSpPr>
        <p:spPr>
          <a:xfrm>
            <a:off x="11049000" y="2097879"/>
            <a:ext cx="6210300"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Animals and science are two of the most popular content categories, this shows that people enjoy “real-life” and “factual” content the most. So I would recommend that you  keep creating more content related to these two categories.</a:t>
            </a:r>
            <a:endParaRPr lang="en-IN" sz="2000" dirty="0"/>
          </a:p>
        </p:txBody>
      </p:sp>
      <p:sp>
        <p:nvSpPr>
          <p:cNvPr id="19" name="TextBox 18">
            <a:extLst>
              <a:ext uri="{FF2B5EF4-FFF2-40B4-BE49-F238E27FC236}">
                <a16:creationId xmlns:a16="http://schemas.microsoft.com/office/drawing/2014/main" id="{496CEEF0-4E0D-C75A-10FE-E26141D5A39D}"/>
              </a:ext>
            </a:extLst>
          </p:cNvPr>
          <p:cNvSpPr txBox="1"/>
          <p:nvPr/>
        </p:nvSpPr>
        <p:spPr>
          <a:xfrm>
            <a:off x="10896600" y="4037421"/>
            <a:ext cx="3048000" cy="584775"/>
          </a:xfrm>
          <a:prstGeom prst="rect">
            <a:avLst/>
          </a:prstGeom>
          <a:noFill/>
          <a:ln w="57150">
            <a:solidFill>
              <a:srgbClr val="883C84"/>
            </a:solidFill>
          </a:ln>
        </p:spPr>
        <p:txBody>
          <a:bodyPr wrap="square" rtlCol="0">
            <a:spAutoFit/>
          </a:bodyPr>
          <a:lstStyle/>
          <a:p>
            <a:r>
              <a:rPr lang="en-US" sz="3200" b="1" dirty="0"/>
              <a:t>Insights</a:t>
            </a:r>
            <a:endParaRPr lang="en-IN" sz="3200" b="1" dirty="0"/>
          </a:p>
        </p:txBody>
      </p:sp>
      <p:sp>
        <p:nvSpPr>
          <p:cNvPr id="26" name="TextBox 25">
            <a:extLst>
              <a:ext uri="{FF2B5EF4-FFF2-40B4-BE49-F238E27FC236}">
                <a16:creationId xmlns:a16="http://schemas.microsoft.com/office/drawing/2014/main" id="{F48F5AA8-3183-EF2B-841A-5493DACB5E27}"/>
              </a:ext>
            </a:extLst>
          </p:cNvPr>
          <p:cNvSpPr txBox="1"/>
          <p:nvPr/>
        </p:nvSpPr>
        <p:spPr>
          <a:xfrm>
            <a:off x="11049000" y="4946697"/>
            <a:ext cx="6210300"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Food is a common theme with the top 5 categories with “Healthy Eating” ranking as one of the highest. This may give an indication to the audience within your user base. You could use the insights to create a campaign work with healthy eating brands to boost user engagement.</a:t>
            </a:r>
            <a:endParaRPr lang="en-IN" sz="2000" dirty="0"/>
          </a:p>
        </p:txBody>
      </p:sp>
      <p:sp>
        <p:nvSpPr>
          <p:cNvPr id="27" name="TextBox 26">
            <a:extLst>
              <a:ext uri="{FF2B5EF4-FFF2-40B4-BE49-F238E27FC236}">
                <a16:creationId xmlns:a16="http://schemas.microsoft.com/office/drawing/2014/main" id="{B3B37180-8B69-6C8A-A5AB-5597122FB91E}"/>
              </a:ext>
            </a:extLst>
          </p:cNvPr>
          <p:cNvSpPr txBox="1"/>
          <p:nvPr/>
        </p:nvSpPr>
        <p:spPr>
          <a:xfrm>
            <a:off x="10896600" y="6833262"/>
            <a:ext cx="3048000" cy="584775"/>
          </a:xfrm>
          <a:prstGeom prst="rect">
            <a:avLst/>
          </a:prstGeom>
          <a:noFill/>
          <a:ln w="57150">
            <a:solidFill>
              <a:srgbClr val="883C84"/>
            </a:solidFill>
          </a:ln>
        </p:spPr>
        <p:txBody>
          <a:bodyPr wrap="square" rtlCol="0">
            <a:spAutoFit/>
          </a:bodyPr>
          <a:lstStyle/>
          <a:p>
            <a:r>
              <a:rPr lang="en-US" sz="3200" b="1" dirty="0"/>
              <a:t>Next Steps</a:t>
            </a:r>
            <a:endParaRPr lang="en-IN" sz="3200" b="1" dirty="0"/>
          </a:p>
        </p:txBody>
      </p:sp>
      <p:sp>
        <p:nvSpPr>
          <p:cNvPr id="28" name="TextBox 27">
            <a:extLst>
              <a:ext uri="{FF2B5EF4-FFF2-40B4-BE49-F238E27FC236}">
                <a16:creationId xmlns:a16="http://schemas.microsoft.com/office/drawing/2014/main" id="{EF7A7B46-3E16-B5BF-F22D-5DB3AC123563}"/>
              </a:ext>
            </a:extLst>
          </p:cNvPr>
          <p:cNvSpPr txBox="1"/>
          <p:nvPr/>
        </p:nvSpPr>
        <p:spPr>
          <a:xfrm>
            <a:off x="11049000" y="7766732"/>
            <a:ext cx="6210300"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It should come as no surprise that technological content is among the top categories given  the advertisement of technology. It indicates that users like your technological material. Working with some of the biggest digital companies in the world is something I would suggest doing because it would undoubtedly increase user engagement.</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mj-lt"/>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25" name="Picture 24">
            <a:extLst>
              <a:ext uri="{FF2B5EF4-FFF2-40B4-BE49-F238E27FC236}">
                <a16:creationId xmlns:a16="http://schemas.microsoft.com/office/drawing/2014/main" id="{D2A76836-1463-5CD3-451F-EF69FD675D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600" y="78893"/>
            <a:ext cx="14173200" cy="10021455"/>
          </a:xfrm>
          <a:prstGeom prst="rect">
            <a:avLst/>
          </a:prstGeom>
        </p:spPr>
      </p:pic>
    </p:spTree>
    <p:extLst>
      <p:ext uri="{BB962C8B-B14F-4D97-AF65-F5344CB8AC3E}">
        <p14:creationId xmlns:p14="http://schemas.microsoft.com/office/powerpoint/2010/main" val="1502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041322" y="1230001"/>
            <a:ext cx="9236278"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Today's agenda</a:t>
            </a:r>
          </a:p>
        </p:txBody>
      </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4" name="Rectangle: Rounded Corners 23">
            <a:extLst>
              <a:ext uri="{FF2B5EF4-FFF2-40B4-BE49-F238E27FC236}">
                <a16:creationId xmlns:a16="http://schemas.microsoft.com/office/drawing/2014/main" id="{E867B59A-BF3B-F025-308D-8FD80325FA9A}"/>
              </a:ext>
            </a:extLst>
          </p:cNvPr>
          <p:cNvSpPr/>
          <p:nvPr/>
        </p:nvSpPr>
        <p:spPr>
          <a:xfrm>
            <a:off x="1645956" y="2696732"/>
            <a:ext cx="2712720" cy="1069465"/>
          </a:xfrm>
          <a:prstGeom prst="round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Project Recap</a:t>
            </a:r>
            <a:endParaRPr lang="en-IN" sz="2400" b="1" dirty="0"/>
          </a:p>
        </p:txBody>
      </p:sp>
      <p:sp>
        <p:nvSpPr>
          <p:cNvPr id="25" name="Rectangle: Rounded Corners 24">
            <a:extLst>
              <a:ext uri="{FF2B5EF4-FFF2-40B4-BE49-F238E27FC236}">
                <a16:creationId xmlns:a16="http://schemas.microsoft.com/office/drawing/2014/main" id="{9A1C0E0C-F4C1-8505-4E8F-B2ACB750563F}"/>
              </a:ext>
            </a:extLst>
          </p:cNvPr>
          <p:cNvSpPr/>
          <p:nvPr/>
        </p:nvSpPr>
        <p:spPr>
          <a:xfrm>
            <a:off x="1615476" y="3903651"/>
            <a:ext cx="2712720" cy="1058090"/>
          </a:xfrm>
          <a:prstGeom prst="round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Problem</a:t>
            </a:r>
            <a:endParaRPr lang="en-IN" sz="2400" b="1" dirty="0"/>
          </a:p>
        </p:txBody>
      </p:sp>
      <p:sp>
        <p:nvSpPr>
          <p:cNvPr id="26" name="Rectangle: Rounded Corners 25">
            <a:extLst>
              <a:ext uri="{FF2B5EF4-FFF2-40B4-BE49-F238E27FC236}">
                <a16:creationId xmlns:a16="http://schemas.microsoft.com/office/drawing/2014/main" id="{6A7026F3-D4D6-F54D-93E0-C6D533A80C49}"/>
              </a:ext>
            </a:extLst>
          </p:cNvPr>
          <p:cNvSpPr/>
          <p:nvPr/>
        </p:nvSpPr>
        <p:spPr>
          <a:xfrm>
            <a:off x="1615476" y="5106814"/>
            <a:ext cx="2743200" cy="1058089"/>
          </a:xfrm>
          <a:prstGeom prst="round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Analytics Team</a:t>
            </a:r>
            <a:endParaRPr lang="en-IN" sz="2400" b="1" dirty="0"/>
          </a:p>
        </p:txBody>
      </p:sp>
      <p:sp>
        <p:nvSpPr>
          <p:cNvPr id="27" name="Rectangle: Rounded Corners 26">
            <a:extLst>
              <a:ext uri="{FF2B5EF4-FFF2-40B4-BE49-F238E27FC236}">
                <a16:creationId xmlns:a16="http://schemas.microsoft.com/office/drawing/2014/main" id="{1108F070-DC0A-102A-B55F-2BE9F0EB9BBB}"/>
              </a:ext>
            </a:extLst>
          </p:cNvPr>
          <p:cNvSpPr/>
          <p:nvPr/>
        </p:nvSpPr>
        <p:spPr>
          <a:xfrm>
            <a:off x="1661196" y="6302358"/>
            <a:ext cx="2743200" cy="1107703"/>
          </a:xfrm>
          <a:prstGeom prst="round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Process</a:t>
            </a:r>
            <a:endParaRPr lang="en-IN" sz="2400" b="1" dirty="0"/>
          </a:p>
        </p:txBody>
      </p:sp>
      <p:sp>
        <p:nvSpPr>
          <p:cNvPr id="28" name="Rectangle: Rounded Corners 27">
            <a:extLst>
              <a:ext uri="{FF2B5EF4-FFF2-40B4-BE49-F238E27FC236}">
                <a16:creationId xmlns:a16="http://schemas.microsoft.com/office/drawing/2014/main" id="{90D9BCF7-0E86-9A4E-655A-D3BFAD071FF2}"/>
              </a:ext>
            </a:extLst>
          </p:cNvPr>
          <p:cNvSpPr/>
          <p:nvPr/>
        </p:nvSpPr>
        <p:spPr>
          <a:xfrm>
            <a:off x="1691676" y="7547516"/>
            <a:ext cx="2743200" cy="1054333"/>
          </a:xfrm>
          <a:prstGeom prst="round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Insights</a:t>
            </a:r>
            <a:endParaRPr lang="en-IN" sz="2400" b="1" dirty="0"/>
          </a:p>
        </p:txBody>
      </p:sp>
      <p:sp>
        <p:nvSpPr>
          <p:cNvPr id="33" name="Rectangle 32">
            <a:extLst>
              <a:ext uri="{FF2B5EF4-FFF2-40B4-BE49-F238E27FC236}">
                <a16:creationId xmlns:a16="http://schemas.microsoft.com/office/drawing/2014/main" id="{C2499832-FC97-564D-43FD-73BFDD826B83}"/>
              </a:ext>
            </a:extLst>
          </p:cNvPr>
          <p:cNvSpPr/>
          <p:nvPr/>
        </p:nvSpPr>
        <p:spPr>
          <a:xfrm>
            <a:off x="4617430" y="2696732"/>
            <a:ext cx="7295468" cy="1069465"/>
          </a:xfrm>
          <a:prstGeom prst="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rPr>
              <a:t>To provide a high-level overview of the business problem we’re tackling and the  precise requirements,  we will provide a summary of the entire project</a:t>
            </a:r>
            <a:endParaRPr lang="en-IN" sz="2000" dirty="0">
              <a:solidFill>
                <a:schemeClr val="tx1"/>
              </a:solidFill>
            </a:endParaRPr>
          </a:p>
        </p:txBody>
      </p:sp>
      <p:sp>
        <p:nvSpPr>
          <p:cNvPr id="34" name="Rectangle 33">
            <a:extLst>
              <a:ext uri="{FF2B5EF4-FFF2-40B4-BE49-F238E27FC236}">
                <a16:creationId xmlns:a16="http://schemas.microsoft.com/office/drawing/2014/main" id="{D31D78C4-7216-5152-2E9A-BB75CC28B06B}"/>
              </a:ext>
            </a:extLst>
          </p:cNvPr>
          <p:cNvSpPr/>
          <p:nvPr/>
        </p:nvSpPr>
        <p:spPr>
          <a:xfrm>
            <a:off x="4617430" y="3897963"/>
            <a:ext cx="7295468" cy="1069465"/>
          </a:xfrm>
          <a:prstGeom prst="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rPr>
              <a:t>We will get into the particular issue that the Data Analytics team has been concentrating on and provide some context for why this </a:t>
            </a:r>
            <a:r>
              <a:rPr lang="en-US" sz="2000" dirty="0" err="1">
                <a:solidFill>
                  <a:schemeClr val="tx1"/>
                </a:solidFill>
              </a:rPr>
              <a:t>iz</a:t>
            </a:r>
            <a:r>
              <a:rPr lang="en-US" sz="2000" dirty="0">
                <a:solidFill>
                  <a:schemeClr val="tx1"/>
                </a:solidFill>
              </a:rPr>
              <a:t> </a:t>
            </a:r>
            <a:r>
              <a:rPr lang="en-US" sz="2000" dirty="0" err="1">
                <a:solidFill>
                  <a:schemeClr val="tx1"/>
                </a:solidFill>
              </a:rPr>
              <a:t>zuch</a:t>
            </a:r>
            <a:r>
              <a:rPr lang="en-US" sz="2000" dirty="0">
                <a:solidFill>
                  <a:schemeClr val="tx1"/>
                </a:solidFill>
              </a:rPr>
              <a:t>  significant issue</a:t>
            </a:r>
            <a:endParaRPr lang="en-IN" sz="2000" dirty="0">
              <a:solidFill>
                <a:schemeClr val="tx1"/>
              </a:solidFill>
            </a:endParaRPr>
          </a:p>
        </p:txBody>
      </p:sp>
      <p:sp>
        <p:nvSpPr>
          <p:cNvPr id="35" name="Rectangle 34">
            <a:extLst>
              <a:ext uri="{FF2B5EF4-FFF2-40B4-BE49-F238E27FC236}">
                <a16:creationId xmlns:a16="http://schemas.microsoft.com/office/drawing/2014/main" id="{65FACAD3-F8D7-F1C7-1E9C-5E63A0B4B839}"/>
              </a:ext>
            </a:extLst>
          </p:cNvPr>
          <p:cNvSpPr/>
          <p:nvPr/>
        </p:nvSpPr>
        <p:spPr>
          <a:xfrm>
            <a:off x="4602190" y="5114558"/>
            <a:ext cx="7310708" cy="1069465"/>
          </a:xfrm>
          <a:prstGeom prst="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rPr>
              <a:t>I’ll start by outlining the issue and then discuss the team that is in charge of handling this assignment on our end.</a:t>
            </a:r>
            <a:endParaRPr lang="en-IN" sz="2000" dirty="0">
              <a:solidFill>
                <a:schemeClr val="tx1"/>
              </a:solidFill>
            </a:endParaRPr>
          </a:p>
        </p:txBody>
      </p:sp>
      <p:sp>
        <p:nvSpPr>
          <p:cNvPr id="36" name="Rectangle 35">
            <a:extLst>
              <a:ext uri="{FF2B5EF4-FFF2-40B4-BE49-F238E27FC236}">
                <a16:creationId xmlns:a16="http://schemas.microsoft.com/office/drawing/2014/main" id="{FFAF0BF0-1EA9-BFD6-EC2A-820F532D761A}"/>
              </a:ext>
            </a:extLst>
          </p:cNvPr>
          <p:cNvSpPr/>
          <p:nvPr/>
        </p:nvSpPr>
        <p:spPr>
          <a:xfrm>
            <a:off x="4602190" y="6323493"/>
            <a:ext cx="7310708" cy="1069465"/>
          </a:xfrm>
          <a:prstGeom prst="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rPr>
              <a:t>After that I’ll go into the general steps we took to do this assignment so you can fully understand how we approach task of this nature .</a:t>
            </a:r>
            <a:endParaRPr lang="en-IN" sz="2000" dirty="0">
              <a:solidFill>
                <a:schemeClr val="tx1"/>
              </a:solidFill>
            </a:endParaRPr>
          </a:p>
        </p:txBody>
      </p:sp>
      <p:sp>
        <p:nvSpPr>
          <p:cNvPr id="37" name="Rectangle 36">
            <a:extLst>
              <a:ext uri="{FF2B5EF4-FFF2-40B4-BE49-F238E27FC236}">
                <a16:creationId xmlns:a16="http://schemas.microsoft.com/office/drawing/2014/main" id="{09AAF554-CF52-3A8A-ECBB-8C88F020ACCB}"/>
              </a:ext>
            </a:extLst>
          </p:cNvPr>
          <p:cNvSpPr/>
          <p:nvPr/>
        </p:nvSpPr>
        <p:spPr>
          <a:xfrm>
            <a:off x="4617430" y="7554572"/>
            <a:ext cx="7295468" cy="1069465"/>
          </a:xfrm>
          <a:prstGeom prst="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rPr>
              <a:t>Lastly, I will review all significant findings and often them as a collection of understanding and illustration from our end.</a:t>
            </a:r>
            <a:endParaRPr lang="en-IN" sz="2000" dirty="0">
              <a:solidFill>
                <a:schemeClr val="tx1"/>
              </a:solidFill>
            </a:endParaRPr>
          </a:p>
        </p:txBody>
      </p:sp>
    </p:spTree>
    <p:extLst>
      <p:ext uri="{BB962C8B-B14F-4D97-AF65-F5344CB8AC3E}">
        <p14:creationId xmlns:p14="http://schemas.microsoft.com/office/powerpoint/2010/main" val="4067518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62670" y="2028890"/>
            <a:ext cx="11342283" cy="6275832"/>
          </a:xfrm>
          <a:prstGeom prst="rect">
            <a:avLst/>
          </a:prstGeom>
          <a:solidFill>
            <a:schemeClr val="bg1"/>
          </a:solidFill>
        </p:spPr>
        <p:txBody>
          <a:bodyPr/>
          <a:lstStyle/>
          <a:p>
            <a:pPr algn="just"/>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mj-lt"/>
              </a:rPr>
              <a:t>Project Recap</a:t>
            </a:r>
          </a:p>
        </p:txBody>
      </p:sp>
      <p:sp>
        <p:nvSpPr>
          <p:cNvPr id="35" name="Rectangle: Rounded Corners 34">
            <a:extLst>
              <a:ext uri="{FF2B5EF4-FFF2-40B4-BE49-F238E27FC236}">
                <a16:creationId xmlns:a16="http://schemas.microsoft.com/office/drawing/2014/main" id="{DB4AF153-1548-5FE9-16FF-18F270154E8E}"/>
              </a:ext>
            </a:extLst>
          </p:cNvPr>
          <p:cNvSpPr/>
          <p:nvPr/>
        </p:nvSpPr>
        <p:spPr>
          <a:xfrm>
            <a:off x="8550328" y="2171699"/>
            <a:ext cx="7641248" cy="5943600"/>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n-US" sz="2800" b="1" dirty="0"/>
              <a:t>Social Buzz is a rapidly growing technology startup unicorn company that needs to quickly adjust its global reach.</a:t>
            </a:r>
          </a:p>
          <a:p>
            <a:pPr algn="just"/>
            <a:endParaRPr lang="en-US" sz="2800" b="1" dirty="0"/>
          </a:p>
          <a:p>
            <a:pPr algn="just"/>
            <a:r>
              <a:rPr lang="en-US" sz="2800" b="1" dirty="0"/>
              <a:t>Accenture has began a 3 months POC focusing on these tasks:</a:t>
            </a:r>
            <a:endParaRPr lang="en-IN" sz="2800" b="1" dirty="0"/>
          </a:p>
          <a:p>
            <a:pPr marL="457200" indent="-457200" algn="just">
              <a:buFont typeface="Arial" panose="020B0604020202020204" pitchFamily="34" charset="0"/>
              <a:buChar char="•"/>
            </a:pPr>
            <a:r>
              <a:rPr lang="en-IN" sz="2800" b="1" dirty="0"/>
              <a:t>An audit of Social Buzz big data practice</a:t>
            </a:r>
          </a:p>
          <a:p>
            <a:pPr marL="457200" indent="-457200" algn="just">
              <a:buFont typeface="Arial" panose="020B0604020202020204" pitchFamily="34" charset="0"/>
              <a:buChar char="•"/>
            </a:pPr>
            <a:r>
              <a:rPr lang="en-IN" sz="2800" b="1" dirty="0"/>
              <a:t>Recommendation for Successful IPO</a:t>
            </a:r>
          </a:p>
          <a:p>
            <a:pPr marL="457200" indent="-457200" algn="just">
              <a:buFont typeface="Arial" panose="020B0604020202020204" pitchFamily="34" charset="0"/>
              <a:buChar char="•"/>
            </a:pPr>
            <a:r>
              <a:rPr lang="en-IN" sz="2800" b="1" dirty="0"/>
              <a:t>An examination to determine the top 5 categories of Social Buzz</a:t>
            </a:r>
            <a:endParaRPr 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mj-lt"/>
              </a:rPr>
              <a:t>Problem</a:t>
            </a:r>
          </a:p>
        </p:txBody>
      </p:sp>
      <p:sp>
        <p:nvSpPr>
          <p:cNvPr id="23" name="Rectangle 22">
            <a:extLst>
              <a:ext uri="{FF2B5EF4-FFF2-40B4-BE49-F238E27FC236}">
                <a16:creationId xmlns:a16="http://schemas.microsoft.com/office/drawing/2014/main" id="{05127DB4-1B83-43F3-F09D-70DFD54A4162}"/>
              </a:ext>
            </a:extLst>
          </p:cNvPr>
          <p:cNvSpPr/>
          <p:nvPr/>
        </p:nvSpPr>
        <p:spPr>
          <a:xfrm>
            <a:off x="2253799" y="4500452"/>
            <a:ext cx="7373255" cy="559604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algn="just"/>
            <a:r>
              <a:rPr lang="en-US" sz="2800" dirty="0">
                <a:solidFill>
                  <a:schemeClr val="bg1"/>
                </a:solidFill>
              </a:rPr>
              <a:t>In recent years the customers has grown to the enormous extent  and they lack the  internal resources to manage it.</a:t>
            </a:r>
          </a:p>
          <a:p>
            <a:pPr algn="just"/>
            <a:endParaRPr lang="en-US" sz="2800" dirty="0">
              <a:solidFill>
                <a:schemeClr val="bg1"/>
              </a:solidFill>
            </a:endParaRPr>
          </a:p>
          <a:p>
            <a:pPr marL="576000" indent="-457200" algn="just">
              <a:buFont typeface="Arial" panose="020B0604020202020204" pitchFamily="34" charset="0"/>
              <a:buChar char="•"/>
            </a:pPr>
            <a:r>
              <a:rPr lang="en-US" sz="2800" dirty="0">
                <a:solidFill>
                  <a:schemeClr val="bg1"/>
                </a:solidFill>
              </a:rPr>
              <a:t>Over 100000 post every day were posted on Social Buzz. Totaling 36,500,000 post annually. Since all data is unstructured it is difficult to make sense it all.</a:t>
            </a:r>
          </a:p>
          <a:p>
            <a:pPr marL="118800" algn="just"/>
            <a:endParaRPr lang="en-US" sz="2800" dirty="0">
              <a:solidFill>
                <a:schemeClr val="bg1"/>
              </a:solidFill>
            </a:endParaRPr>
          </a:p>
          <a:p>
            <a:pPr marL="457200" indent="-457200" algn="just">
              <a:buFont typeface="Arial" panose="020B0604020202020204" pitchFamily="34" charset="0"/>
              <a:buChar char="•"/>
            </a:pPr>
            <a:r>
              <a:rPr lang="en-US" sz="2800" dirty="0">
                <a:solidFill>
                  <a:schemeClr val="bg1"/>
                </a:solidFill>
              </a:rPr>
              <a:t>Combining tables from the sample data set.</a:t>
            </a:r>
          </a:p>
          <a:p>
            <a:pPr algn="just"/>
            <a:endParaRPr lang="en-US" sz="2800" dirty="0">
              <a:solidFill>
                <a:schemeClr val="bg1"/>
              </a:solidFill>
            </a:endParaRPr>
          </a:p>
          <a:p>
            <a:pPr marL="457200" indent="-457200" algn="just">
              <a:buFont typeface="Arial" panose="020B0604020202020204" pitchFamily="34" charset="0"/>
              <a:buChar char="•"/>
            </a:pPr>
            <a:r>
              <a:rPr lang="en-US" sz="2800" dirty="0">
                <a:solidFill>
                  <a:schemeClr val="bg1"/>
                </a:solidFill>
              </a:rPr>
              <a:t>An analysis to find top 5 popular categories of content that  were posted on social buzz.</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mj-lt"/>
              </a:rPr>
              <a:t>The Analytics team</a:t>
            </a:r>
          </a:p>
        </p:txBody>
      </p:sp>
      <p:sp>
        <p:nvSpPr>
          <p:cNvPr id="32" name="Rectangle 31">
            <a:extLst>
              <a:ext uri="{FF2B5EF4-FFF2-40B4-BE49-F238E27FC236}">
                <a16:creationId xmlns:a16="http://schemas.microsoft.com/office/drawing/2014/main" id="{D9552448-B6BF-0092-266C-954C47196C1A}"/>
              </a:ext>
            </a:extLst>
          </p:cNvPr>
          <p:cNvSpPr/>
          <p:nvPr/>
        </p:nvSpPr>
        <p:spPr>
          <a:xfrm>
            <a:off x="14082384" y="4491695"/>
            <a:ext cx="3977016" cy="1303607"/>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just"/>
            <a:r>
              <a:rPr lang="en-US" sz="3600" b="1" dirty="0"/>
              <a:t>Marcus Rompton </a:t>
            </a:r>
          </a:p>
          <a:p>
            <a:pPr algn="just"/>
            <a:r>
              <a:rPr lang="en-US" sz="2800" dirty="0"/>
              <a:t>Senior Principle</a:t>
            </a:r>
            <a:endParaRPr lang="en-IN" sz="2800" dirty="0"/>
          </a:p>
        </p:txBody>
      </p:sp>
      <p:sp>
        <p:nvSpPr>
          <p:cNvPr id="33" name="Rectangle 32">
            <a:extLst>
              <a:ext uri="{FF2B5EF4-FFF2-40B4-BE49-F238E27FC236}">
                <a16:creationId xmlns:a16="http://schemas.microsoft.com/office/drawing/2014/main" id="{737666E6-FB70-037E-9F8F-1014C66560FE}"/>
              </a:ext>
            </a:extLst>
          </p:cNvPr>
          <p:cNvSpPr/>
          <p:nvPr/>
        </p:nvSpPr>
        <p:spPr>
          <a:xfrm>
            <a:off x="14063334" y="1714500"/>
            <a:ext cx="3996066" cy="1303607"/>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just"/>
            <a:r>
              <a:rPr lang="en-US" sz="3600" b="1" dirty="0"/>
              <a:t>Andrew Fleming </a:t>
            </a:r>
          </a:p>
          <a:p>
            <a:pPr algn="just"/>
            <a:r>
              <a:rPr lang="en-US" sz="2800" dirty="0"/>
              <a:t>Chief technology architect</a:t>
            </a:r>
            <a:endParaRPr lang="en-IN" sz="2800" dirty="0"/>
          </a:p>
        </p:txBody>
      </p:sp>
      <p:sp>
        <p:nvSpPr>
          <p:cNvPr id="34" name="Rectangle 33">
            <a:extLst>
              <a:ext uri="{FF2B5EF4-FFF2-40B4-BE49-F238E27FC236}">
                <a16:creationId xmlns:a16="http://schemas.microsoft.com/office/drawing/2014/main" id="{B741EC50-63AE-369A-D371-A8B661E2BC3C}"/>
              </a:ext>
            </a:extLst>
          </p:cNvPr>
          <p:cNvSpPr/>
          <p:nvPr/>
        </p:nvSpPr>
        <p:spPr>
          <a:xfrm>
            <a:off x="14101434" y="7647170"/>
            <a:ext cx="3996066" cy="1303607"/>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just"/>
            <a:r>
              <a:rPr lang="en-US" sz="3600" b="1" dirty="0"/>
              <a:t>Vikash Singh</a:t>
            </a:r>
          </a:p>
          <a:p>
            <a:pPr algn="just"/>
            <a:r>
              <a:rPr lang="en-US" sz="2800" dirty="0"/>
              <a:t>Data Analyst</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Rectangle 38">
            <a:extLst>
              <a:ext uri="{FF2B5EF4-FFF2-40B4-BE49-F238E27FC236}">
                <a16:creationId xmlns:a16="http://schemas.microsoft.com/office/drawing/2014/main" id="{E6839E60-5B75-4CFF-F80E-50692D57D859}"/>
              </a:ext>
            </a:extLst>
          </p:cNvPr>
          <p:cNvSpPr/>
          <p:nvPr/>
        </p:nvSpPr>
        <p:spPr>
          <a:xfrm>
            <a:off x="3730908" y="1250242"/>
            <a:ext cx="3920010" cy="102726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b="1" spc="50" dirty="0">
                <a:ln w="0"/>
                <a:solidFill>
                  <a:schemeClr val="bg2"/>
                </a:solidFill>
                <a:effectLst>
                  <a:innerShdw blurRad="63500" dist="50800" dir="13500000">
                    <a:srgbClr val="000000">
                      <a:alpha val="50000"/>
                    </a:srgbClr>
                  </a:innerShdw>
                </a:effectLst>
              </a:rPr>
              <a:t>Data Understanding</a:t>
            </a:r>
            <a:endParaRPr lang="en-IN" sz="2800" b="1" spc="50" dirty="0">
              <a:ln w="0"/>
              <a:solidFill>
                <a:schemeClr val="bg2"/>
              </a:solidFill>
              <a:effectLst>
                <a:innerShdw blurRad="63500" dist="50800" dir="13500000">
                  <a:srgbClr val="000000">
                    <a:alpha val="50000"/>
                  </a:srgbClr>
                </a:innerShdw>
              </a:effectLst>
            </a:endParaRPr>
          </a:p>
        </p:txBody>
      </p:sp>
      <p:sp>
        <p:nvSpPr>
          <p:cNvPr id="44" name="Rectangle 43">
            <a:extLst>
              <a:ext uri="{FF2B5EF4-FFF2-40B4-BE49-F238E27FC236}">
                <a16:creationId xmlns:a16="http://schemas.microsoft.com/office/drawing/2014/main" id="{C5869D10-8469-B9C0-F73F-5C93972527E8}"/>
              </a:ext>
            </a:extLst>
          </p:cNvPr>
          <p:cNvSpPr/>
          <p:nvPr/>
        </p:nvSpPr>
        <p:spPr>
          <a:xfrm>
            <a:off x="5430197" y="2774121"/>
            <a:ext cx="3162592" cy="102726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b="1" spc="50" dirty="0">
                <a:ln w="0"/>
                <a:solidFill>
                  <a:schemeClr val="bg2"/>
                </a:solidFill>
                <a:effectLst>
                  <a:innerShdw blurRad="63500" dist="50800" dir="13500000">
                    <a:srgbClr val="000000">
                      <a:alpha val="50000"/>
                    </a:srgbClr>
                  </a:innerShdw>
                </a:effectLst>
              </a:rPr>
              <a:t>Data Cleaning</a:t>
            </a:r>
            <a:endParaRPr lang="en-IN" sz="2800" b="1" spc="50" dirty="0">
              <a:ln w="0"/>
              <a:solidFill>
                <a:schemeClr val="bg2"/>
              </a:solidFill>
              <a:effectLst>
                <a:innerShdw blurRad="63500" dist="50800" dir="13500000">
                  <a:srgbClr val="000000">
                    <a:alpha val="50000"/>
                  </a:srgbClr>
                </a:innerShdw>
              </a:effectLst>
            </a:endParaRPr>
          </a:p>
        </p:txBody>
      </p:sp>
      <p:sp>
        <p:nvSpPr>
          <p:cNvPr id="45" name="Rectangle 44">
            <a:extLst>
              <a:ext uri="{FF2B5EF4-FFF2-40B4-BE49-F238E27FC236}">
                <a16:creationId xmlns:a16="http://schemas.microsoft.com/office/drawing/2014/main" id="{9F8B190D-9882-5732-711A-97DF6284E6A2}"/>
              </a:ext>
            </a:extLst>
          </p:cNvPr>
          <p:cNvSpPr/>
          <p:nvPr/>
        </p:nvSpPr>
        <p:spPr>
          <a:xfrm>
            <a:off x="7321365" y="4403496"/>
            <a:ext cx="3162592" cy="102726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b="1" spc="50" dirty="0">
                <a:ln w="0"/>
                <a:solidFill>
                  <a:schemeClr val="bg2"/>
                </a:solidFill>
                <a:effectLst>
                  <a:innerShdw blurRad="63500" dist="50800" dir="13500000">
                    <a:srgbClr val="000000">
                      <a:alpha val="50000"/>
                    </a:srgbClr>
                  </a:innerShdw>
                </a:effectLst>
              </a:rPr>
              <a:t>Data Modelling</a:t>
            </a:r>
            <a:endParaRPr lang="en-IN" sz="2800" b="1" spc="50" dirty="0">
              <a:ln w="0"/>
              <a:solidFill>
                <a:schemeClr val="bg2"/>
              </a:solidFill>
              <a:effectLst>
                <a:innerShdw blurRad="63500" dist="50800" dir="13500000">
                  <a:srgbClr val="000000">
                    <a:alpha val="50000"/>
                  </a:srgbClr>
                </a:innerShdw>
              </a:effectLst>
            </a:endParaRPr>
          </a:p>
        </p:txBody>
      </p:sp>
      <p:sp>
        <p:nvSpPr>
          <p:cNvPr id="46" name="Rectangle 45">
            <a:extLst>
              <a:ext uri="{FF2B5EF4-FFF2-40B4-BE49-F238E27FC236}">
                <a16:creationId xmlns:a16="http://schemas.microsoft.com/office/drawing/2014/main" id="{32BE60E3-CF6E-0FAD-8C20-471A8F612D18}"/>
              </a:ext>
            </a:extLst>
          </p:cNvPr>
          <p:cNvSpPr/>
          <p:nvPr/>
        </p:nvSpPr>
        <p:spPr>
          <a:xfrm>
            <a:off x="9235430" y="6016090"/>
            <a:ext cx="2975071" cy="102726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b="1" spc="50" dirty="0">
                <a:ln w="0"/>
                <a:solidFill>
                  <a:schemeClr val="bg2"/>
                </a:solidFill>
                <a:effectLst>
                  <a:innerShdw blurRad="63500" dist="50800" dir="13500000">
                    <a:srgbClr val="000000">
                      <a:alpha val="50000"/>
                    </a:srgbClr>
                  </a:innerShdw>
                </a:effectLst>
              </a:rPr>
              <a:t>Data</a:t>
            </a:r>
            <a:r>
              <a:rPr lang="en-US" sz="2800" b="1" dirty="0"/>
              <a:t> </a:t>
            </a:r>
            <a:r>
              <a:rPr lang="en-US" sz="2800" b="1" spc="50" dirty="0">
                <a:ln w="0"/>
                <a:solidFill>
                  <a:schemeClr val="bg2"/>
                </a:solidFill>
                <a:effectLst>
                  <a:innerShdw blurRad="63500" dist="50800" dir="13500000">
                    <a:srgbClr val="000000">
                      <a:alpha val="50000"/>
                    </a:srgbClr>
                  </a:innerShdw>
                </a:effectLst>
              </a:rPr>
              <a:t>Analysis</a:t>
            </a:r>
            <a:endParaRPr lang="en-IN" sz="2800" b="1" dirty="0"/>
          </a:p>
        </p:txBody>
      </p:sp>
      <p:sp>
        <p:nvSpPr>
          <p:cNvPr id="47" name="Rectangle 46">
            <a:extLst>
              <a:ext uri="{FF2B5EF4-FFF2-40B4-BE49-F238E27FC236}">
                <a16:creationId xmlns:a16="http://schemas.microsoft.com/office/drawing/2014/main" id="{A57A1FAE-769F-89CE-DB11-276CBAA7D453}"/>
              </a:ext>
            </a:extLst>
          </p:cNvPr>
          <p:cNvSpPr/>
          <p:nvPr/>
        </p:nvSpPr>
        <p:spPr>
          <a:xfrm>
            <a:off x="11040520" y="7784814"/>
            <a:ext cx="3409963" cy="102726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b="1" spc="50" dirty="0">
                <a:ln w="0"/>
                <a:solidFill>
                  <a:schemeClr val="bg2"/>
                </a:solidFill>
                <a:effectLst>
                  <a:innerShdw blurRad="63500" dist="50800" dir="13500000">
                    <a:srgbClr val="000000">
                      <a:alpha val="50000"/>
                    </a:srgbClr>
                  </a:innerShdw>
                </a:effectLst>
              </a:rPr>
              <a:t>Uncover Insights</a:t>
            </a:r>
            <a:endParaRPr lang="en-IN" sz="2800" b="1" spc="50" dirty="0">
              <a:ln w="0"/>
              <a:solidFill>
                <a:schemeClr val="bg2"/>
              </a:solidFill>
              <a:effectLst>
                <a:innerShdw blurRad="63500" dist="50800" dir="13500000">
                  <a:srgbClr val="000000">
                    <a:alpha val="50000"/>
                  </a:srgbClr>
                </a:inn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1354B078-6499-2369-1666-6CE459C6CD0D}"/>
              </a:ext>
            </a:extLst>
          </p:cNvPr>
          <p:cNvSpPr txBox="1"/>
          <p:nvPr/>
        </p:nvSpPr>
        <p:spPr>
          <a:xfrm>
            <a:off x="2438400" y="2941460"/>
            <a:ext cx="1752600" cy="1323439"/>
          </a:xfrm>
          <a:prstGeom prst="rect">
            <a:avLst/>
          </a:prstGeom>
          <a:noFill/>
        </p:spPr>
        <p:txBody>
          <a:bodyPr wrap="square" rtlCol="0" anchor="ctr">
            <a:spAutoFit/>
          </a:bodyPr>
          <a:lstStyle/>
          <a:p>
            <a:pPr algn="ctr"/>
            <a:r>
              <a:rPr lang="en-US" sz="8000" b="1" dirty="0">
                <a:solidFill>
                  <a:srgbClr val="A100FF"/>
                </a:solidFill>
              </a:rPr>
              <a:t>16</a:t>
            </a:r>
            <a:endParaRPr lang="en-IN" sz="8000" b="1" dirty="0">
              <a:solidFill>
                <a:srgbClr val="A100FF"/>
              </a:solidFill>
            </a:endParaRPr>
          </a:p>
        </p:txBody>
      </p:sp>
      <p:sp>
        <p:nvSpPr>
          <p:cNvPr id="15" name="TextBox 14">
            <a:extLst>
              <a:ext uri="{FF2B5EF4-FFF2-40B4-BE49-F238E27FC236}">
                <a16:creationId xmlns:a16="http://schemas.microsoft.com/office/drawing/2014/main" id="{2E0DD2FA-5F8E-EE06-FF49-0043D9B09A19}"/>
              </a:ext>
            </a:extLst>
          </p:cNvPr>
          <p:cNvSpPr txBox="1"/>
          <p:nvPr/>
        </p:nvSpPr>
        <p:spPr>
          <a:xfrm>
            <a:off x="7714306" y="3095348"/>
            <a:ext cx="1752600" cy="1015663"/>
          </a:xfrm>
          <a:prstGeom prst="rect">
            <a:avLst/>
          </a:prstGeom>
          <a:noFill/>
        </p:spPr>
        <p:txBody>
          <a:bodyPr wrap="square" rtlCol="0" anchor="ctr">
            <a:spAutoFit/>
          </a:bodyPr>
          <a:lstStyle/>
          <a:p>
            <a:pPr algn="ctr"/>
            <a:r>
              <a:rPr lang="en-US" sz="6000" b="1" dirty="0">
                <a:solidFill>
                  <a:srgbClr val="A100FF"/>
                </a:solidFill>
              </a:rPr>
              <a:t>1897</a:t>
            </a:r>
            <a:endParaRPr lang="en-IN" sz="6000" b="1" dirty="0">
              <a:solidFill>
                <a:srgbClr val="A100FF"/>
              </a:solidFill>
            </a:endParaRPr>
          </a:p>
        </p:txBody>
      </p:sp>
      <p:sp>
        <p:nvSpPr>
          <p:cNvPr id="16" name="TextBox 15">
            <a:extLst>
              <a:ext uri="{FF2B5EF4-FFF2-40B4-BE49-F238E27FC236}">
                <a16:creationId xmlns:a16="http://schemas.microsoft.com/office/drawing/2014/main" id="{AFFA36C6-F60A-2FAE-57FC-52F57041088A}"/>
              </a:ext>
            </a:extLst>
          </p:cNvPr>
          <p:cNvSpPr txBox="1"/>
          <p:nvPr/>
        </p:nvSpPr>
        <p:spPr>
          <a:xfrm>
            <a:off x="13280151" y="3095348"/>
            <a:ext cx="1752600" cy="1015663"/>
          </a:xfrm>
          <a:prstGeom prst="rect">
            <a:avLst/>
          </a:prstGeom>
          <a:noFill/>
        </p:spPr>
        <p:txBody>
          <a:bodyPr wrap="square" rtlCol="0" anchor="ctr">
            <a:spAutoFit/>
          </a:bodyPr>
          <a:lstStyle/>
          <a:p>
            <a:pPr algn="ctr"/>
            <a:r>
              <a:rPr lang="en-US" sz="6000" b="1" dirty="0">
                <a:solidFill>
                  <a:srgbClr val="A100FF"/>
                </a:solidFill>
              </a:rPr>
              <a:t>MAY</a:t>
            </a:r>
            <a:endParaRPr lang="en-IN" sz="6000" b="1" dirty="0">
              <a:solidFill>
                <a:srgbClr val="A100FF"/>
              </a:solidFill>
            </a:endParaRPr>
          </a:p>
        </p:txBody>
      </p:sp>
      <p:sp>
        <p:nvSpPr>
          <p:cNvPr id="17" name="TextBox 16">
            <a:extLst>
              <a:ext uri="{FF2B5EF4-FFF2-40B4-BE49-F238E27FC236}">
                <a16:creationId xmlns:a16="http://schemas.microsoft.com/office/drawing/2014/main" id="{776D65C2-D9C5-04B1-C055-5CAE250C51BB}"/>
              </a:ext>
            </a:extLst>
          </p:cNvPr>
          <p:cNvSpPr txBox="1"/>
          <p:nvPr/>
        </p:nvSpPr>
        <p:spPr>
          <a:xfrm>
            <a:off x="2127159" y="5111242"/>
            <a:ext cx="3073002" cy="523220"/>
          </a:xfrm>
          <a:prstGeom prst="rect">
            <a:avLst/>
          </a:prstGeom>
          <a:noFill/>
        </p:spPr>
        <p:txBody>
          <a:bodyPr wrap="square" rtlCol="0">
            <a:spAutoFit/>
          </a:bodyPr>
          <a:lstStyle/>
          <a:p>
            <a:pPr algn="ctr"/>
            <a:r>
              <a:rPr lang="en-US" sz="2800" b="1" dirty="0"/>
              <a:t>unique categories </a:t>
            </a:r>
            <a:endParaRPr lang="en-IN" sz="2800" b="1" dirty="0"/>
          </a:p>
        </p:txBody>
      </p:sp>
      <p:sp>
        <p:nvSpPr>
          <p:cNvPr id="19" name="TextBox 18">
            <a:extLst>
              <a:ext uri="{FF2B5EF4-FFF2-40B4-BE49-F238E27FC236}">
                <a16:creationId xmlns:a16="http://schemas.microsoft.com/office/drawing/2014/main" id="{DB7A465C-4E46-BB0C-9E3E-C64728866549}"/>
              </a:ext>
            </a:extLst>
          </p:cNvPr>
          <p:cNvSpPr txBox="1"/>
          <p:nvPr/>
        </p:nvSpPr>
        <p:spPr>
          <a:xfrm>
            <a:off x="7156160" y="4898035"/>
            <a:ext cx="3073002" cy="954107"/>
          </a:xfrm>
          <a:prstGeom prst="rect">
            <a:avLst/>
          </a:prstGeom>
          <a:noFill/>
        </p:spPr>
        <p:txBody>
          <a:bodyPr wrap="square" rtlCol="0">
            <a:spAutoFit/>
          </a:bodyPr>
          <a:lstStyle/>
          <a:p>
            <a:pPr algn="ctr"/>
            <a:r>
              <a:rPr lang="en-US" sz="2800" b="1" dirty="0"/>
              <a:t>Reactions To “Animals”</a:t>
            </a:r>
            <a:endParaRPr lang="en-IN" sz="2800" b="1" dirty="0"/>
          </a:p>
        </p:txBody>
      </p:sp>
      <p:sp>
        <p:nvSpPr>
          <p:cNvPr id="20" name="TextBox 19">
            <a:extLst>
              <a:ext uri="{FF2B5EF4-FFF2-40B4-BE49-F238E27FC236}">
                <a16:creationId xmlns:a16="http://schemas.microsoft.com/office/drawing/2014/main" id="{B14B9470-AD88-6B60-E532-2F2BF8189A02}"/>
              </a:ext>
            </a:extLst>
          </p:cNvPr>
          <p:cNvSpPr txBox="1"/>
          <p:nvPr/>
        </p:nvSpPr>
        <p:spPr>
          <a:xfrm>
            <a:off x="12748044" y="4898035"/>
            <a:ext cx="3073002" cy="954107"/>
          </a:xfrm>
          <a:prstGeom prst="rect">
            <a:avLst/>
          </a:prstGeom>
          <a:noFill/>
        </p:spPr>
        <p:txBody>
          <a:bodyPr wrap="square" rtlCol="0">
            <a:spAutoFit/>
          </a:bodyPr>
          <a:lstStyle/>
          <a:p>
            <a:pPr algn="ctr"/>
            <a:r>
              <a:rPr lang="en-US" sz="2800" b="1" dirty="0"/>
              <a:t>Month With Most Posts </a:t>
            </a:r>
            <a:endParaRPr lang="en-IN"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EAF1281A-B45C-9803-3E2E-7D0F3E870E5A}"/>
              </a:ext>
            </a:extLst>
          </p:cNvPr>
          <p:cNvPicPr>
            <a:picLocks noChangeAspect="1"/>
          </p:cNvPicPr>
          <p:nvPr/>
        </p:nvPicPr>
        <p:blipFill>
          <a:blip r:embed="rId7"/>
          <a:stretch>
            <a:fillRect/>
          </a:stretch>
        </p:blipFill>
        <p:spPr>
          <a:xfrm>
            <a:off x="4524919" y="1934309"/>
            <a:ext cx="11713442" cy="70061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2601C795-2C8A-000F-8791-B04FD6F6F4E0}"/>
              </a:ext>
            </a:extLst>
          </p:cNvPr>
          <p:cNvPicPr>
            <a:picLocks noChangeAspect="1"/>
          </p:cNvPicPr>
          <p:nvPr/>
        </p:nvPicPr>
        <p:blipFill>
          <a:blip r:embed="rId7"/>
          <a:stretch>
            <a:fillRect/>
          </a:stretch>
        </p:blipFill>
        <p:spPr>
          <a:xfrm>
            <a:off x="3429000" y="1104900"/>
            <a:ext cx="12649200" cy="7663263"/>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505</Words>
  <Application>Microsoft Office PowerPoint</Application>
  <PresentationFormat>Custom</PresentationFormat>
  <Paragraphs>86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Clear Sans Regular Bold</vt:lpstr>
      <vt:lpstr>Arial</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vikash singh</cp:lastModifiedBy>
  <cp:revision>11</cp:revision>
  <dcterms:created xsi:type="dcterms:W3CDTF">2006-08-16T00:00:00Z</dcterms:created>
  <dcterms:modified xsi:type="dcterms:W3CDTF">2024-07-09T06:16:03Z</dcterms:modified>
  <dc:identifier>DAEhDyfaYKE</dc:identifier>
</cp:coreProperties>
</file>